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F2694-18EA-49A3-AF8E-05CBE7504EA0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005B199-8613-4D56-BF12-CA1727A0BAD3}">
      <dgm:prSet phldrT="[Text]"/>
      <dgm:spPr/>
      <dgm:t>
        <a:bodyPr/>
        <a:lstStyle/>
        <a:p>
          <a:r>
            <a:rPr lang="en-IN" dirty="0"/>
            <a:t>Revision and </a:t>
          </a:r>
        </a:p>
        <a:p>
          <a:r>
            <a:rPr lang="en-IN" dirty="0"/>
            <a:t>Re-Submit to ARF Coordination section</a:t>
          </a:r>
        </a:p>
      </dgm:t>
    </dgm:pt>
    <dgm:pt modelId="{F6FBA089-8F6F-4114-A7F4-D07225F17AD6}" type="parTrans" cxnId="{04D889A9-3840-464D-BB9E-3EBC7B41520A}">
      <dgm:prSet/>
      <dgm:spPr/>
      <dgm:t>
        <a:bodyPr/>
        <a:lstStyle/>
        <a:p>
          <a:endParaRPr lang="en-IN"/>
        </a:p>
      </dgm:t>
    </dgm:pt>
    <dgm:pt modelId="{6C527E9B-05B6-4B23-BA96-C4E0CD97183B}" type="sibTrans" cxnId="{04D889A9-3840-464D-BB9E-3EBC7B41520A}">
      <dgm:prSet/>
      <dgm:spPr/>
      <dgm:t>
        <a:bodyPr/>
        <a:lstStyle/>
        <a:p>
          <a:endParaRPr lang="en-IN"/>
        </a:p>
      </dgm:t>
    </dgm:pt>
    <dgm:pt modelId="{530EC641-4072-4F91-8C55-45FCA67CB3AF}" type="pres">
      <dgm:prSet presAssocID="{A73F2694-18EA-49A3-AF8E-05CBE7504EA0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027E2866-CFA7-4789-BA23-DD193C1DFD1E}" type="pres">
      <dgm:prSet presAssocID="{7005B199-8613-4D56-BF12-CA1727A0BAD3}" presName="Accent1" presStyleCnt="0"/>
      <dgm:spPr/>
    </dgm:pt>
    <dgm:pt modelId="{71E469AC-FF87-4862-A9C0-22F1706EDDF3}" type="pres">
      <dgm:prSet presAssocID="{7005B199-8613-4D56-BF12-CA1727A0BAD3}" presName="Accent" presStyleLbl="node1" presStyleIdx="0" presStyleCnt="1" custAng="5767345"/>
      <dgm:spPr/>
    </dgm:pt>
    <dgm:pt modelId="{49226F52-6E99-464B-A1ED-B45A5152B47F}" type="pres">
      <dgm:prSet presAssocID="{7005B199-8613-4D56-BF12-CA1727A0BAD3}" presName="Parent1" presStyleLbl="revTx" presStyleIdx="0" presStyleCnt="1" custScaleX="118279" custScaleY="152671">
        <dgm:presLayoutVars>
          <dgm:chMax val="1"/>
          <dgm:chPref val="1"/>
          <dgm:bulletEnabled val="1"/>
        </dgm:presLayoutVars>
      </dgm:prSet>
      <dgm:spPr/>
    </dgm:pt>
  </dgm:ptLst>
  <dgm:cxnLst>
    <dgm:cxn modelId="{F9AB8169-0A5A-400E-B614-4D75A7297461}" type="presOf" srcId="{7005B199-8613-4D56-BF12-CA1727A0BAD3}" destId="{49226F52-6E99-464B-A1ED-B45A5152B47F}" srcOrd="0" destOrd="0" presId="urn:microsoft.com/office/officeart/2009/layout/CircleArrowProcess"/>
    <dgm:cxn modelId="{04D889A9-3840-464D-BB9E-3EBC7B41520A}" srcId="{A73F2694-18EA-49A3-AF8E-05CBE7504EA0}" destId="{7005B199-8613-4D56-BF12-CA1727A0BAD3}" srcOrd="0" destOrd="0" parTransId="{F6FBA089-8F6F-4114-A7F4-D07225F17AD6}" sibTransId="{6C527E9B-05B6-4B23-BA96-C4E0CD97183B}"/>
    <dgm:cxn modelId="{E84CE7AB-8412-4410-ACCB-CEEB96D07827}" type="presOf" srcId="{A73F2694-18EA-49A3-AF8E-05CBE7504EA0}" destId="{530EC641-4072-4F91-8C55-45FCA67CB3AF}" srcOrd="0" destOrd="0" presId="urn:microsoft.com/office/officeart/2009/layout/CircleArrowProcess"/>
    <dgm:cxn modelId="{E085A9E2-009A-4835-B14F-D193608EEB2F}" type="presParOf" srcId="{530EC641-4072-4F91-8C55-45FCA67CB3AF}" destId="{027E2866-CFA7-4789-BA23-DD193C1DFD1E}" srcOrd="0" destOrd="0" presId="urn:microsoft.com/office/officeart/2009/layout/CircleArrowProcess"/>
    <dgm:cxn modelId="{C1CFEF8C-0311-42D2-B6CE-3EEAF69DA3E3}" type="presParOf" srcId="{027E2866-CFA7-4789-BA23-DD193C1DFD1E}" destId="{71E469AC-FF87-4862-A9C0-22F1706EDDF3}" srcOrd="0" destOrd="0" presId="urn:microsoft.com/office/officeart/2009/layout/CircleArrowProcess"/>
    <dgm:cxn modelId="{5BEED6B2-1242-4411-A21D-8A245E41A6DF}" type="presParOf" srcId="{530EC641-4072-4F91-8C55-45FCA67CB3AF}" destId="{49226F52-6E99-464B-A1ED-B45A5152B47F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469AC-FF87-4862-A9C0-22F1706EDDF3}">
      <dsp:nvSpPr>
        <dsp:cNvPr id="0" name=""/>
        <dsp:cNvSpPr/>
      </dsp:nvSpPr>
      <dsp:spPr>
        <a:xfrm rot="5767345">
          <a:off x="404660" y="0"/>
          <a:ext cx="1108886" cy="1109133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226F52-6E99-464B-A1ED-B45A5152B47F}">
      <dsp:nvSpPr>
        <dsp:cNvPr id="0" name=""/>
        <dsp:cNvSpPr/>
      </dsp:nvSpPr>
      <dsp:spPr>
        <a:xfrm>
          <a:off x="592989" y="320040"/>
          <a:ext cx="731873" cy="472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700" kern="1200" dirty="0"/>
            <a:t>Revision and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700" kern="1200" dirty="0"/>
            <a:t>Re-Submit to ARF Coordination section</a:t>
          </a:r>
        </a:p>
      </dsp:txBody>
      <dsp:txXfrm>
        <a:off x="592989" y="320040"/>
        <a:ext cx="731873" cy="47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6F86-3536-5215-BC66-15D8F0D35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98451-CA8C-6096-9FB1-342FD6865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1EF7F-E69A-9C5A-1A51-F5E499C3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5A970-B7A5-099D-CD29-AB3E194C5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C6CD7-A34F-DE25-5BE8-9E873F2B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641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8A75-DE7A-B150-0B9D-9ACEA3DA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39098-7280-6071-0E02-E0CD74291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2763-5AE2-6D32-794F-4B6DFE96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F1F51-AD68-0B25-4CA9-2FB29F10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89BFB-C5EB-A28F-2069-68088AEE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208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0B1617-EBBD-F95D-7CD5-43457C7C0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826B1-D3FC-CF1F-ECED-9328341FF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5690E-8FE8-FF63-5F9D-F0EB125D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C4966-4BA8-5795-E1F8-5B32D0BF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3FC9F-5153-BA2C-2358-B3A94F04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55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089FA-27E7-02A7-FEE2-419FBFE73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DAA9E-1128-98B6-8DE1-A1A50DEC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6209B-4D76-C122-0FD1-053392BE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01D7E-8780-F16B-C08A-A09400DE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AB63E-630D-FBAB-04A6-5F643799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594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67FAB-A740-E40F-9E36-15DBC0D3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0D39B-F3FC-8994-BF89-B78C2BA5C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56AE3-9BC8-4B54-7E38-95BD12ED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7DCC7-9ACD-DC93-69A4-21A5AD70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E6124-6901-B93E-6471-9239B731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95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53398-5E8E-ED44-5642-175AB69D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9EF66-3566-37CC-00FF-3B39C38FD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B88B9-230E-8827-A33D-D68C6D6BD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AE497-6563-4DBE-C84F-18FB6ED7C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A603D-9C78-33F8-70A0-704E878F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6F50-918D-DCFA-035B-03787CDF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801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4E33-D6CD-8EBD-AEB7-33867CD2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09120-8E59-6B0B-7CEB-1C633A9A5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A17B9-8495-AAD9-B042-51742B00C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AA059-F690-4A65-8851-90C20C20A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9DBD92-8756-9D7E-8F6E-CF327482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72FA3-2417-0710-B547-2AE65AD8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87D58D-2945-33CF-F369-F4B025F6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AC439D-9DE4-AC7E-A3E4-FB526AEE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807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2FB2-FBCC-9562-5D8F-3FE29AFF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4866E-917A-AA22-4105-65DCEB58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58930-4D67-2061-7985-F5812BCB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EA222-6F17-5570-5029-0F2B79A0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17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90DAE-E853-4600-94DF-59E710154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D1862-0125-4A81-8040-2BDF3F45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03952-A3CB-C1EB-520D-DFE5D10E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285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1C45-CCBC-7E59-312C-E3AEB81C3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98857-23DF-6562-A997-D87D008E0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E6C71-D0D8-AB9F-2DA3-FFAA9E26D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EC8BB-6A5C-1068-45E3-321A88BA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E35C4-9E1B-218E-1C04-88D04541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4F09C-F98E-EE55-ED73-8325A18F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91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7A039-974D-6394-2130-84500925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B125-5C48-BB73-AF47-F71D58D96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D5188-3176-E08A-7960-1F2BC880F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D2323-43A8-F635-E3B2-9F77D9A4E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98828-542F-327E-E2E2-C84C2909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A17CE-5C43-C7A8-3F87-F82D724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6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4DE91-6CE5-176C-8C6A-4FC1C75F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D3B54-A8AD-C113-3A79-D983DD22A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FAF3D-1065-30A5-380E-908E560D7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E05B8-B88E-46A5-B99F-213A049F3957}" type="datetimeFigureOut">
              <a:rPr lang="en-IN" smtClean="0"/>
              <a:t>19-09-2022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5F7FC-5133-BB86-AA28-79FF37F24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FC326-8778-0761-4275-154C0D829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CAEE9-1D51-430D-8B2C-D834B9AE5D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44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DD1F6729-9D2F-8DBF-FCEC-9C45B76EE752}"/>
              </a:ext>
            </a:extLst>
          </p:cNvPr>
          <p:cNvGrpSpPr/>
          <p:nvPr/>
        </p:nvGrpSpPr>
        <p:grpSpPr>
          <a:xfrm>
            <a:off x="402336" y="201168"/>
            <a:ext cx="10480548" cy="6387081"/>
            <a:chOff x="393192" y="155448"/>
            <a:chExt cx="10480548" cy="6387081"/>
          </a:xfrm>
          <a:solidFill>
            <a:schemeClr val="tx1"/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8CDEA13-2C0A-6E80-F763-26893B913F76}"/>
                </a:ext>
              </a:extLst>
            </p:cNvPr>
            <p:cNvSpPr/>
            <p:nvPr/>
          </p:nvSpPr>
          <p:spPr>
            <a:xfrm>
              <a:off x="5172456" y="155448"/>
              <a:ext cx="1847088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dirty="0"/>
                <a:t>ARF Notification</a:t>
              </a:r>
            </a:p>
          </p:txBody>
        </p:sp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EF0B090B-3FF3-F185-5D8E-7A925FF8F106}"/>
                </a:ext>
              </a:extLst>
            </p:cNvPr>
            <p:cNvSpPr/>
            <p:nvPr/>
          </p:nvSpPr>
          <p:spPr>
            <a:xfrm>
              <a:off x="5573268" y="530352"/>
              <a:ext cx="1045464" cy="438912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700" dirty="0"/>
                <a:t>1 Month Deadline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246D2EB-FDC7-DBC8-5D3A-19FB83144E0E}"/>
                </a:ext>
              </a:extLst>
            </p:cNvPr>
            <p:cNvSpPr/>
            <p:nvPr/>
          </p:nvSpPr>
          <p:spPr>
            <a:xfrm>
              <a:off x="5183124" y="1408176"/>
              <a:ext cx="1847088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900" dirty="0"/>
                <a:t>Research Proposals from Faculty &amp; Scientists of AIISH</a:t>
              </a: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CDDBCD79-07E7-E9B2-CB8B-2E710B419570}"/>
                </a:ext>
              </a:extLst>
            </p:cNvPr>
            <p:cNvSpPr/>
            <p:nvPr/>
          </p:nvSpPr>
          <p:spPr>
            <a:xfrm>
              <a:off x="5496306" y="1783080"/>
              <a:ext cx="1220724" cy="896112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700" dirty="0"/>
                <a:t>Evaluation of RPs falls within thrust areas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DAC1562-72FD-7A09-ED14-4FF15F6FBE3E}"/>
                </a:ext>
              </a:extLst>
            </p:cNvPr>
            <p:cNvSpPr/>
            <p:nvPr/>
          </p:nvSpPr>
          <p:spPr>
            <a:xfrm>
              <a:off x="5183124" y="2734056"/>
              <a:ext cx="1847088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900" dirty="0"/>
                <a:t>RPs falling within prescribed thrust areas</a:t>
              </a:r>
            </a:p>
          </p:txBody>
        </p: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3C727D03-4120-5634-9BCF-3483C7BEFF42}"/>
                </a:ext>
              </a:extLst>
            </p:cNvPr>
            <p:cNvCxnSpPr>
              <a:stCxn id="8" idx="3"/>
            </p:cNvCxnSpPr>
            <p:nvPr/>
          </p:nvCxnSpPr>
          <p:spPr>
            <a:xfrm>
              <a:off x="7030212" y="2921508"/>
              <a:ext cx="3468624" cy="516636"/>
            </a:xfrm>
            <a:prstGeom prst="bentConnector3">
              <a:avLst>
                <a:gd name="adj1" fmla="val 100088"/>
              </a:avLst>
            </a:prstGeom>
            <a:grpFill/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C29DA3A9-38A3-3058-0C97-965FAA9D3560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rot="10800000" flipV="1">
              <a:off x="1930908" y="2921508"/>
              <a:ext cx="3252216" cy="516636"/>
            </a:xfrm>
            <a:prstGeom prst="bentConnector3">
              <a:avLst>
                <a:gd name="adj1" fmla="val 100328"/>
              </a:avLst>
            </a:prstGeom>
            <a:grpFill/>
            <a:ln w="762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857C7F8-3FD7-F982-527B-54A75FE578C7}"/>
                </a:ext>
              </a:extLst>
            </p:cNvPr>
            <p:cNvSpPr/>
            <p:nvPr/>
          </p:nvSpPr>
          <p:spPr>
            <a:xfrm>
              <a:off x="10133076" y="3438144"/>
              <a:ext cx="731520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100" dirty="0"/>
                <a:t>No</a:t>
              </a:r>
            </a:p>
          </p:txBody>
        </p:sp>
        <p:sp>
          <p:nvSpPr>
            <p:cNvPr id="45" name="Arrow: Down 44">
              <a:extLst>
                <a:ext uri="{FF2B5EF4-FFF2-40B4-BE49-F238E27FC236}">
                  <a16:creationId xmlns:a16="http://schemas.microsoft.com/office/drawing/2014/main" id="{6DF319B9-FEC9-4569-291E-706A3B1C1115}"/>
                </a:ext>
              </a:extLst>
            </p:cNvPr>
            <p:cNvSpPr/>
            <p:nvPr/>
          </p:nvSpPr>
          <p:spPr>
            <a:xfrm>
              <a:off x="10439400" y="3831336"/>
              <a:ext cx="137160" cy="374904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5174F89-2123-EC9F-5E41-DAF05118F0CE}"/>
                </a:ext>
              </a:extLst>
            </p:cNvPr>
            <p:cNvSpPr/>
            <p:nvPr/>
          </p:nvSpPr>
          <p:spPr>
            <a:xfrm>
              <a:off x="10142220" y="4224528"/>
              <a:ext cx="731520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100" dirty="0"/>
                <a:t>Rejected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AD58FD26-6FB1-F3E1-3DBC-ABE943E13DB7}"/>
                </a:ext>
              </a:extLst>
            </p:cNvPr>
            <p:cNvSpPr/>
            <p:nvPr/>
          </p:nvSpPr>
          <p:spPr>
            <a:xfrm>
              <a:off x="1565148" y="3438144"/>
              <a:ext cx="731520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100" dirty="0"/>
                <a:t>Yes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26D1283D-4205-3B09-9414-5C42D263C2F3}"/>
                </a:ext>
              </a:extLst>
            </p:cNvPr>
            <p:cNvSpPr/>
            <p:nvPr/>
          </p:nvSpPr>
          <p:spPr>
            <a:xfrm>
              <a:off x="1133856" y="4197096"/>
              <a:ext cx="1594104" cy="51206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900" dirty="0"/>
                <a:t>Submitted Blind folded RP for External reviewers Evaluation</a:t>
              </a:r>
            </a:p>
          </p:txBody>
        </p:sp>
        <p:sp>
          <p:nvSpPr>
            <p:cNvPr id="52" name="Arrow: Down 51">
              <a:extLst>
                <a:ext uri="{FF2B5EF4-FFF2-40B4-BE49-F238E27FC236}">
                  <a16:creationId xmlns:a16="http://schemas.microsoft.com/office/drawing/2014/main" id="{193DC257-3EDD-908C-233D-CE112FCFAF6C}"/>
                </a:ext>
              </a:extLst>
            </p:cNvPr>
            <p:cNvSpPr/>
            <p:nvPr/>
          </p:nvSpPr>
          <p:spPr>
            <a:xfrm>
              <a:off x="1862328" y="3822192"/>
              <a:ext cx="137160" cy="374904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E72ED72-BE22-5DAD-6A5B-B85E3066394C}"/>
                </a:ext>
              </a:extLst>
            </p:cNvPr>
            <p:cNvSpPr/>
            <p:nvPr/>
          </p:nvSpPr>
          <p:spPr>
            <a:xfrm>
              <a:off x="5358384" y="969264"/>
              <a:ext cx="1444752" cy="402336"/>
            </a:xfrm>
            <a:prstGeom prst="ellipse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800" dirty="0">
                <a:solidFill>
                  <a:schemeClr val="tx1"/>
                </a:solidFill>
              </a:endParaRPr>
            </a:p>
            <a:p>
              <a:pPr algn="ctr"/>
              <a:r>
                <a:rPr lang="en-IN" sz="800" dirty="0">
                  <a:solidFill>
                    <a:schemeClr val="tx1"/>
                  </a:solidFill>
                </a:rPr>
                <a:t>Register in to ARF portal and Submit RP</a:t>
              </a:r>
            </a:p>
          </p:txBody>
        </p:sp>
        <p:sp>
          <p:nvSpPr>
            <p:cNvPr id="53" name="Callout: Left Arrow 52">
              <a:extLst>
                <a:ext uri="{FF2B5EF4-FFF2-40B4-BE49-F238E27FC236}">
                  <a16:creationId xmlns:a16="http://schemas.microsoft.com/office/drawing/2014/main" id="{3DC98FE0-75E4-63E2-85AF-4C56B55471BC}"/>
                </a:ext>
              </a:extLst>
            </p:cNvPr>
            <p:cNvSpPr/>
            <p:nvPr/>
          </p:nvSpPr>
          <p:spPr>
            <a:xfrm>
              <a:off x="2051304" y="3680460"/>
              <a:ext cx="3521964" cy="644652"/>
            </a:xfrm>
            <a:prstGeom prst="leftArrowCallout">
              <a:avLst>
                <a:gd name="adj1" fmla="val 25000"/>
                <a:gd name="adj2" fmla="val 25000"/>
                <a:gd name="adj3" fmla="val 23582"/>
                <a:gd name="adj4" fmla="val 72923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900" b="1" dirty="0"/>
                <a:t>Reviewers has to get register in the ARF portal </a:t>
              </a:r>
            </a:p>
            <a:p>
              <a:r>
                <a:rPr lang="en-IN" sz="900" b="1" dirty="0"/>
                <a:t>(to review the RP) in turn gets listed in the domain experts pool and used as a reviewer in the successive cycles of ARF scheme</a:t>
              </a:r>
            </a:p>
          </p:txBody>
        </p:sp>
        <p:sp>
          <p:nvSpPr>
            <p:cNvPr id="54" name="Cylinder 53">
              <a:extLst>
                <a:ext uri="{FF2B5EF4-FFF2-40B4-BE49-F238E27FC236}">
                  <a16:creationId xmlns:a16="http://schemas.microsoft.com/office/drawing/2014/main" id="{2F47F205-E5A2-6AF4-6B8B-D2C5DFE65EE2}"/>
                </a:ext>
              </a:extLst>
            </p:cNvPr>
            <p:cNvSpPr/>
            <p:nvPr/>
          </p:nvSpPr>
          <p:spPr>
            <a:xfrm>
              <a:off x="5832348" y="3625596"/>
              <a:ext cx="1004316" cy="777240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000" dirty="0"/>
                <a:t>Domain Experts pool as a Database</a:t>
              </a:r>
            </a:p>
          </p:txBody>
        </p:sp>
        <p:sp>
          <p:nvSpPr>
            <p:cNvPr id="57" name="Arrow: Curved Down 56">
              <a:extLst>
                <a:ext uri="{FF2B5EF4-FFF2-40B4-BE49-F238E27FC236}">
                  <a16:creationId xmlns:a16="http://schemas.microsoft.com/office/drawing/2014/main" id="{73F0828D-53C6-E08E-0EF3-22D8C53663E1}"/>
                </a:ext>
              </a:extLst>
            </p:cNvPr>
            <p:cNvSpPr/>
            <p:nvPr/>
          </p:nvSpPr>
          <p:spPr>
            <a:xfrm>
              <a:off x="5071244" y="3250692"/>
              <a:ext cx="1547485" cy="406907"/>
            </a:xfrm>
            <a:prstGeom prst="curved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59" name="Arrow: Curved Left 58">
              <a:extLst>
                <a:ext uri="{FF2B5EF4-FFF2-40B4-BE49-F238E27FC236}">
                  <a16:creationId xmlns:a16="http://schemas.microsoft.com/office/drawing/2014/main" id="{4E53CCF2-356B-BAEA-039F-85F6EC591718}"/>
                </a:ext>
              </a:extLst>
            </p:cNvPr>
            <p:cNvSpPr/>
            <p:nvPr/>
          </p:nvSpPr>
          <p:spPr>
            <a:xfrm rot="5400000">
              <a:off x="5526785" y="3717797"/>
              <a:ext cx="512064" cy="1671827"/>
            </a:xfrm>
            <a:prstGeom prst="curved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67" name="Arrow: Down 66">
              <a:extLst>
                <a:ext uri="{FF2B5EF4-FFF2-40B4-BE49-F238E27FC236}">
                  <a16:creationId xmlns:a16="http://schemas.microsoft.com/office/drawing/2014/main" id="{84F84D01-C9A9-2845-D089-3FC206A4F06A}"/>
                </a:ext>
              </a:extLst>
            </p:cNvPr>
            <p:cNvSpPr/>
            <p:nvPr/>
          </p:nvSpPr>
          <p:spPr>
            <a:xfrm>
              <a:off x="1862328" y="4718304"/>
              <a:ext cx="137160" cy="374904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C4E77038-1482-A76F-0066-36F5CDD236DB}"/>
                </a:ext>
              </a:extLst>
            </p:cNvPr>
            <p:cNvSpPr/>
            <p:nvPr/>
          </p:nvSpPr>
          <p:spPr>
            <a:xfrm>
              <a:off x="393192" y="5093208"/>
              <a:ext cx="731520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100" dirty="0"/>
                <a:t>Rejected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282BF663-C6DF-B49C-E70A-5110B0A64B09}"/>
                </a:ext>
              </a:extLst>
            </p:cNvPr>
            <p:cNvSpPr/>
            <p:nvPr/>
          </p:nvSpPr>
          <p:spPr>
            <a:xfrm>
              <a:off x="2727960" y="5093208"/>
              <a:ext cx="847344" cy="37490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100" dirty="0"/>
                <a:t>Approved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0336CD5F-3E89-F684-BE47-7001BF6F7475}"/>
                </a:ext>
              </a:extLst>
            </p:cNvPr>
            <p:cNvSpPr/>
            <p:nvPr/>
          </p:nvSpPr>
          <p:spPr>
            <a:xfrm>
              <a:off x="7565389" y="4119372"/>
              <a:ext cx="1004316" cy="51663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100" dirty="0"/>
                <a:t>Approval for the compliance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751B5F1-1E71-B1B4-1906-76935D442277}"/>
                </a:ext>
              </a:extLst>
            </p:cNvPr>
            <p:cNvSpPr/>
            <p:nvPr/>
          </p:nvSpPr>
          <p:spPr>
            <a:xfrm>
              <a:off x="7565388" y="6025894"/>
              <a:ext cx="1095757" cy="51663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Reviewers comments for Revision</a:t>
              </a:r>
              <a:endParaRPr lang="en-IN" sz="1100" dirty="0"/>
            </a:p>
          </p:txBody>
        </p:sp>
      </p:grpSp>
      <p:sp>
        <p:nvSpPr>
          <p:cNvPr id="69" name="Arrow: Left-Right 68">
            <a:extLst>
              <a:ext uri="{FF2B5EF4-FFF2-40B4-BE49-F238E27FC236}">
                <a16:creationId xmlns:a16="http://schemas.microsoft.com/office/drawing/2014/main" id="{B3BA7369-5B3A-E980-E691-C65BEB99A1F9}"/>
              </a:ext>
            </a:extLst>
          </p:cNvPr>
          <p:cNvSpPr/>
          <p:nvPr/>
        </p:nvSpPr>
        <p:spPr>
          <a:xfrm>
            <a:off x="1143000" y="5042916"/>
            <a:ext cx="1594104" cy="512064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/>
              <a:t>Based on Reviewers evaluation (3 Nos)</a:t>
            </a:r>
          </a:p>
        </p:txBody>
      </p:sp>
      <p:graphicFrame>
        <p:nvGraphicFramePr>
          <p:cNvPr id="75" name="Diagram 74">
            <a:extLst>
              <a:ext uri="{FF2B5EF4-FFF2-40B4-BE49-F238E27FC236}">
                <a16:creationId xmlns:a16="http://schemas.microsoft.com/office/drawing/2014/main" id="{53E59C78-EC5D-8661-B24C-5BDFA514D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015752"/>
              </p:ext>
            </p:extLst>
          </p:nvPr>
        </p:nvGraphicFramePr>
        <p:xfrm>
          <a:off x="1049528" y="5704501"/>
          <a:ext cx="1918208" cy="110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6" name="Arrow: Down 75">
            <a:extLst>
              <a:ext uri="{FF2B5EF4-FFF2-40B4-BE49-F238E27FC236}">
                <a16:creationId xmlns:a16="http://schemas.microsoft.com/office/drawing/2014/main" id="{9DAB4A06-F97C-AE2F-6A13-0A35651D3714}"/>
              </a:ext>
            </a:extLst>
          </p:cNvPr>
          <p:cNvSpPr/>
          <p:nvPr/>
        </p:nvSpPr>
        <p:spPr>
          <a:xfrm>
            <a:off x="1871472" y="5468112"/>
            <a:ext cx="137160" cy="32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1B48C4DD-E624-0514-B086-1E412F0A45E8}"/>
              </a:ext>
            </a:extLst>
          </p:cNvPr>
          <p:cNvSpPr/>
          <p:nvPr/>
        </p:nvSpPr>
        <p:spPr>
          <a:xfrm>
            <a:off x="3821430" y="5138928"/>
            <a:ext cx="1095757" cy="3749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/>
              <a:t>Allotment of ARFP sanction Number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95C5709-DFCD-2295-C294-C9F309E79B1A}"/>
              </a:ext>
            </a:extLst>
          </p:cNvPr>
          <p:cNvCxnSpPr>
            <a:stCxn id="73" idx="3"/>
            <a:endCxn id="78" idx="1"/>
          </p:cNvCxnSpPr>
          <p:nvPr/>
        </p:nvCxnSpPr>
        <p:spPr>
          <a:xfrm>
            <a:off x="3584448" y="5326380"/>
            <a:ext cx="23698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0691E02F-5989-A2BC-89F8-1420C3B0428E}"/>
              </a:ext>
            </a:extLst>
          </p:cNvPr>
          <p:cNvSpPr/>
          <p:nvPr/>
        </p:nvSpPr>
        <p:spPr>
          <a:xfrm>
            <a:off x="5154169" y="5134355"/>
            <a:ext cx="1095757" cy="3749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/>
              <a:t>Initiation  and Execution of ARF Project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D4C0391-9C38-AFEE-1EA6-D1048741EFDF}"/>
              </a:ext>
            </a:extLst>
          </p:cNvPr>
          <p:cNvCxnSpPr/>
          <p:nvPr/>
        </p:nvCxnSpPr>
        <p:spPr>
          <a:xfrm>
            <a:off x="4917187" y="5326379"/>
            <a:ext cx="23698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1393DD80-DF8C-0C7B-98C5-C60590E46CF7}"/>
              </a:ext>
            </a:extLst>
          </p:cNvPr>
          <p:cNvSpPr/>
          <p:nvPr/>
        </p:nvSpPr>
        <p:spPr>
          <a:xfrm>
            <a:off x="6491477" y="5134354"/>
            <a:ext cx="1216915" cy="4206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/>
              <a:t>Submission of Project completion report  for Review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4100D1D-62CA-92BF-7806-016605BF4502}"/>
              </a:ext>
            </a:extLst>
          </p:cNvPr>
          <p:cNvCxnSpPr/>
          <p:nvPr/>
        </p:nvCxnSpPr>
        <p:spPr>
          <a:xfrm>
            <a:off x="6254495" y="5326378"/>
            <a:ext cx="23698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D118F08-A242-1B7D-15EE-D3EFB0BEB542}"/>
              </a:ext>
            </a:extLst>
          </p:cNvPr>
          <p:cNvSpPr/>
          <p:nvPr/>
        </p:nvSpPr>
        <p:spPr>
          <a:xfrm>
            <a:off x="5823967" y="5765288"/>
            <a:ext cx="1095757" cy="3749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/>
              <a:t>Submission of Quarterly project report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7903BF17-49CB-6DCF-F51F-B738D3447F04}"/>
              </a:ext>
            </a:extLst>
          </p:cNvPr>
          <p:cNvSpPr/>
          <p:nvPr/>
        </p:nvSpPr>
        <p:spPr>
          <a:xfrm>
            <a:off x="6280785" y="5402748"/>
            <a:ext cx="196470" cy="3351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9CB318C-2724-ADFE-EBCA-A8406B20376D}"/>
              </a:ext>
            </a:extLst>
          </p:cNvPr>
          <p:cNvCxnSpPr/>
          <p:nvPr/>
        </p:nvCxnSpPr>
        <p:spPr>
          <a:xfrm>
            <a:off x="7708392" y="5326378"/>
            <a:ext cx="23698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Arrow: Left-Right 36">
            <a:extLst>
              <a:ext uri="{FF2B5EF4-FFF2-40B4-BE49-F238E27FC236}">
                <a16:creationId xmlns:a16="http://schemas.microsoft.com/office/drawing/2014/main" id="{E40666B1-E184-D6A5-00F6-1BBDD72DE994}"/>
              </a:ext>
            </a:extLst>
          </p:cNvPr>
          <p:cNvSpPr/>
          <p:nvPr/>
        </p:nvSpPr>
        <p:spPr>
          <a:xfrm rot="5400000">
            <a:off x="7386321" y="5106922"/>
            <a:ext cx="1380740" cy="512064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900" dirty="0"/>
              <a:t>Based on Reviewers evaluation </a:t>
            </a:r>
          </a:p>
        </p:txBody>
      </p:sp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128C03D3-9117-7540-4DF8-D282EA9E604F}"/>
              </a:ext>
            </a:extLst>
          </p:cNvPr>
          <p:cNvSpPr/>
          <p:nvPr/>
        </p:nvSpPr>
        <p:spPr>
          <a:xfrm rot="10800000">
            <a:off x="8666989" y="5326377"/>
            <a:ext cx="455545" cy="1165861"/>
          </a:xfrm>
          <a:prstGeom prst="curvedRightArrow">
            <a:avLst>
              <a:gd name="adj1" fmla="val 21119"/>
              <a:gd name="adj2" fmla="val 577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89E161B9-4B8D-6727-5984-948439860114}"/>
              </a:ext>
            </a:extLst>
          </p:cNvPr>
          <p:cNvCxnSpPr>
            <a:cxnSpLocks/>
          </p:cNvCxnSpPr>
          <p:nvPr/>
        </p:nvCxnSpPr>
        <p:spPr>
          <a:xfrm>
            <a:off x="8578849" y="4439411"/>
            <a:ext cx="1741679" cy="1469897"/>
          </a:xfrm>
          <a:prstGeom prst="bentConnector3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8D7DF28-1114-17B4-93F2-EBF7A4A1E5CB}"/>
              </a:ext>
            </a:extLst>
          </p:cNvPr>
          <p:cNvSpPr/>
          <p:nvPr/>
        </p:nvSpPr>
        <p:spPr>
          <a:xfrm>
            <a:off x="10337804" y="5252547"/>
            <a:ext cx="1708146" cy="131352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100" dirty="0"/>
              <a:t>With the Final approval from Dean (Research) and Director, AIISH Issuance of the project completion declaration  ends the process of ARF of the particular academic year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510B96C9-7BA5-89F7-0EE5-1D0C54766324}"/>
              </a:ext>
            </a:extLst>
          </p:cNvPr>
          <p:cNvSpPr/>
          <p:nvPr/>
        </p:nvSpPr>
        <p:spPr>
          <a:xfrm>
            <a:off x="10253472" y="11431"/>
            <a:ext cx="1938528" cy="1847088"/>
          </a:xfrm>
          <a:prstGeom prst="wedgeRectCallout">
            <a:avLst>
              <a:gd name="adj1" fmla="val -84041"/>
              <a:gd name="adj2" fmla="val 46803"/>
            </a:avLst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Steps of the complete process has to obey login architecture with best possible encryption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850803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6bd53f43-53b1-42ea-9f07-d48f1ee2a8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182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ಶರತ್ ಪತ್ತಾರ್</dc:creator>
  <cp:lastModifiedBy>Shijith Kumar</cp:lastModifiedBy>
  <cp:revision>10</cp:revision>
  <cp:lastPrinted>2022-09-19T05:18:39Z</cp:lastPrinted>
  <dcterms:created xsi:type="dcterms:W3CDTF">2022-06-14T14:28:12Z</dcterms:created>
  <dcterms:modified xsi:type="dcterms:W3CDTF">2022-09-19T05:19:15Z</dcterms:modified>
</cp:coreProperties>
</file>