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6" r:id="rId12"/>
    <p:sldId id="265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1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239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855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218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841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304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50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473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004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809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972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399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A4F9CD8-D51D-4F65-88B1-B012251C8A66}" type="datetimeFigureOut">
              <a:rPr lang="en-IN" smtClean="0"/>
              <a:t>06-03-2022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06270A77-D4AC-44B6-97AF-F01EEE56494B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04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E01B4-3B1D-431D-9B21-D1828FD6E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3382" y="2215883"/>
            <a:ext cx="9144000" cy="1642608"/>
          </a:xfrm>
        </p:spPr>
        <p:txBody>
          <a:bodyPr>
            <a:normAutofit/>
          </a:bodyPr>
          <a:lstStyle/>
          <a:p>
            <a:pPr algn="ctr"/>
            <a:r>
              <a:rPr lang="en-IN" sz="4000" b="1" i="0" cap="none" dirty="0">
                <a:solidFill>
                  <a:schemeClr val="tx1"/>
                </a:solidFill>
                <a:latin typeface="Bahnschrift Light SemiCondensed" panose="020B0502040204020203" pitchFamily="34" charset="0"/>
                <a:ea typeface="+mn-ea"/>
                <a:cs typeface="+mn-cs"/>
              </a:rPr>
              <a:t>~</a:t>
            </a:r>
            <a:r>
              <a:rPr lang="en-IN" sz="5500" b="1" i="0" cap="none" dirty="0" err="1">
                <a:solidFill>
                  <a:srgbClr val="FF0000"/>
                </a:solidFill>
                <a:latin typeface="Bahnschrift Light SemiCondensed" panose="020B0502040204020203" pitchFamily="34" charset="0"/>
                <a:ea typeface="+mn-ea"/>
                <a:cs typeface="+mn-cs"/>
              </a:rPr>
              <a:t>e</a:t>
            </a:r>
            <a:r>
              <a:rPr lang="en-IN" sz="5500" b="1" i="0" dirty="0" err="1">
                <a:solidFill>
                  <a:srgbClr val="FF0000"/>
                </a:solidFill>
                <a:latin typeface="Bahnschrift Light SemiCondensed" panose="020B0502040204020203" pitchFamily="34" charset="0"/>
                <a:ea typeface="+mn-ea"/>
                <a:cs typeface="+mn-cs"/>
              </a:rPr>
              <a:t>AiiSH</a:t>
            </a:r>
            <a:r>
              <a:rPr lang="en-IN" sz="4000" b="1" i="0" dirty="0">
                <a:solidFill>
                  <a:schemeClr val="tx1"/>
                </a:solidFill>
                <a:latin typeface="Bahnschrift Light SemiCondensed" panose="020B0502040204020203" pitchFamily="34" charset="0"/>
                <a:ea typeface="+mn-ea"/>
                <a:cs typeface="+mn-cs"/>
              </a:rPr>
              <a:t>~</a:t>
            </a:r>
            <a:r>
              <a:rPr lang="en-IN" sz="7200" b="1" dirty="0">
                <a:solidFill>
                  <a:srgbClr val="00B0F0"/>
                </a:solidFill>
                <a:latin typeface="Alaska" panose="020E0602030304020303" pitchFamily="34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9D559-DDC3-47B6-AD02-0ABBB1464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10266218" cy="1842655"/>
          </a:xfrm>
        </p:spPr>
        <p:txBody>
          <a:bodyPr>
            <a:noAutofit/>
          </a:bodyPr>
          <a:lstStyle/>
          <a:p>
            <a:pPr algn="ctr"/>
            <a:r>
              <a:rPr lang="en-IN" sz="4500" b="1" i="0" dirty="0">
                <a:solidFill>
                  <a:srgbClr val="00B0F0"/>
                </a:solidFill>
                <a:latin typeface="Bahnschrift Light SemiCondensed" panose="020B0502040204020203" pitchFamily="34" charset="0"/>
              </a:rPr>
              <a:t>AIISH E-learning Platform</a:t>
            </a:r>
          </a:p>
          <a:p>
            <a:pPr algn="ctr"/>
            <a:r>
              <a:rPr lang="en-IN" sz="3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-Institutional Learning Management System-</a:t>
            </a:r>
            <a:r>
              <a:rPr lang="en-IN" sz="3000" b="1" dirty="0">
                <a:solidFill>
                  <a:srgbClr val="00B0F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4149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429FF-DF26-4226-8C7D-A8FBB399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8056" y="612348"/>
            <a:ext cx="3833906" cy="1075158"/>
          </a:xfrm>
        </p:spPr>
        <p:txBody>
          <a:bodyPr/>
          <a:lstStyle/>
          <a:p>
            <a:r>
              <a:rPr lang="en-IN" dirty="0">
                <a:solidFill>
                  <a:srgbClr val="00B0F0"/>
                </a:solidFill>
                <a:latin typeface="Alaska" panose="020E0602030304020303" pitchFamily="34" charset="0"/>
              </a:rPr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EF601-4A76-46F6-8679-459D90D70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545" y="1149927"/>
            <a:ext cx="6248398" cy="5268258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laska" panose="020E0602030304020303" pitchFamily="34" charset="0"/>
              </a:rPr>
              <a:t>Attendance</a:t>
            </a:r>
          </a:p>
          <a:p>
            <a:endParaRPr lang="en-IN" sz="28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Gradebook</a:t>
            </a:r>
          </a:p>
          <a:p>
            <a:endParaRPr lang="en-IN" sz="28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Custom Certificate</a:t>
            </a:r>
          </a:p>
          <a:p>
            <a:endParaRPr lang="en-IN" sz="28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Mobile App</a:t>
            </a:r>
          </a:p>
        </p:txBody>
      </p:sp>
    </p:spTree>
    <p:extLst>
      <p:ext uri="{BB962C8B-B14F-4D97-AF65-F5344CB8AC3E}">
        <p14:creationId xmlns:p14="http://schemas.microsoft.com/office/powerpoint/2010/main" val="1022316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6A7E4-D8BB-478E-86C8-0BD7DB265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7746" y="186108"/>
            <a:ext cx="8091055" cy="2307711"/>
          </a:xfrm>
        </p:spPr>
        <p:txBody>
          <a:bodyPr>
            <a:normAutofit/>
          </a:bodyPr>
          <a:lstStyle/>
          <a:p>
            <a:pPr algn="l" defTabSz="179388"/>
            <a:r>
              <a:rPr lang="en-IN" sz="4400" dirty="0">
                <a:solidFill>
                  <a:srgbClr val="00B0F0"/>
                </a:solidFill>
                <a:latin typeface="Alaska" panose="020E0602030304020303" pitchFamily="34" charset="0"/>
              </a:rPr>
              <a:t>Video Conferencing Systems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7D275-0276-4A14-8463-E47DAA600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10" y="1202844"/>
            <a:ext cx="9899072" cy="5655156"/>
          </a:xfrm>
        </p:spPr>
        <p:txBody>
          <a:bodyPr>
            <a:normAutofit/>
          </a:bodyPr>
          <a:lstStyle/>
          <a:p>
            <a:r>
              <a:rPr lang="en-IN" sz="3200" dirty="0" err="1">
                <a:solidFill>
                  <a:srgbClr val="00B0F0"/>
                </a:solidFill>
              </a:rPr>
              <a:t>BigBlueButtonBN</a:t>
            </a:r>
            <a:endParaRPr lang="en-IN" sz="3200" dirty="0">
              <a:solidFill>
                <a:srgbClr val="00B0F0"/>
              </a:solidFill>
            </a:endParaRPr>
          </a:p>
          <a:p>
            <a:pPr marL="442913" indent="-82550">
              <a:buFont typeface="Wingdings" panose="05000000000000000000" pitchFamily="2" charset="2"/>
              <a:buChar char="Ø"/>
            </a:pPr>
            <a:r>
              <a:rPr lang="en-IN" dirty="0"/>
              <a:t>	</a:t>
            </a:r>
            <a:r>
              <a:rPr lang="en-IN" sz="2800" dirty="0"/>
              <a:t>Opensource &amp; Free</a:t>
            </a:r>
          </a:p>
          <a:p>
            <a:pPr marL="442913" indent="-82550">
              <a:buFont typeface="Wingdings" panose="05000000000000000000" pitchFamily="2" charset="2"/>
              <a:buChar char="Ø"/>
            </a:pPr>
            <a:r>
              <a:rPr lang="en-IN" sz="2800" dirty="0"/>
              <a:t>	Load test</a:t>
            </a:r>
          </a:p>
          <a:p>
            <a:pPr marL="442913" indent="-82550">
              <a:buFont typeface="Wingdings" panose="05000000000000000000" pitchFamily="2" charset="2"/>
              <a:buChar char="Ø"/>
            </a:pPr>
            <a:r>
              <a:rPr lang="en-IN" sz="2800" dirty="0"/>
              <a:t>	200 + students in 5 concurrent  sessions</a:t>
            </a:r>
          </a:p>
          <a:p>
            <a:r>
              <a:rPr lang="en-IN" sz="3200" dirty="0" err="1">
                <a:solidFill>
                  <a:srgbClr val="00B0F0"/>
                </a:solidFill>
              </a:rPr>
              <a:t>Congrea</a:t>
            </a:r>
            <a:r>
              <a:rPr lang="en-IN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dirty="0"/>
              <a:t>	</a:t>
            </a:r>
            <a:r>
              <a:rPr lang="en-IN" sz="2800" dirty="0"/>
              <a:t>Proprietary &amp; Commercial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2800" dirty="0"/>
              <a:t>	Free plan (</a:t>
            </a:r>
            <a:r>
              <a:rPr lang="en-IN" sz="2800" i="1" dirty="0"/>
              <a:t>100 students in 10 concurrent  sessions</a:t>
            </a:r>
            <a:r>
              <a:rPr lang="en-IN" sz="28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2800" dirty="0"/>
              <a:t>	$ 100 / Month Plan: 500 students in 50 </a:t>
            </a:r>
            <a:r>
              <a:rPr lang="en-IN" sz="2800" i="1" dirty="0"/>
              <a:t>concurrent  	sessions </a:t>
            </a:r>
            <a:endParaRPr lang="en-IN" sz="2800" dirty="0"/>
          </a:p>
          <a:p>
            <a:pPr marL="0" indent="0">
              <a:buNone/>
            </a:pPr>
            <a:r>
              <a:rPr lang="en-I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02703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EE34-28B4-423C-B4FF-5D627BA6C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5309" y="213315"/>
            <a:ext cx="4364180" cy="1726322"/>
          </a:xfrm>
        </p:spPr>
        <p:txBody>
          <a:bodyPr>
            <a:normAutofit/>
          </a:bodyPr>
          <a:lstStyle/>
          <a:p>
            <a:r>
              <a:rPr lang="en-IN" sz="3400" dirty="0">
                <a:solidFill>
                  <a:srgbClr val="00B0F0"/>
                </a:solidFill>
              </a:rPr>
              <a:t>Advantages &amp; Outcomes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1C71E-E124-4659-84DC-59DF29DAC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15"/>
            <a:ext cx="7772399" cy="5655156"/>
          </a:xfrm>
        </p:spPr>
        <p:txBody>
          <a:bodyPr>
            <a:normAutofit lnSpcReduction="10000"/>
          </a:bodyPr>
          <a:lstStyle/>
          <a:p>
            <a:endParaRPr lang="en-IN" dirty="0"/>
          </a:p>
          <a:p>
            <a:r>
              <a:rPr lang="en-US" sz="2800" b="0" i="0" dirty="0">
                <a:solidFill>
                  <a:schemeClr val="tx1"/>
                </a:solidFill>
                <a:effectLst/>
                <a:latin typeface="Alaska" panose="020E0602030304020303" pitchFamily="34" charset="0"/>
              </a:rPr>
              <a:t>One-time job, save time</a:t>
            </a:r>
          </a:p>
          <a:p>
            <a:endParaRPr lang="en-US" sz="2800" b="0" i="0" dirty="0">
              <a:solidFill>
                <a:schemeClr val="tx1"/>
              </a:solidFill>
              <a:effectLst/>
              <a:latin typeface="Alaska" panose="020E0602030304020303" pitchFamily="34" charset="0"/>
            </a:endParaRPr>
          </a:p>
          <a:p>
            <a:r>
              <a:rPr lang="en-US" sz="2800" b="0" i="0" dirty="0">
                <a:solidFill>
                  <a:schemeClr val="tx1"/>
                </a:solidFill>
                <a:effectLst/>
                <a:latin typeface="Alaska" panose="020E0602030304020303" pitchFamily="34" charset="0"/>
              </a:rPr>
              <a:t>Cost effective- not pay any license fee</a:t>
            </a:r>
          </a:p>
          <a:p>
            <a:endParaRPr lang="en-US" sz="2800" b="0" i="0" dirty="0">
              <a:solidFill>
                <a:schemeClr val="tx1"/>
              </a:solidFill>
              <a:effectLst/>
              <a:latin typeface="Alaska" panose="020E0602030304020303" pitchFamily="34" charset="0"/>
            </a:endParaRPr>
          </a:p>
          <a:p>
            <a:r>
              <a:rPr lang="en-US" sz="2800" b="0" i="0" dirty="0">
                <a:solidFill>
                  <a:schemeClr val="tx1"/>
                </a:solidFill>
                <a:effectLst/>
                <a:latin typeface="Alaska" panose="020E0602030304020303" pitchFamily="34" charset="0"/>
              </a:rPr>
              <a:t>Academic credit</a:t>
            </a:r>
          </a:p>
          <a:p>
            <a:endParaRPr lang="en-US" sz="2800" dirty="0">
              <a:solidFill>
                <a:schemeClr val="tx1"/>
              </a:solidFill>
              <a:latin typeface="Alaska" panose="020E0602030304020303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Alaska" panose="020E0602030304020303" pitchFamily="34" charset="0"/>
              </a:rPr>
              <a:t>eContent development for UGC MOOCs</a:t>
            </a:r>
          </a:p>
          <a:p>
            <a:endParaRPr lang="en-US" sz="2800" dirty="0">
              <a:solidFill>
                <a:schemeClr val="tx1"/>
              </a:solidFill>
              <a:latin typeface="Alaska" panose="020E0602030304020303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Alaska" panose="020E0602030304020303" pitchFamily="34" charset="0"/>
              </a:rPr>
              <a:t>Short-term training </a:t>
            </a:r>
            <a:r>
              <a:rPr lang="en-US" sz="2800" dirty="0" err="1">
                <a:solidFill>
                  <a:schemeClr val="tx1"/>
                </a:solidFill>
                <a:latin typeface="Alaska" panose="020E0602030304020303" pitchFamily="34" charset="0"/>
              </a:rPr>
              <a:t>programmes</a:t>
            </a:r>
            <a:endParaRPr lang="en-US" sz="2800" dirty="0">
              <a:solidFill>
                <a:schemeClr val="tx1"/>
              </a:solidFill>
              <a:latin typeface="Alaska" panose="020E0602030304020303" pitchFamily="34" charset="0"/>
            </a:endParaRPr>
          </a:p>
          <a:p>
            <a:endParaRPr lang="en-US" sz="2800" b="0" i="0" dirty="0">
              <a:solidFill>
                <a:schemeClr val="tx1"/>
              </a:solidFill>
              <a:effectLst/>
              <a:latin typeface="Alaska" panose="020E0602030304020303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9889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611D1-DE7E-469D-A8B7-1F9C030EA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 fontScale="90000"/>
          </a:bodyPr>
          <a:lstStyle/>
          <a:p>
            <a:r>
              <a:rPr lang="en-IN" dirty="0">
                <a:solidFill>
                  <a:srgbClr val="00B0F0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E6D6-35C9-48A8-A5B9-9944B5CCB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61" y="1229524"/>
            <a:ext cx="8742218" cy="5933276"/>
          </a:xfrm>
        </p:spPr>
        <p:txBody>
          <a:bodyPr>
            <a:noAutofit/>
          </a:bodyPr>
          <a:lstStyle/>
          <a:p>
            <a:r>
              <a:rPr lang="en-IN" sz="2800" dirty="0">
                <a:latin typeface="Alaska" panose="020E0602030304020303" pitchFamily="34" charset="0"/>
              </a:rPr>
              <a:t>E-learning</a:t>
            </a:r>
          </a:p>
          <a:p>
            <a:pPr marL="0" indent="0">
              <a:buNone/>
            </a:pPr>
            <a:endParaRPr lang="en-IN" sz="14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Learning Management System (LMS)</a:t>
            </a:r>
          </a:p>
          <a:p>
            <a:pPr marL="0" indent="0">
              <a:buNone/>
            </a:pPr>
            <a:endParaRPr lang="en-IN" sz="18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Institutional Learning Management System</a:t>
            </a:r>
          </a:p>
          <a:p>
            <a:endParaRPr lang="en-IN" sz="16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Commercial  </a:t>
            </a:r>
            <a:r>
              <a:rPr lang="en-IN" sz="2800" i="1" dirty="0">
                <a:latin typeface="Alaska" panose="020E0602030304020303" pitchFamily="34" charset="0"/>
              </a:rPr>
              <a:t>Vs</a:t>
            </a:r>
            <a:r>
              <a:rPr lang="en-IN" sz="2800" dirty="0">
                <a:latin typeface="Alaska" panose="020E0602030304020303" pitchFamily="34" charset="0"/>
              </a:rPr>
              <a:t>. Free LMS</a:t>
            </a:r>
          </a:p>
          <a:p>
            <a:endParaRPr lang="en-IN" sz="18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Moodle </a:t>
            </a:r>
          </a:p>
        </p:txBody>
      </p:sp>
    </p:spTree>
    <p:extLst>
      <p:ext uri="{BB962C8B-B14F-4D97-AF65-F5344CB8AC3E}">
        <p14:creationId xmlns:p14="http://schemas.microsoft.com/office/powerpoint/2010/main" val="3460096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7863B-8445-4E59-89A4-807C4C65C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3257" y="396931"/>
            <a:ext cx="3833906" cy="4952492"/>
          </a:xfrm>
        </p:spPr>
        <p:txBody>
          <a:bodyPr/>
          <a:lstStyle/>
          <a:p>
            <a:r>
              <a:rPr lang="en-IN" sz="4000" dirty="0">
                <a:solidFill>
                  <a:srgbClr val="00B0F0"/>
                </a:solidFill>
              </a:rPr>
              <a:t>MOODLE</a:t>
            </a:r>
            <a:r>
              <a:rPr lang="en-IN" dirty="0">
                <a:solidFill>
                  <a:srgbClr val="00B0F0"/>
                </a:solidFill>
              </a:rPr>
              <a:t>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B048F-A682-405A-B83F-9360141DB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7" y="1202844"/>
            <a:ext cx="9539288" cy="56551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3000" b="1" u="sng" dirty="0">
                <a:solidFill>
                  <a:schemeClr val="tx1"/>
                </a:solidFill>
                <a:latin typeface="Alaska" panose="020E0602030304020303" pitchFamily="34" charset="0"/>
              </a:rPr>
              <a:t>M</a:t>
            </a:r>
            <a:r>
              <a:rPr lang="en-IN" sz="2800" dirty="0">
                <a:solidFill>
                  <a:schemeClr val="tx1"/>
                </a:solidFill>
                <a:latin typeface="Alaska" panose="020E0602030304020303" pitchFamily="34" charset="0"/>
              </a:rPr>
              <a:t>odular </a:t>
            </a:r>
            <a:r>
              <a:rPr lang="en-IN" sz="3000" b="1" u="sng" dirty="0">
                <a:solidFill>
                  <a:schemeClr val="tx1"/>
                </a:solidFill>
                <a:latin typeface="Alaska" panose="020E0602030304020303" pitchFamily="34" charset="0"/>
              </a:rPr>
              <a:t>O</a:t>
            </a:r>
            <a:r>
              <a:rPr lang="en-IN" sz="2800" dirty="0">
                <a:solidFill>
                  <a:schemeClr val="tx1"/>
                </a:solidFill>
                <a:latin typeface="Alaska" panose="020E0602030304020303" pitchFamily="34" charset="0"/>
              </a:rPr>
              <a:t>bject-</a:t>
            </a:r>
            <a:r>
              <a:rPr lang="en-IN" sz="3000" b="1" u="sng" dirty="0">
                <a:solidFill>
                  <a:schemeClr val="tx1"/>
                </a:solidFill>
                <a:latin typeface="Alaska" panose="020E0602030304020303" pitchFamily="34" charset="0"/>
              </a:rPr>
              <a:t>O</a:t>
            </a:r>
            <a:r>
              <a:rPr lang="en-IN" sz="2800" dirty="0">
                <a:solidFill>
                  <a:schemeClr val="tx1"/>
                </a:solidFill>
                <a:latin typeface="Alaska" panose="020E0602030304020303" pitchFamily="34" charset="0"/>
              </a:rPr>
              <a:t>riented </a:t>
            </a:r>
            <a:r>
              <a:rPr lang="en-IN" sz="3000" b="1" u="sng" dirty="0">
                <a:solidFill>
                  <a:schemeClr val="tx1"/>
                </a:solidFill>
                <a:latin typeface="Alaska" panose="020E0602030304020303" pitchFamily="34" charset="0"/>
              </a:rPr>
              <a:t>D</a:t>
            </a:r>
            <a:r>
              <a:rPr lang="en-IN" sz="2800" dirty="0">
                <a:solidFill>
                  <a:schemeClr val="tx1"/>
                </a:solidFill>
                <a:latin typeface="Alaska" panose="020E0602030304020303" pitchFamily="34" charset="0"/>
              </a:rPr>
              <a:t>ynamic </a:t>
            </a:r>
            <a:r>
              <a:rPr lang="en-IN" sz="3000" b="1" u="sng" dirty="0">
                <a:solidFill>
                  <a:schemeClr val="tx1"/>
                </a:solidFill>
                <a:latin typeface="Alaska" panose="020E0602030304020303" pitchFamily="34" charset="0"/>
              </a:rPr>
              <a:t>L</a:t>
            </a:r>
            <a:r>
              <a:rPr lang="en-IN" sz="2800" dirty="0">
                <a:solidFill>
                  <a:schemeClr val="tx1"/>
                </a:solidFill>
                <a:latin typeface="Alaska" panose="020E0602030304020303" pitchFamily="34" charset="0"/>
              </a:rPr>
              <a:t>earning </a:t>
            </a:r>
            <a:r>
              <a:rPr lang="en-IN" sz="3000" b="1" u="sng" dirty="0">
                <a:solidFill>
                  <a:schemeClr val="tx1"/>
                </a:solidFill>
                <a:latin typeface="Alaska" panose="020E0602030304020303" pitchFamily="34" charset="0"/>
              </a:rPr>
              <a:t>E</a:t>
            </a:r>
            <a:r>
              <a:rPr lang="en-IN" sz="2800" dirty="0">
                <a:solidFill>
                  <a:schemeClr val="tx1"/>
                </a:solidFill>
                <a:latin typeface="Alaska" panose="020E0602030304020303" pitchFamily="34" charset="0"/>
              </a:rPr>
              <a:t>nvironment</a:t>
            </a:r>
          </a:p>
          <a:p>
            <a:pPr>
              <a:lnSpc>
                <a:spcPct val="150000"/>
              </a:lnSpc>
            </a:pPr>
            <a:r>
              <a:rPr lang="en-IN" sz="2800" dirty="0">
                <a:solidFill>
                  <a:schemeClr val="tx1"/>
                </a:solidFill>
                <a:latin typeface="Alaska" panose="020E0602030304020303" pitchFamily="34" charset="0"/>
              </a:rPr>
              <a:t>Martin </a:t>
            </a:r>
            <a:r>
              <a:rPr lang="en-IN" sz="2800" b="0" i="0" dirty="0" err="1">
                <a:solidFill>
                  <a:schemeClr val="tx1"/>
                </a:solidFill>
                <a:effectLst/>
                <a:latin typeface="Alaska" panose="020E0602030304020303" pitchFamily="34" charset="0"/>
              </a:rPr>
              <a:t>Dougiamas</a:t>
            </a:r>
            <a:r>
              <a:rPr lang="en-IN" sz="2800" b="0" i="0" dirty="0">
                <a:solidFill>
                  <a:schemeClr val="tx1"/>
                </a:solidFill>
                <a:effectLst/>
                <a:latin typeface="Alaska" panose="020E0602030304020303" pitchFamily="34" charset="0"/>
              </a:rPr>
              <a:t> in 2002 </a:t>
            </a:r>
          </a:p>
          <a:p>
            <a:pPr>
              <a:lnSpc>
                <a:spcPct val="150000"/>
              </a:lnSpc>
            </a:pPr>
            <a:r>
              <a:rPr lang="en-IN" sz="2800" b="0" i="0" dirty="0">
                <a:solidFill>
                  <a:schemeClr val="tx1"/>
                </a:solidFill>
                <a:effectLst/>
                <a:latin typeface="Alaska" panose="020E0602030304020303" pitchFamily="34" charset="0"/>
              </a:rPr>
              <a:t>Moodle Proprietary Ltd, Australia</a:t>
            </a:r>
          </a:p>
          <a:p>
            <a:pPr>
              <a:lnSpc>
                <a:spcPct val="150000"/>
              </a:lnSpc>
            </a:pPr>
            <a:r>
              <a:rPr lang="en-IN" sz="2800" dirty="0">
                <a:solidFill>
                  <a:schemeClr val="tx1"/>
                </a:solidFill>
                <a:latin typeface="Alaska" panose="020E0602030304020303" pitchFamily="34" charset="0"/>
              </a:rPr>
              <a:t>World’s most popular LMS</a:t>
            </a:r>
          </a:p>
          <a:p>
            <a:pPr>
              <a:lnSpc>
                <a:spcPct val="150000"/>
              </a:lnSpc>
            </a:pPr>
            <a:r>
              <a:rPr lang="en-IN" sz="2800" b="0" i="0" dirty="0">
                <a:solidFill>
                  <a:schemeClr val="tx1"/>
                </a:solidFill>
                <a:effectLst/>
                <a:latin typeface="Alaska" panose="020E0602030304020303" pitchFamily="34" charset="0"/>
              </a:rPr>
              <a:t>Sites: 1, 79 000+</a:t>
            </a:r>
          </a:p>
          <a:p>
            <a:pPr>
              <a:lnSpc>
                <a:spcPct val="150000"/>
              </a:lnSpc>
            </a:pPr>
            <a:r>
              <a:rPr lang="en-IN" sz="2800" dirty="0">
                <a:solidFill>
                  <a:schemeClr val="tx1"/>
                </a:solidFill>
                <a:latin typeface="Alaska" panose="020E0602030304020303" pitchFamily="34" charset="0"/>
              </a:rPr>
              <a:t>Courses: 3, 11, 44,000+</a:t>
            </a:r>
          </a:p>
          <a:p>
            <a:endParaRPr lang="en-IN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984400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FA4E6-AA05-45DA-810D-D33699621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527" y="314903"/>
            <a:ext cx="6144923" cy="1325563"/>
          </a:xfrm>
        </p:spPr>
        <p:txBody>
          <a:bodyPr>
            <a:normAutofit/>
          </a:bodyPr>
          <a:lstStyle/>
          <a:p>
            <a:pPr algn="ctr"/>
            <a:r>
              <a:rPr lang="en-IN" sz="4500" dirty="0">
                <a:solidFill>
                  <a:srgbClr val="00B0F0"/>
                </a:solidFill>
              </a:rPr>
              <a:t>Moodle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599D-0B4A-49E9-91B9-1DE77B9A7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255" y="1253589"/>
            <a:ext cx="10515600" cy="5469618"/>
          </a:xfrm>
        </p:spPr>
        <p:txBody>
          <a:bodyPr>
            <a:normAutofit/>
          </a:bodyPr>
          <a:lstStyle/>
          <a:p>
            <a:r>
              <a:rPr lang="en-IN" sz="3000" dirty="0">
                <a:latin typeface="Alaska" panose="020E0602030304020303" pitchFamily="34" charset="0"/>
              </a:rPr>
              <a:t>Moodle Cloud</a:t>
            </a:r>
          </a:p>
          <a:p>
            <a:pPr marL="357188" indent="0">
              <a:buNone/>
            </a:pPr>
            <a:endParaRPr lang="en-IN" sz="1000" dirty="0">
              <a:latin typeface="Alaska" panose="020E0602030304020303" pitchFamily="34" charset="0"/>
            </a:endParaRPr>
          </a:p>
          <a:p>
            <a:pPr marL="357188" indent="85725" defTabSz="803275">
              <a:buFont typeface="Wingdings" panose="05000000000000000000" pitchFamily="2" charset="2"/>
              <a:buChar char="§"/>
            </a:pPr>
            <a:r>
              <a:rPr lang="en-IN" sz="2800" dirty="0">
                <a:latin typeface="Alaska" panose="020E0602030304020303" pitchFamily="34" charset="0"/>
              </a:rPr>
              <a:t>	</a:t>
            </a:r>
            <a:r>
              <a:rPr lang="en-IN" sz="2400" dirty="0">
                <a:latin typeface="Alaska" panose="020E0602030304020303" pitchFamily="34" charset="0"/>
              </a:rPr>
              <a:t>Paid</a:t>
            </a:r>
          </a:p>
          <a:p>
            <a:pPr marL="804863" indent="-457200" defTabSz="804863">
              <a:buFont typeface="Wingdings" panose="05000000000000000000" pitchFamily="2" charset="2"/>
              <a:buChar char="§"/>
            </a:pPr>
            <a:r>
              <a:rPr lang="en-IN" sz="2400" dirty="0">
                <a:latin typeface="Alaska" panose="020E0602030304020303" pitchFamily="34" charset="0"/>
              </a:rPr>
              <a:t>Free</a:t>
            </a:r>
          </a:p>
          <a:p>
            <a:pPr marL="0" indent="0">
              <a:buNone/>
            </a:pPr>
            <a:r>
              <a:rPr lang="en-IN" sz="2800" dirty="0">
                <a:latin typeface="Alaska" panose="020E0602030304020303" pitchFamily="34" charset="0"/>
              </a:rPr>
              <a:t>	</a:t>
            </a:r>
          </a:p>
          <a:p>
            <a:r>
              <a:rPr lang="en-IN" sz="3000" dirty="0">
                <a:latin typeface="Alaska" panose="020E0602030304020303" pitchFamily="34" charset="0"/>
              </a:rPr>
              <a:t>Moodle Open Source</a:t>
            </a:r>
          </a:p>
          <a:p>
            <a:pPr marL="0" indent="0">
              <a:buNone/>
            </a:pPr>
            <a:endParaRPr lang="en-IN" sz="700" dirty="0">
              <a:latin typeface="Alaska" panose="020E0602030304020303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IN" sz="2400" dirty="0">
                <a:latin typeface="Alaska" panose="020E0602030304020303" pitchFamily="34" charset="0"/>
              </a:rPr>
              <a:t>Certified Partners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IN" sz="2400" dirty="0">
                <a:latin typeface="Alaska" panose="020E0602030304020303" pitchFamily="34" charset="0"/>
              </a:rPr>
              <a:t>Self</a:t>
            </a:r>
          </a:p>
          <a:p>
            <a:pPr marL="457200" lvl="1" indent="0">
              <a:buNone/>
            </a:pPr>
            <a:endParaRPr lang="en-IN" sz="2400" dirty="0">
              <a:latin typeface="Alaska" panose="020E0602030304020303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IN" sz="2400" dirty="0">
              <a:latin typeface="Alaska" panose="020E0602030304020303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16584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387DF-7029-4C97-BF5F-2B642CE34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525" y="316932"/>
            <a:ext cx="10515600" cy="1325563"/>
          </a:xfrm>
        </p:spPr>
        <p:txBody>
          <a:bodyPr>
            <a:normAutofit/>
          </a:bodyPr>
          <a:lstStyle/>
          <a:p>
            <a:r>
              <a:rPr lang="en-IN" sz="4800" dirty="0"/>
              <a:t>				</a:t>
            </a:r>
            <a:r>
              <a:rPr lang="en-IN" dirty="0" err="1">
                <a:solidFill>
                  <a:srgbClr val="00B0F0"/>
                </a:solidFill>
              </a:rPr>
              <a:t>eAiiSH</a:t>
            </a:r>
            <a:endParaRPr lang="en-IN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3866-3A44-4928-9715-B609E8430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725885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laska" panose="020E0602030304020303" pitchFamily="34" charset="0"/>
              </a:rPr>
              <a:t>Latest version, 3.9</a:t>
            </a:r>
          </a:p>
          <a:p>
            <a:endParaRPr lang="en-IN" sz="28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PG, UG &amp; Diploma Courses</a:t>
            </a:r>
          </a:p>
          <a:p>
            <a:pPr marL="0" indent="0">
              <a:buNone/>
            </a:pPr>
            <a:endParaRPr lang="en-IN" sz="28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Types of accounts: Administrator, Teacher &amp; Student</a:t>
            </a:r>
          </a:p>
          <a:p>
            <a:endParaRPr lang="en-IN" sz="2800" dirty="0">
              <a:latin typeface="Alaska" panose="020E0602030304020303" pitchFamily="34" charset="0"/>
            </a:endParaRPr>
          </a:p>
          <a:p>
            <a:r>
              <a:rPr lang="en-IN" sz="2800" dirty="0">
                <a:latin typeface="Alaska" panose="020E0602030304020303" pitchFamily="34" charset="0"/>
              </a:rPr>
              <a:t>Username &amp; Password  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81774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26281-B607-4508-9F89-02E568A89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545" y="490406"/>
            <a:ext cx="5385615" cy="1158285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00B0F0"/>
                </a:solidFill>
                <a:latin typeface="Alaska" panose="020E0602030304020303" pitchFamily="34" charset="0"/>
              </a:rPr>
              <a:t>Dashboard &amp; </a:t>
            </a:r>
            <a:r>
              <a:rPr lang="en-IN" sz="4400" dirty="0">
                <a:solidFill>
                  <a:srgbClr val="00B0F0"/>
                </a:solidFill>
              </a:rPr>
              <a:t> </a:t>
            </a:r>
            <a:br>
              <a:rPr lang="en-IN" sz="4400" dirty="0">
                <a:solidFill>
                  <a:srgbClr val="00B0F0"/>
                </a:solidFill>
              </a:rPr>
            </a:br>
            <a:r>
              <a:rPr lang="en-IN" sz="4400" dirty="0">
                <a:solidFill>
                  <a:srgbClr val="00B0F0"/>
                </a:solidFill>
                <a:latin typeface="Alaska" panose="020E0602030304020303" pitchFamily="34" charset="0"/>
              </a:rPr>
              <a:t>Course homepage</a:t>
            </a:r>
            <a:br>
              <a:rPr lang="en-IN" sz="5400" dirty="0">
                <a:latin typeface="Alaska" panose="020E0602030304020303" pitchFamily="34" charset="0"/>
              </a:rPr>
            </a:br>
            <a:endParaRPr lang="en-IN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81273-9574-4443-A658-9E859F8CB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037"/>
            <a:ext cx="10515600" cy="5527963"/>
          </a:xfrm>
        </p:spPr>
        <p:txBody>
          <a:bodyPr/>
          <a:lstStyle/>
          <a:p>
            <a:r>
              <a:rPr lang="en-IN" sz="3200" dirty="0">
                <a:latin typeface="Alaska" panose="020E0602030304020303" pitchFamily="34" charset="0"/>
              </a:rPr>
              <a:t>Dashboard</a:t>
            </a:r>
          </a:p>
          <a:p>
            <a:pPr marL="0" indent="0">
              <a:buNone/>
            </a:pPr>
            <a:endParaRPr lang="en-IN" sz="1600" dirty="0">
              <a:latin typeface="Alaska" panose="020E0602030304020303" pitchFamily="34" charset="0"/>
            </a:endParaRPr>
          </a:p>
          <a:p>
            <a:pPr marL="1081087" indent="-457200">
              <a:buFont typeface="Wingdings" panose="05000000000000000000" pitchFamily="2" charset="2"/>
              <a:buChar char="§"/>
            </a:pPr>
            <a:r>
              <a:rPr lang="en-IN" sz="2800" dirty="0"/>
              <a:t>Teachers: Assigned Courses</a:t>
            </a:r>
          </a:p>
          <a:p>
            <a:pPr marL="1081087" indent="-457200">
              <a:buFont typeface="Wingdings" panose="05000000000000000000" pitchFamily="2" charset="2"/>
              <a:buChar char="§"/>
            </a:pPr>
            <a:r>
              <a:rPr lang="en-IN" sz="2800" dirty="0"/>
              <a:t>Students: Enrolled Courses</a:t>
            </a:r>
          </a:p>
          <a:p>
            <a:pPr marL="0" indent="0">
              <a:buNone/>
            </a:pPr>
            <a:endParaRPr lang="en-IN" sz="1200" dirty="0">
              <a:latin typeface="Alaska" panose="020E0602030304020303" pitchFamily="34" charset="0"/>
            </a:endParaRPr>
          </a:p>
          <a:p>
            <a:pPr marL="263525" indent="-263525"/>
            <a:r>
              <a:rPr lang="en-IN" sz="3200" dirty="0">
                <a:latin typeface="Alaska" panose="020E0602030304020303" pitchFamily="34" charset="0"/>
              </a:rPr>
              <a:t>Course homepage</a:t>
            </a:r>
          </a:p>
          <a:p>
            <a:pPr marL="623888" indent="0">
              <a:buFont typeface="Wingdings" panose="05000000000000000000" pitchFamily="2" charset="2"/>
              <a:buChar char="§"/>
            </a:pPr>
            <a:r>
              <a:rPr lang="en-IN" sz="3200" dirty="0">
                <a:latin typeface="Alaska" panose="020E0602030304020303" pitchFamily="34" charset="0"/>
              </a:rPr>
              <a:t>	  </a:t>
            </a:r>
            <a:r>
              <a:rPr lang="en-IN" sz="2800" dirty="0"/>
              <a:t>Participants </a:t>
            </a:r>
          </a:p>
          <a:p>
            <a:pPr marL="623888" indent="0">
              <a:buFont typeface="Wingdings" panose="05000000000000000000" pitchFamily="2" charset="2"/>
              <a:buChar char="§"/>
            </a:pPr>
            <a:r>
              <a:rPr lang="en-IN" sz="2800" dirty="0"/>
              <a:t>     Content Area</a:t>
            </a:r>
          </a:p>
          <a:p>
            <a:pPr marL="457200" lvl="1" indent="166688">
              <a:buNone/>
            </a:pPr>
            <a:endParaRPr lang="en-IN" dirty="0"/>
          </a:p>
          <a:p>
            <a:pPr marL="457200" lvl="1" indent="166688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0102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9FD85-4FEE-4B0B-8493-86AD4D22B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4691" y="142323"/>
            <a:ext cx="3833906" cy="853486"/>
          </a:xfrm>
        </p:spPr>
        <p:txBody>
          <a:bodyPr/>
          <a:lstStyle/>
          <a:p>
            <a:r>
              <a:rPr lang="en-IN" dirty="0">
                <a:solidFill>
                  <a:srgbClr val="00B0F0"/>
                </a:solidFill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06A25-E030-4A7C-B669-9FCF605A5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3" y="1414193"/>
            <a:ext cx="6248398" cy="5655156"/>
          </a:xfrm>
        </p:spPr>
        <p:txBody>
          <a:bodyPr/>
          <a:lstStyle/>
          <a:p>
            <a:r>
              <a:rPr lang="en-IN" sz="4000" dirty="0"/>
              <a:t>Books</a:t>
            </a:r>
          </a:p>
          <a:p>
            <a:r>
              <a:rPr lang="en-IN" sz="4000" dirty="0"/>
              <a:t>Files</a:t>
            </a:r>
          </a:p>
          <a:p>
            <a:r>
              <a:rPr lang="en-IN" sz="4000" dirty="0"/>
              <a:t>Folders</a:t>
            </a:r>
          </a:p>
          <a:p>
            <a:r>
              <a:rPr lang="en-IN" sz="4000" dirty="0"/>
              <a:t>Pages</a:t>
            </a:r>
          </a:p>
          <a:p>
            <a:r>
              <a:rPr lang="en-IN" sz="4000" dirty="0"/>
              <a:t>URL</a:t>
            </a:r>
          </a:p>
          <a:p>
            <a:endParaRPr lang="en-IN" b="1" dirty="0"/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480630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E9276-EC51-40D7-833E-0765F38F0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491" y="163594"/>
            <a:ext cx="10515600" cy="871539"/>
          </a:xfrm>
        </p:spPr>
        <p:txBody>
          <a:bodyPr/>
          <a:lstStyle/>
          <a:p>
            <a:r>
              <a:rPr lang="en-IN" dirty="0">
                <a:solidFill>
                  <a:srgbClr val="00B0F0"/>
                </a:solidFill>
              </a:rPr>
              <a:t>Activities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355D-4244-45F1-96BA-EC6D3BFA8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703014"/>
            <a:ext cx="10515600" cy="5880556"/>
          </a:xfrm>
        </p:spPr>
        <p:txBody>
          <a:bodyPr>
            <a:normAutofit/>
          </a:bodyPr>
          <a:lstStyle/>
          <a:p>
            <a:endParaRPr lang="en-IN" sz="3200" dirty="0"/>
          </a:p>
          <a:p>
            <a:r>
              <a:rPr lang="en-IN" sz="3200" dirty="0"/>
              <a:t>Assignments</a:t>
            </a:r>
          </a:p>
          <a:p>
            <a:r>
              <a:rPr lang="en-IN" sz="3200" dirty="0"/>
              <a:t>Chat</a:t>
            </a:r>
          </a:p>
          <a:p>
            <a:r>
              <a:rPr lang="en-IN" sz="3200" dirty="0"/>
              <a:t>Choice </a:t>
            </a:r>
          </a:p>
          <a:p>
            <a:r>
              <a:rPr lang="en-IN" sz="3200" dirty="0"/>
              <a:t>Database</a:t>
            </a:r>
          </a:p>
          <a:p>
            <a:r>
              <a:rPr lang="en-IN" sz="3200" dirty="0"/>
              <a:t>Discussion Forums</a:t>
            </a:r>
          </a:p>
          <a:p>
            <a:r>
              <a:rPr lang="en-IN" sz="3200" dirty="0"/>
              <a:t>Feedback</a:t>
            </a:r>
          </a:p>
          <a:p>
            <a:pPr marL="0" indent="0">
              <a:buNone/>
            </a:pPr>
            <a:r>
              <a:rPr lang="en-IN" sz="3200" dirty="0"/>
              <a:t>	</a:t>
            </a:r>
            <a:endParaRPr lang="en-IN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0629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51FE7-2A8A-4BBA-A449-1555918B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7"/>
            <a:ext cx="9712036" cy="5467049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IN" sz="3200" i="0" dirty="0">
                <a:latin typeface="+mn-lt"/>
                <a:ea typeface="+mn-ea"/>
                <a:cs typeface="+mn-cs"/>
              </a:rPr>
              <a:t>Glossary</a:t>
            </a:r>
            <a:br>
              <a:rPr lang="en-IN" sz="3200" i="0" dirty="0">
                <a:latin typeface="+mn-lt"/>
                <a:ea typeface="+mn-ea"/>
                <a:cs typeface="+mn-cs"/>
              </a:rPr>
            </a:br>
            <a:r>
              <a:rPr lang="en-IN" sz="3200" i="0" dirty="0">
                <a:latin typeface="+mn-lt"/>
                <a:ea typeface="+mn-ea"/>
                <a:cs typeface="+mn-cs"/>
              </a:rPr>
              <a:t>Quiz</a:t>
            </a:r>
            <a:br>
              <a:rPr lang="en-IN" sz="3200" i="0" dirty="0">
                <a:latin typeface="+mn-lt"/>
                <a:ea typeface="+mn-ea"/>
                <a:cs typeface="+mn-cs"/>
              </a:rPr>
            </a:br>
            <a:r>
              <a:rPr lang="en-IN" sz="3200" i="0" dirty="0">
                <a:latin typeface="+mn-lt"/>
                <a:ea typeface="+mn-ea"/>
                <a:cs typeface="+mn-cs"/>
              </a:rPr>
              <a:t>Virtual Classroom</a:t>
            </a:r>
            <a:br>
              <a:rPr lang="en-IN" sz="3200" i="0" dirty="0">
                <a:latin typeface="+mn-lt"/>
                <a:ea typeface="+mn-ea"/>
                <a:cs typeface="+mn-cs"/>
              </a:rPr>
            </a:br>
            <a:r>
              <a:rPr lang="en-IN" sz="3200" i="0" dirty="0">
                <a:latin typeface="+mn-lt"/>
                <a:ea typeface="+mn-ea"/>
                <a:cs typeface="+mn-cs"/>
              </a:rPr>
              <a:t>Wiki</a:t>
            </a:r>
            <a:br>
              <a:rPr lang="en-IN" sz="3200" i="0" dirty="0">
                <a:latin typeface="+mn-lt"/>
                <a:ea typeface="+mn-ea"/>
                <a:cs typeface="+mn-cs"/>
              </a:rPr>
            </a:br>
            <a:r>
              <a:rPr lang="en-IN" sz="3200" i="0" dirty="0">
                <a:latin typeface="+mn-lt"/>
                <a:ea typeface="+mn-ea"/>
                <a:cs typeface="+mn-cs"/>
              </a:rPr>
              <a:t>Workshop</a:t>
            </a:r>
            <a:br>
              <a:rPr lang="en-IN" sz="3200" i="0" dirty="0">
                <a:latin typeface="+mn-lt"/>
                <a:ea typeface="+mn-ea"/>
                <a:cs typeface="+mn-cs"/>
              </a:rPr>
            </a:br>
            <a:br>
              <a:rPr lang="en-IN" sz="3200" i="0" dirty="0">
                <a:latin typeface="+mn-lt"/>
                <a:ea typeface="+mn-ea"/>
                <a:cs typeface="+mn-cs"/>
              </a:rPr>
            </a:br>
            <a:r>
              <a:rPr lang="en-IN" sz="3200" i="0" dirty="0">
                <a:latin typeface="+mn-lt"/>
                <a:ea typeface="+mn-ea"/>
                <a:cs typeface="+mn-cs"/>
              </a:rPr>
              <a:t>External tool</a:t>
            </a:r>
            <a:br>
              <a:rPr lang="en-IN" sz="3200" i="0" dirty="0">
                <a:latin typeface="+mn-lt"/>
                <a:ea typeface="+mn-ea"/>
                <a:cs typeface="+mn-cs"/>
              </a:rPr>
            </a:br>
            <a:r>
              <a:rPr lang="en-IN" sz="3200" i="0" dirty="0">
                <a:latin typeface="+mn-lt"/>
                <a:ea typeface="+mn-ea"/>
                <a:cs typeface="+mn-cs"/>
              </a:rPr>
              <a:t>SCORM</a:t>
            </a:r>
            <a:br>
              <a:rPr lang="en-IN" sz="3200" i="0" dirty="0">
                <a:latin typeface="+mn-lt"/>
                <a:ea typeface="+mn-ea"/>
                <a:cs typeface="+mn-cs"/>
              </a:rPr>
            </a:br>
            <a:r>
              <a:rPr lang="en-IN" sz="3200" i="0" dirty="0">
                <a:latin typeface="+mn-lt"/>
                <a:ea typeface="+mn-ea"/>
                <a:cs typeface="+mn-cs"/>
              </a:rPr>
              <a:t>Survey</a:t>
            </a:r>
          </a:p>
        </p:txBody>
      </p:sp>
    </p:spTree>
    <p:extLst>
      <p:ext uri="{BB962C8B-B14F-4D97-AF65-F5344CB8AC3E}">
        <p14:creationId xmlns:p14="http://schemas.microsoft.com/office/powerpoint/2010/main" val="3660935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618f230b-bd27-453c-9489-274d427e61e3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Override1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10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11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2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3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4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5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6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7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8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9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4562</TotalTime>
  <Words>243</Words>
  <Application>Microsoft Office PowerPoint</Application>
  <PresentationFormat>Widescreen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Alaska</vt:lpstr>
      <vt:lpstr>AngsanaUPC</vt:lpstr>
      <vt:lpstr>Arial</vt:lpstr>
      <vt:lpstr>Bahnschrift Light SemiCondensed</vt:lpstr>
      <vt:lpstr>Century Schoolbook</vt:lpstr>
      <vt:lpstr>Corbel</vt:lpstr>
      <vt:lpstr>Wingdings</vt:lpstr>
      <vt:lpstr>Headlines</vt:lpstr>
      <vt:lpstr>~eAiiSH~ </vt:lpstr>
      <vt:lpstr>Introduction</vt:lpstr>
      <vt:lpstr>MOODLE …</vt:lpstr>
      <vt:lpstr>Moodle variants</vt:lpstr>
      <vt:lpstr>    eAiiSH</vt:lpstr>
      <vt:lpstr>Dashboard &amp;   Course homepage </vt:lpstr>
      <vt:lpstr>Resources</vt:lpstr>
      <vt:lpstr>Activities </vt:lpstr>
      <vt:lpstr>Glossary Quiz Virtual Classroom Wiki Workshop  External tool SCORM Survey</vt:lpstr>
      <vt:lpstr>Tools</vt:lpstr>
      <vt:lpstr>Video Conferencing Systems </vt:lpstr>
      <vt:lpstr>Advantages &amp; Outcomes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eAiiSH Institutional Learning Management System</dc:title>
  <dc:creator>Shijith Kumar</dc:creator>
  <cp:lastModifiedBy>Shijith Kumar</cp:lastModifiedBy>
  <cp:revision>48</cp:revision>
  <dcterms:created xsi:type="dcterms:W3CDTF">2020-10-22T10:10:33Z</dcterms:created>
  <dcterms:modified xsi:type="dcterms:W3CDTF">2022-03-06T17:19:01Z</dcterms:modified>
</cp:coreProperties>
</file>