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AF9C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977706-0D8D-4705-BA5C-4D3C5E2747B9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61D0577-1DB4-44EB-B8FE-D4EB9FD81BA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975104"/>
          </a:xfrm>
        </p:spPr>
        <p:txBody>
          <a:bodyPr>
            <a:normAutofit/>
          </a:bodyPr>
          <a:lstStyle/>
          <a:p>
            <a:pPr algn="ctr"/>
            <a:r>
              <a:rPr lang="en-IN" b="1" dirty="0">
                <a:solidFill>
                  <a:srgbClr val="FAF9C7"/>
                </a:solidFill>
              </a:rPr>
              <a:t>Academic Integrity </a:t>
            </a:r>
            <a:r>
              <a:rPr lang="en-IN" b="1" dirty="0" smtClean="0">
                <a:solidFill>
                  <a:srgbClr val="FAF9C7"/>
                </a:solidFill>
              </a:rPr>
              <a:t>&amp; Plagiarism </a:t>
            </a:r>
            <a:r>
              <a:rPr lang="en-IN" b="1" dirty="0">
                <a:solidFill>
                  <a:srgbClr val="FAF9C7"/>
                </a:solidFill>
              </a:rPr>
              <a:t>Detection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N" dirty="0" smtClean="0"/>
              <a:t>Shijith Kumar C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Academic Integrity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Maintenance </a:t>
            </a:r>
            <a:r>
              <a:rPr lang="en-US" dirty="0" smtClean="0">
                <a:solidFill>
                  <a:srgbClr val="FF0000"/>
                </a:solidFill>
              </a:rPr>
              <a:t>of discipline &amp; </a:t>
            </a:r>
            <a:r>
              <a:rPr lang="en-US" dirty="0" smtClean="0">
                <a:solidFill>
                  <a:srgbClr val="FF0000"/>
                </a:solidFill>
              </a:rPr>
              <a:t>Honesty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Avoidance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of cheating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482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Plagiarism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8001000" cy="4572000"/>
          </a:xfrm>
        </p:spPr>
        <p:txBody>
          <a:bodyPr>
            <a:normAutofit/>
          </a:bodyPr>
          <a:lstStyle/>
          <a:p>
            <a:pPr>
              <a:tabLst>
                <a:tab pos="277813" algn="l"/>
              </a:tabLst>
            </a:pPr>
            <a:r>
              <a:rPr lang="en-US" dirty="0" smtClean="0"/>
              <a:t>Act </a:t>
            </a:r>
            <a:r>
              <a:rPr lang="en-US" dirty="0" smtClean="0"/>
              <a:t>of stealing other’s </a:t>
            </a:r>
            <a:r>
              <a:rPr lang="en-US" dirty="0" smtClean="0">
                <a:solidFill>
                  <a:srgbClr val="FF0000"/>
                </a:solidFill>
              </a:rPr>
              <a:t>ideas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words</a:t>
            </a:r>
            <a:r>
              <a:rPr lang="en-US" dirty="0" smtClean="0"/>
              <a:t> as ours</a:t>
            </a:r>
          </a:p>
          <a:p>
            <a:r>
              <a:rPr lang="en-IN" dirty="0" smtClean="0">
                <a:solidFill>
                  <a:schemeClr val="accent3">
                    <a:lumMod val="75000"/>
                  </a:schemeClr>
                </a:solidFill>
              </a:rPr>
              <a:t>Intentional</a:t>
            </a:r>
            <a:r>
              <a:rPr lang="en-IN" dirty="0" smtClean="0"/>
              <a:t> or </a:t>
            </a:r>
            <a:r>
              <a:rPr lang="en-IN" dirty="0" smtClean="0">
                <a:solidFill>
                  <a:srgbClr val="7030A0"/>
                </a:solidFill>
              </a:rPr>
              <a:t>Unintentional </a:t>
            </a:r>
          </a:p>
          <a:p>
            <a:r>
              <a:rPr lang="en-IN" dirty="0" smtClean="0"/>
              <a:t>Four </a:t>
            </a:r>
            <a:r>
              <a:rPr lang="en-IN" dirty="0" smtClean="0"/>
              <a:t> types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</a:t>
            </a:r>
            <a:r>
              <a:rPr lang="en-IN" dirty="0" smtClean="0"/>
              <a:t>	a</a:t>
            </a:r>
            <a:r>
              <a:rPr lang="en-IN" dirty="0" smtClean="0"/>
              <a:t>. </a:t>
            </a:r>
            <a:r>
              <a:rPr lang="en-IN" dirty="0" smtClean="0">
                <a:solidFill>
                  <a:srgbClr val="FF0000"/>
                </a:solidFill>
              </a:rPr>
              <a:t>Copying word by word</a:t>
            </a:r>
          </a:p>
          <a:p>
            <a:pPr>
              <a:buNone/>
            </a:pPr>
            <a:r>
              <a:rPr lang="en-IN" dirty="0" smtClean="0"/>
              <a:t>   </a:t>
            </a:r>
            <a:r>
              <a:rPr lang="en-IN" dirty="0" smtClean="0"/>
              <a:t>	b</a:t>
            </a:r>
            <a:r>
              <a:rPr lang="en-IN" dirty="0" smtClean="0"/>
              <a:t>. </a:t>
            </a:r>
            <a:r>
              <a:rPr lang="en-IN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Paraphrasing</a:t>
            </a:r>
          </a:p>
          <a:p>
            <a:pPr>
              <a:buNone/>
            </a:pPr>
            <a:r>
              <a:rPr lang="en-IN" dirty="0" smtClean="0"/>
              <a:t>   </a:t>
            </a:r>
            <a:r>
              <a:rPr lang="en-IN" dirty="0" smtClean="0"/>
              <a:t>	c</a:t>
            </a:r>
            <a:r>
              <a:rPr lang="en-IN" dirty="0" smtClean="0"/>
              <a:t>.  </a:t>
            </a:r>
            <a:r>
              <a:rPr lang="en-IN" dirty="0" smtClean="0">
                <a:solidFill>
                  <a:srgbClr val="00B0F0"/>
                </a:solidFill>
              </a:rPr>
              <a:t>Entire work</a:t>
            </a:r>
          </a:p>
          <a:p>
            <a:pPr>
              <a:buNone/>
            </a:pPr>
            <a:r>
              <a:rPr lang="en-IN" dirty="0" smtClean="0"/>
              <a:t>   </a:t>
            </a:r>
            <a:r>
              <a:rPr lang="en-IN" dirty="0" smtClean="0"/>
              <a:t>	d</a:t>
            </a:r>
            <a:r>
              <a:rPr lang="en-IN" dirty="0" smtClean="0"/>
              <a:t>. </a:t>
            </a:r>
            <a:r>
              <a:rPr lang="en-IN" dirty="0" smtClean="0">
                <a:solidFill>
                  <a:srgbClr val="00B050"/>
                </a:solidFill>
              </a:rPr>
              <a:t>Own work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Legal Implication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Copyright</a:t>
            </a:r>
            <a:r>
              <a:rPr lang="en-IN" dirty="0" smtClean="0"/>
              <a:t> 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Violation </a:t>
            </a:r>
            <a:endParaRPr lang="en-IN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Punishable offense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Rejection of the paper 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Failing the course</a:t>
            </a:r>
          </a:p>
          <a:p>
            <a:pPr lvl="1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Debarring </a:t>
            </a:r>
            <a:endParaRPr lang="en-US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Expulsion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Tools for detecting Plagiarism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B0F0"/>
                </a:solidFill>
              </a:rPr>
              <a:t>Free &amp; fee-based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Turnitin </a:t>
            </a:r>
            <a:endParaRPr lang="en-IN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Turnitin..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Web-based</a:t>
            </a:r>
          </a:p>
          <a:p>
            <a:r>
              <a:rPr lang="en-IN" dirty="0" err="1" smtClean="0">
                <a:solidFill>
                  <a:srgbClr val="FFFF00"/>
                </a:solidFill>
              </a:rPr>
              <a:t>i</a:t>
            </a:r>
            <a:r>
              <a:rPr lang="en-IN" dirty="0" smtClean="0">
                <a:solidFill>
                  <a:srgbClr val="FFFF00"/>
                </a:solidFill>
              </a:rPr>
              <a:t>-Paradigms </a:t>
            </a:r>
            <a:r>
              <a:rPr lang="en-IN" dirty="0" err="1" smtClean="0">
                <a:solidFill>
                  <a:srgbClr val="FFFF00"/>
                </a:solidFill>
              </a:rPr>
              <a:t>LCC</a:t>
            </a:r>
            <a:r>
              <a:rPr lang="en-IN" dirty="0" smtClean="0">
                <a:solidFill>
                  <a:srgbClr val="FFFF00"/>
                </a:solidFill>
              </a:rPr>
              <a:t>, USA</a:t>
            </a:r>
          </a:p>
          <a:p>
            <a:r>
              <a:rPr lang="en-IN" dirty="0" smtClean="0">
                <a:solidFill>
                  <a:srgbClr val="FFC000"/>
                </a:solidFill>
              </a:rPr>
              <a:t>Instructional Support  </a:t>
            </a:r>
            <a:r>
              <a:rPr lang="en-IN" dirty="0" smtClean="0">
                <a:solidFill>
                  <a:srgbClr val="FFC000"/>
                </a:solidFill>
              </a:rPr>
              <a:t>Tool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Grade mark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rgbClr val="00B050"/>
                </a:solidFill>
              </a:rPr>
              <a:t>Peer marking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rgbClr val="FFC000"/>
                </a:solidFill>
              </a:rPr>
              <a:t>Discussion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rgbClr val="FF0000"/>
                </a:solidFill>
              </a:rPr>
              <a:t>Rubric generation </a:t>
            </a:r>
            <a:endParaRPr lang="en-IN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..Turnitin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Type of Accounts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rgbClr val="FF0000"/>
                </a:solidFill>
              </a:rPr>
              <a:t>Administrator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rgbClr val="FFFF00"/>
                </a:solidFill>
              </a:rPr>
              <a:t>Instructor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chemeClr val="accent2"/>
                </a:solidFill>
              </a:rPr>
              <a:t>Student</a:t>
            </a:r>
          </a:p>
          <a:p>
            <a:r>
              <a:rPr lang="en-IN" dirty="0" smtClean="0">
                <a:solidFill>
                  <a:srgbClr val="C00000"/>
                </a:solidFill>
              </a:rPr>
              <a:t>Databases </a:t>
            </a:r>
          </a:p>
          <a:p>
            <a:r>
              <a:rPr lang="en-IN" dirty="0" smtClean="0">
                <a:solidFill>
                  <a:srgbClr val="00B0F0"/>
                </a:solidFill>
              </a:rPr>
              <a:t>Originality Report</a:t>
            </a:r>
          </a:p>
          <a:p>
            <a:r>
              <a:rPr lang="en-IN" dirty="0" smtClean="0"/>
              <a:t>Optional Settings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248</TotalTime>
  <Words>72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Academic Integrity &amp; Plagiarism Detection </vt:lpstr>
      <vt:lpstr>Academic Integrity </vt:lpstr>
      <vt:lpstr>Plagiarism</vt:lpstr>
      <vt:lpstr>Legal Implication</vt:lpstr>
      <vt:lpstr>Tools for detecting Plagiarism</vt:lpstr>
      <vt:lpstr>Turnitin..</vt:lpstr>
      <vt:lpstr>..Turnitin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Integrity and Plagiarism Detection</dc:title>
  <dc:creator>Dr. Shijith Kumar C</dc:creator>
  <cp:lastModifiedBy>Dr. Shijith Kumar C</cp:lastModifiedBy>
  <cp:revision>13</cp:revision>
  <dcterms:created xsi:type="dcterms:W3CDTF">2017-11-15T09:46:08Z</dcterms:created>
  <dcterms:modified xsi:type="dcterms:W3CDTF">2017-11-24T12:53:32Z</dcterms:modified>
</cp:coreProperties>
</file>