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76" r:id="rId3"/>
    <p:sldId id="278" r:id="rId4"/>
    <p:sldId id="259" r:id="rId5"/>
    <p:sldId id="258" r:id="rId6"/>
    <p:sldId id="279" r:id="rId7"/>
    <p:sldId id="280" r:id="rId8"/>
    <p:sldId id="281" r:id="rId9"/>
    <p:sldId id="282" r:id="rId10"/>
    <p:sldId id="283" r:id="rId11"/>
    <p:sldId id="285" r:id="rId12"/>
    <p:sldId id="284" r:id="rId13"/>
    <p:sldId id="286" r:id="rId14"/>
    <p:sldId id="287" r:id="rId15"/>
    <p:sldId id="288" r:id="rId16"/>
    <p:sldId id="289" r:id="rId17"/>
    <p:sldId id="290" r:id="rId18"/>
    <p:sldId id="292" r:id="rId19"/>
    <p:sldId id="29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4099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0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1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410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C6B4BA-02D0-46B5-A010-AA9FE70194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0CCBC-38B9-4735-92F1-6F1FF81323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AF3410-5111-473B-A383-1554C931D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CD2BC-6DB7-4094-A341-2ADB65D1F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2BAE6-FD86-4033-ABDF-07A774134F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16D44-008F-48D4-A4EF-0C6AF02F7E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51A95-65E6-435D-BE7F-36CB03833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A6A19-7F9E-4010-B08B-A0376F0F5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98E28D-9232-44F3-A99B-C1BF7C7B00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B40C9-C8A0-4AFF-9233-BFADC73497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C65E9-7EFB-4635-81D8-FD2EE3184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G0" fmla="+- 312 0 0"/>
                <a:gd name="G1" fmla="+- 21600 0 0"/>
                <a:gd name="G2" fmla="+- 21600 0 0"/>
                <a:gd name="T0" fmla="*/ 300 w 21912"/>
                <a:gd name="T1" fmla="*/ 0 h 43200"/>
                <a:gd name="T2" fmla="*/ 0 w 21912"/>
                <a:gd name="T3" fmla="*/ 43198 h 43200"/>
                <a:gd name="T4" fmla="*/ 312 w 21912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G0" fmla="+- 324 0 0"/>
                <a:gd name="G1" fmla="+- 21600 0 0"/>
                <a:gd name="G2" fmla="+- 21600 0 0"/>
                <a:gd name="T0" fmla="*/ 312 w 21924"/>
                <a:gd name="T1" fmla="*/ 0 h 43200"/>
                <a:gd name="T2" fmla="*/ 0 w 21924"/>
                <a:gd name="T3" fmla="*/ 43198 h 43200"/>
                <a:gd name="T4" fmla="*/ 324 w 2192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G0" fmla="+- 325 0 0"/>
                <a:gd name="G1" fmla="+- 21600 0 0"/>
                <a:gd name="G2" fmla="+- 21600 0 0"/>
                <a:gd name="T0" fmla="*/ 313 w 21925"/>
                <a:gd name="T1" fmla="*/ 0 h 43200"/>
                <a:gd name="T2" fmla="*/ 0 w 21925"/>
                <a:gd name="T3" fmla="*/ 43198 h 43200"/>
                <a:gd name="T4" fmla="*/ 325 w 2192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IN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21896DC1-3923-4188-8AAA-92CDFA7A9CB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47800"/>
          </a:xfrm>
        </p:spPr>
        <p:txBody>
          <a:bodyPr/>
          <a:lstStyle/>
          <a:p>
            <a:pPr algn="ctr"/>
            <a:r>
              <a:rPr lang="en-IN" b="1" i="0" dirty="0" smtClean="0"/>
              <a:t>Academic Publication </a:t>
            </a:r>
            <a:r>
              <a:rPr lang="en-IN" b="1" i="0" dirty="0"/>
              <a:t>Process and Scientific Productivity</a:t>
            </a:r>
            <a:endParaRPr lang="en-IN" i="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Shijith</a:t>
            </a:r>
            <a:r>
              <a:rPr lang="en-US" dirty="0" smtClean="0"/>
              <a:t> Kumar 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Frequency &amp; Numbering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IN" dirty="0" smtClean="0"/>
              <a:t>Weekly,  Fortnightly,  Monthly, </a:t>
            </a:r>
          </a:p>
          <a:p>
            <a:pPr>
              <a:buNone/>
            </a:pPr>
            <a:r>
              <a:rPr lang="en-IN" dirty="0" smtClean="0"/>
              <a:t>	Quarterly , Half -Yearly, Yearly 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Numbering System based on </a:t>
            </a:r>
            <a:r>
              <a:rPr lang="en-I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Year  </a:t>
            </a:r>
            <a:r>
              <a:rPr lang="en-IN" dirty="0" smtClean="0"/>
              <a:t> &amp; 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0000"/>
                </a:solidFill>
              </a:rPr>
              <a:t>Frequency </a:t>
            </a:r>
          </a:p>
          <a:p>
            <a:pPr>
              <a:buNone/>
            </a:pPr>
            <a:r>
              <a:rPr lang="en-IN" dirty="0" smtClean="0"/>
              <a:t>	</a:t>
            </a:r>
          </a:p>
          <a:p>
            <a:pPr>
              <a:buNone/>
            </a:pPr>
            <a:r>
              <a:rPr lang="en-IN" dirty="0" smtClean="0"/>
              <a:t>		Example: </a:t>
            </a:r>
            <a:r>
              <a:rPr lang="en-IN" sz="3600" dirty="0" smtClean="0">
                <a:solidFill>
                  <a:schemeClr val="tx1">
                    <a:lumMod val="50000"/>
                  </a:schemeClr>
                </a:solidFill>
              </a:rPr>
              <a:t>2 (3) 1992 </a:t>
            </a:r>
            <a:endParaRPr lang="en-IN" sz="3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Key Players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Authors</a:t>
            </a:r>
          </a:p>
          <a:p>
            <a:r>
              <a:rPr lang="en-IN" dirty="0" smtClean="0"/>
              <a:t>Editors</a:t>
            </a:r>
          </a:p>
          <a:p>
            <a:r>
              <a:rPr lang="en-IN" dirty="0" smtClean="0"/>
              <a:t>Reviewers </a:t>
            </a:r>
          </a:p>
          <a:p>
            <a:r>
              <a:rPr lang="en-IN" dirty="0" smtClean="0"/>
              <a:t>Publisher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Content Organization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Editorial</a:t>
            </a:r>
          </a:p>
          <a:p>
            <a:r>
              <a:rPr lang="en-IN" dirty="0" smtClean="0"/>
              <a:t>Articles</a:t>
            </a:r>
          </a:p>
          <a:p>
            <a:r>
              <a:rPr lang="en-IN" dirty="0" smtClean="0"/>
              <a:t>Book Review</a:t>
            </a:r>
          </a:p>
          <a:p>
            <a:r>
              <a:rPr lang="en-IN" dirty="0" smtClean="0"/>
              <a:t>Letters to the Editor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Article Components 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Title</a:t>
            </a:r>
          </a:p>
          <a:p>
            <a:r>
              <a:rPr lang="en-IN" dirty="0" smtClean="0"/>
              <a:t>Authors </a:t>
            </a:r>
          </a:p>
          <a:p>
            <a:r>
              <a:rPr lang="en-IN" dirty="0" smtClean="0"/>
              <a:t>Author Affiliation</a:t>
            </a:r>
          </a:p>
          <a:p>
            <a:r>
              <a:rPr lang="en-IN" dirty="0" smtClean="0"/>
              <a:t>Abstract</a:t>
            </a:r>
          </a:p>
          <a:p>
            <a:r>
              <a:rPr lang="en-IN" dirty="0" smtClean="0"/>
              <a:t>Text/ Body</a:t>
            </a:r>
          </a:p>
          <a:p>
            <a:r>
              <a:rPr lang="en-IN" dirty="0" smtClean="0"/>
              <a:t>References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Classification 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National Vs. International</a:t>
            </a:r>
          </a:p>
          <a:p>
            <a:r>
              <a:rPr lang="en-IN" dirty="0" smtClean="0"/>
              <a:t>Print Vs Electronic</a:t>
            </a:r>
          </a:p>
          <a:p>
            <a:r>
              <a:rPr lang="en-IN" dirty="0" smtClean="0"/>
              <a:t>Fee-based Vs. Free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Publication Process..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Submission of </a:t>
            </a:r>
            <a:r>
              <a:rPr lang="en-IN" dirty="0" smtClean="0">
                <a:solidFill>
                  <a:srgbClr val="FFFF00"/>
                </a:solidFill>
              </a:rPr>
              <a:t>manuscript</a:t>
            </a:r>
            <a:r>
              <a:rPr lang="en-IN" dirty="0" smtClean="0"/>
              <a:t> by author</a:t>
            </a:r>
          </a:p>
          <a:p>
            <a:r>
              <a:rPr lang="en-IN" dirty="0" smtClean="0"/>
              <a:t>Initial reviewing by the  </a:t>
            </a:r>
            <a:r>
              <a:rPr lang="en-IN" dirty="0" smtClean="0">
                <a:solidFill>
                  <a:srgbClr val="FF0000"/>
                </a:solidFill>
              </a:rPr>
              <a:t>Editorial Board</a:t>
            </a:r>
          </a:p>
          <a:p>
            <a:r>
              <a:rPr lang="en-IN" dirty="0" smtClean="0"/>
              <a:t>Provisional </a:t>
            </a:r>
            <a:r>
              <a:rPr lang="en-IN" dirty="0" smtClean="0">
                <a:solidFill>
                  <a:srgbClr val="FFFF00"/>
                </a:solidFill>
              </a:rPr>
              <a:t>Acceptance</a:t>
            </a:r>
            <a:r>
              <a:rPr lang="en-IN" dirty="0" smtClean="0"/>
              <a:t>  or </a:t>
            </a:r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Rejection 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Peer Reviewing 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/>
              <a:t>Single-blind</a:t>
            </a:r>
          </a:p>
          <a:p>
            <a:pPr>
              <a:buNone/>
            </a:pPr>
            <a:r>
              <a:rPr lang="en-IN" dirty="0" smtClean="0"/>
              <a:t>	Double-blind</a:t>
            </a:r>
          </a:p>
          <a:p>
            <a:pPr>
              <a:buNone/>
            </a:pPr>
            <a:r>
              <a:rPr lang="en-IN" dirty="0" smtClean="0"/>
              <a:t>	Open  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Publication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Reviewer </a:t>
            </a:r>
            <a:r>
              <a:rPr lang="en-IN" dirty="0" smtClean="0"/>
              <a:t>Feedback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dirty="0" smtClean="0">
                <a:solidFill>
                  <a:srgbClr val="FFFF00"/>
                </a:solidFill>
              </a:rPr>
              <a:t>Accept</a:t>
            </a:r>
            <a:r>
              <a:rPr lang="en-IN" dirty="0" smtClean="0"/>
              <a:t>; </a:t>
            </a:r>
            <a:r>
              <a:rPr lang="en-IN" dirty="0" smtClean="0">
                <a:solidFill>
                  <a:srgbClr val="FF0000"/>
                </a:solidFill>
              </a:rPr>
              <a:t>Accept with revision</a:t>
            </a:r>
            <a:r>
              <a:rPr lang="en-IN" dirty="0" smtClean="0"/>
              <a:t>; </a:t>
            </a:r>
            <a:r>
              <a:rPr lang="en-I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Reject</a:t>
            </a:r>
            <a:endParaRPr lang="en-IN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IN" dirty="0" smtClean="0">
                <a:solidFill>
                  <a:srgbClr val="7030A0"/>
                </a:solidFill>
              </a:rPr>
              <a:t>Copy Editing</a:t>
            </a:r>
          </a:p>
          <a:p>
            <a:r>
              <a:rPr lang="en-IN" dirty="0" smtClean="0"/>
              <a:t>Layout Editing</a:t>
            </a:r>
          </a:p>
          <a:p>
            <a:r>
              <a:rPr lang="en-IN" dirty="0" smtClean="0">
                <a:solidFill>
                  <a:srgbClr val="FF0000"/>
                </a:solidFill>
              </a:rPr>
              <a:t>Production</a:t>
            </a:r>
          </a:p>
          <a:p>
            <a:r>
              <a:rPr lang="en-IN" dirty="0" smtClean="0"/>
              <a:t>Distribution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algn="l"/>
            <a:r>
              <a:rPr lang="en-IN" b="1" i="0" dirty="0" smtClean="0"/>
              <a:t>Choosing a Journal for Publishing..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Subject matter</a:t>
            </a:r>
          </a:p>
          <a:p>
            <a:r>
              <a:rPr lang="en-IN" dirty="0" smtClean="0"/>
              <a:t>Reputation of the Publisher</a:t>
            </a:r>
          </a:p>
          <a:p>
            <a:r>
              <a:rPr lang="en-IN" dirty="0" smtClean="0"/>
              <a:t>Inclusion in major databases</a:t>
            </a:r>
          </a:p>
          <a:p>
            <a:r>
              <a:rPr lang="en-IN" dirty="0" smtClean="0"/>
              <a:t>Peer-review </a:t>
            </a:r>
          </a:p>
          <a:p>
            <a:r>
              <a:rPr lang="en-IN" dirty="0" smtClean="0"/>
              <a:t>Frequency of Publication</a:t>
            </a:r>
          </a:p>
          <a:p>
            <a:r>
              <a:rPr lang="en-IN" dirty="0" smtClean="0"/>
              <a:t>Impact factor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839200" cy="1143000"/>
          </a:xfrm>
        </p:spPr>
        <p:txBody>
          <a:bodyPr/>
          <a:lstStyle/>
          <a:p>
            <a:pPr algn="l"/>
            <a:r>
              <a:rPr lang="en-IN" b="1" i="0" dirty="0" smtClean="0"/>
              <a:t>..Choosing a Journal for Publishing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Publication Fee</a:t>
            </a:r>
          </a:p>
          <a:p>
            <a:r>
              <a:rPr lang="en-IN" dirty="0" smtClean="0"/>
              <a:t>Period of Existence </a:t>
            </a:r>
          </a:p>
          <a:p>
            <a:r>
              <a:rPr lang="en-IN" dirty="0" smtClean="0"/>
              <a:t>Predatory Journal???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Scientific Productivity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458200" cy="4114800"/>
          </a:xfrm>
        </p:spPr>
        <p:txBody>
          <a:bodyPr/>
          <a:lstStyle/>
          <a:p>
            <a:r>
              <a:rPr lang="en-IN" dirty="0" smtClean="0">
                <a:solidFill>
                  <a:srgbClr val="FF0000"/>
                </a:solidFill>
              </a:rPr>
              <a:t>Research Output </a:t>
            </a:r>
            <a:r>
              <a:rPr lang="en-IN" dirty="0" smtClean="0"/>
              <a:t>of a scientist</a:t>
            </a:r>
          </a:p>
          <a:p>
            <a:r>
              <a:rPr lang="en-IN" dirty="0" smtClean="0"/>
              <a:t>Currently measured </a:t>
            </a:r>
            <a:r>
              <a:rPr lang="en-IN" dirty="0" smtClean="0"/>
              <a:t>using </a:t>
            </a:r>
            <a:r>
              <a:rPr lang="en-IN" dirty="0" smtClean="0">
                <a:solidFill>
                  <a:srgbClr val="7030A0"/>
                </a:solidFill>
              </a:rPr>
              <a:t>Citations</a:t>
            </a:r>
          </a:p>
          <a:p>
            <a:r>
              <a:rPr lang="en-IN" dirty="0" smtClean="0"/>
              <a:t>Major tools</a:t>
            </a:r>
          </a:p>
          <a:p>
            <a:pPr lvl="1"/>
            <a:r>
              <a:rPr lang="en-IN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H-index – Author level metric</a:t>
            </a:r>
            <a:endParaRPr lang="en-IN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IN" dirty="0" smtClean="0">
                <a:solidFill>
                  <a:srgbClr val="FF0000"/>
                </a:solidFill>
              </a:rPr>
              <a:t>Impact </a:t>
            </a:r>
            <a:r>
              <a:rPr lang="en-IN" dirty="0" smtClean="0">
                <a:solidFill>
                  <a:srgbClr val="FF0000"/>
                </a:solidFill>
              </a:rPr>
              <a:t>factor- Journal level metric </a:t>
            </a:r>
          </a:p>
          <a:p>
            <a:pPr lvl="1">
              <a:buNone/>
            </a:pPr>
            <a:r>
              <a:rPr lang="en-IN" dirty="0" smtClean="0">
                <a:solidFill>
                  <a:srgbClr val="FF0000"/>
                </a:solidFill>
              </a:rPr>
              <a:t> </a:t>
            </a:r>
            <a:r>
              <a:rPr lang="en-IN" dirty="0" smtClean="0">
                <a:solidFill>
                  <a:srgbClr val="FF0000"/>
                </a:solidFill>
              </a:rPr>
              <a:t>  </a:t>
            </a:r>
            <a:r>
              <a:rPr lang="en-IN" dirty="0" smtClean="0">
                <a:solidFill>
                  <a:schemeClr val="accent5">
                    <a:lumMod val="75000"/>
                  </a:schemeClr>
                </a:solidFill>
              </a:rPr>
              <a:t>IF of X in 2017 </a:t>
            </a:r>
            <a:r>
              <a:rPr lang="en-IN" dirty="0" smtClean="0">
                <a:solidFill>
                  <a:srgbClr val="FF0000"/>
                </a:solidFill>
              </a:rPr>
              <a:t>= </a:t>
            </a:r>
            <a:r>
              <a:rPr lang="en-IN" u="sng" dirty="0" smtClean="0">
                <a:solidFill>
                  <a:schemeClr val="tx2">
                    <a:lumMod val="75000"/>
                  </a:schemeClr>
                </a:solidFill>
              </a:rPr>
              <a:t>Total citations in 2016+2015</a:t>
            </a:r>
            <a:endParaRPr lang="en-IN" u="sng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None/>
            </a:pPr>
            <a:r>
              <a:rPr lang="en-IN" dirty="0" smtClean="0">
                <a:solidFill>
                  <a:schemeClr val="tx2">
                    <a:lumMod val="75000"/>
                  </a:schemeClr>
                </a:solidFill>
              </a:rPr>
              <a:t>				       Total articles in </a:t>
            </a:r>
            <a:r>
              <a:rPr lang="en-IN" dirty="0" smtClean="0">
                <a:solidFill>
                  <a:schemeClr val="tx2">
                    <a:lumMod val="75000"/>
                  </a:schemeClr>
                </a:solidFill>
              </a:rPr>
              <a:t>2016+2015</a:t>
            </a:r>
            <a:endParaRPr lang="en-IN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Academic  Publishing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8153400" cy="4114800"/>
          </a:xfrm>
        </p:spPr>
        <p:txBody>
          <a:bodyPr/>
          <a:lstStyle/>
          <a:p>
            <a:r>
              <a:rPr lang="en-IN" dirty="0" smtClean="0"/>
              <a:t>Publishing  in </a:t>
            </a:r>
            <a:r>
              <a:rPr lang="en-IN" dirty="0" smtClean="0">
                <a:solidFill>
                  <a:srgbClr val="FF0000"/>
                </a:solidFill>
              </a:rPr>
              <a:t>academic</a:t>
            </a:r>
            <a:r>
              <a:rPr lang="en-IN" dirty="0" smtClean="0"/>
              <a:t> &amp; </a:t>
            </a:r>
            <a:r>
              <a:rPr lang="en-IN" dirty="0" smtClean="0">
                <a:solidFill>
                  <a:srgbClr val="FF0000"/>
                </a:solidFill>
              </a:rPr>
              <a:t>research</a:t>
            </a:r>
            <a:r>
              <a:rPr lang="en-IN" dirty="0" smtClean="0"/>
              <a:t> context</a:t>
            </a:r>
          </a:p>
          <a:p>
            <a:endParaRPr lang="en-IN" dirty="0" smtClean="0"/>
          </a:p>
          <a:p>
            <a:r>
              <a:rPr lang="en-IN" dirty="0" smtClean="0"/>
              <a:t>Also known as ‘</a:t>
            </a:r>
            <a:r>
              <a:rPr lang="en-IN" dirty="0" smtClean="0">
                <a:solidFill>
                  <a:srgbClr val="FF0000"/>
                </a:solidFill>
              </a:rPr>
              <a:t>Scientific Publishing</a:t>
            </a:r>
            <a:r>
              <a:rPr lang="en-IN" dirty="0" smtClean="0"/>
              <a:t>’ </a:t>
            </a:r>
          </a:p>
          <a:p>
            <a:endParaRPr lang="en-IN" dirty="0" smtClean="0"/>
          </a:p>
          <a:p>
            <a:r>
              <a:rPr lang="en-IN" dirty="0" smtClean="0"/>
              <a:t>Subject- Specific; Not  for General  Reading</a:t>
            </a:r>
          </a:p>
          <a:p>
            <a:endParaRPr lang="en-IN" dirty="0" smtClean="0"/>
          </a:p>
          <a:p>
            <a:r>
              <a:rPr lang="en-IN" dirty="0" smtClean="0"/>
              <a:t>Scientists</a:t>
            </a:r>
            <a:r>
              <a:rPr lang="en-IN" dirty="0"/>
              <a:t>/ Researchers/ Faculty</a:t>
            </a:r>
          </a:p>
          <a:p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458200" cy="1143000"/>
          </a:xfrm>
        </p:spPr>
        <p:txBody>
          <a:bodyPr/>
          <a:lstStyle/>
          <a:p>
            <a:pPr algn="l"/>
            <a:r>
              <a:rPr lang="en-IN" b="1" i="0" dirty="0" smtClean="0"/>
              <a:t>Major Types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Books</a:t>
            </a:r>
          </a:p>
          <a:p>
            <a:endParaRPr lang="en-IN" dirty="0" smtClean="0"/>
          </a:p>
          <a:p>
            <a:r>
              <a:rPr lang="en-IN" dirty="0" smtClean="0"/>
              <a:t>Journals</a:t>
            </a:r>
          </a:p>
          <a:p>
            <a:endParaRPr lang="en-IN" dirty="0" smtClean="0"/>
          </a:p>
          <a:p>
            <a:r>
              <a:rPr lang="en-IN" dirty="0" smtClean="0"/>
              <a:t>Conference Proceedings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458200" cy="1143000"/>
          </a:xfrm>
        </p:spPr>
        <p:txBody>
          <a:bodyPr/>
          <a:lstStyle/>
          <a:p>
            <a:pPr algn="l"/>
            <a:r>
              <a:rPr lang="en-US" b="1" i="0" dirty="0" smtClean="0"/>
              <a:t>Others</a:t>
            </a:r>
            <a:endParaRPr lang="en-US" b="1" i="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sz="2800" dirty="0" smtClean="0"/>
          </a:p>
          <a:p>
            <a:r>
              <a:rPr lang="sv-SE" sz="2800" dirty="0" smtClean="0"/>
              <a:t>Funded Research Reports</a:t>
            </a:r>
          </a:p>
          <a:p>
            <a:endParaRPr lang="sv-SE" sz="2800" dirty="0" smtClean="0"/>
          </a:p>
          <a:p>
            <a:r>
              <a:rPr lang="sv-SE" sz="2800" dirty="0" smtClean="0"/>
              <a:t>Theses / dissertations</a:t>
            </a:r>
          </a:p>
          <a:p>
            <a:endParaRPr lang="sv-SE" sz="2800" dirty="0" smtClean="0"/>
          </a:p>
          <a:p>
            <a:pPr>
              <a:buNone/>
            </a:pPr>
            <a:r>
              <a:rPr lang="en-US" dirty="0" smtClean="0"/>
              <a:t> 			</a:t>
            </a:r>
            <a:r>
              <a:rPr lang="en-US" sz="4000" dirty="0" smtClean="0">
                <a:solidFill>
                  <a:srgbClr val="FF0000"/>
                </a:solidFill>
              </a:rPr>
              <a:t>Grey Literature 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l"/>
            <a:r>
              <a:rPr lang="en-US" b="1" i="0" dirty="0" smtClean="0"/>
              <a:t>Key Players</a:t>
            </a:r>
            <a:endParaRPr lang="en-US" b="1" i="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4196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Authors</a:t>
            </a:r>
          </a:p>
          <a:p>
            <a:endParaRPr lang="en-US" sz="2400" dirty="0" smtClean="0"/>
          </a:p>
          <a:p>
            <a:r>
              <a:rPr lang="en-US" sz="2400" dirty="0" smtClean="0"/>
              <a:t>Editors</a:t>
            </a:r>
          </a:p>
          <a:p>
            <a:endParaRPr lang="en-US" sz="2400" dirty="0" smtClean="0"/>
          </a:p>
          <a:p>
            <a:r>
              <a:rPr lang="en-US" sz="2400" dirty="0" smtClean="0"/>
              <a:t>Reviewers</a:t>
            </a:r>
          </a:p>
          <a:p>
            <a:endParaRPr lang="en-US" sz="2400" dirty="0" smtClean="0"/>
          </a:p>
          <a:p>
            <a:r>
              <a:rPr lang="en-US" sz="2400" dirty="0" smtClean="0"/>
              <a:t>Publishers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Books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“ </a:t>
            </a:r>
            <a:r>
              <a:rPr lang="en-IN" dirty="0" smtClean="0">
                <a:solidFill>
                  <a:srgbClr val="FF0000"/>
                </a:solidFill>
              </a:rPr>
              <a:t>Any publication  which is bound, having more than 49 pages ,  and  non-periodically published </a:t>
            </a:r>
            <a:r>
              <a:rPr lang="en-IN" dirty="0" smtClean="0"/>
              <a:t>“</a:t>
            </a:r>
          </a:p>
          <a:p>
            <a:r>
              <a:rPr lang="en-IN" dirty="0" smtClean="0"/>
              <a:t>                                                   UNESCO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Classification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Textbooks Vs. Reference Books</a:t>
            </a:r>
          </a:p>
          <a:p>
            <a:r>
              <a:rPr lang="en-IN" dirty="0" smtClean="0"/>
              <a:t>General Books Vs. Subject Books</a:t>
            </a:r>
          </a:p>
          <a:p>
            <a:r>
              <a:rPr lang="en-IN" dirty="0" smtClean="0"/>
              <a:t>Authored Books Vs. Edited Books</a:t>
            </a:r>
          </a:p>
          <a:p>
            <a:r>
              <a:rPr lang="en-IN" dirty="0" smtClean="0"/>
              <a:t>Print Books vs. E-Books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Book Publication Process</a:t>
            </a:r>
            <a:endParaRPr lang="en-IN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Preparation of  Contents by Authors(s)</a:t>
            </a:r>
          </a:p>
          <a:p>
            <a:r>
              <a:rPr lang="en-IN" dirty="0" smtClean="0"/>
              <a:t>Proposal &amp; Discussion with Publisher</a:t>
            </a:r>
          </a:p>
          <a:p>
            <a:r>
              <a:rPr lang="en-IN" dirty="0" smtClean="0"/>
              <a:t>Agreement</a:t>
            </a:r>
          </a:p>
          <a:p>
            <a:r>
              <a:rPr lang="en-IN" dirty="0" smtClean="0"/>
              <a:t>Production </a:t>
            </a:r>
          </a:p>
          <a:p>
            <a:r>
              <a:rPr lang="en-IN" dirty="0" smtClean="0"/>
              <a:t>Distribution &amp; Selling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i="0" dirty="0" smtClean="0"/>
              <a:t>Journals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763000" cy="4114800"/>
          </a:xfrm>
        </p:spPr>
        <p:txBody>
          <a:bodyPr/>
          <a:lstStyle/>
          <a:p>
            <a:r>
              <a:rPr lang="en-IN" dirty="0" smtClean="0"/>
              <a:t>Publication at </a:t>
            </a:r>
            <a:r>
              <a:rPr lang="en-IN" dirty="0" smtClean="0">
                <a:solidFill>
                  <a:srgbClr val="FF0000"/>
                </a:solidFill>
              </a:rPr>
              <a:t>regular</a:t>
            </a:r>
            <a:r>
              <a:rPr lang="en-IN" dirty="0" smtClean="0"/>
              <a:t> Intervals with same </a:t>
            </a:r>
            <a:r>
              <a:rPr lang="en-IN" dirty="0" smtClean="0">
                <a:solidFill>
                  <a:srgbClr val="FF0000"/>
                </a:solidFill>
              </a:rPr>
              <a:t>title</a:t>
            </a:r>
          </a:p>
          <a:p>
            <a:r>
              <a:rPr lang="en-IN" dirty="0" smtClean="0"/>
              <a:t>Related: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smtClean="0">
                <a:solidFill>
                  <a:schemeClr val="tx1">
                    <a:lumMod val="75000"/>
                  </a:schemeClr>
                </a:solidFill>
              </a:rPr>
              <a:t>Periodical </a:t>
            </a:r>
          </a:p>
          <a:p>
            <a:pPr>
              <a:buNone/>
            </a:pPr>
            <a:r>
              <a:rPr lang="en-IN" dirty="0" smtClean="0"/>
              <a:t>			</a:t>
            </a:r>
            <a:r>
              <a:rPr lang="en-IN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Magazine</a:t>
            </a:r>
          </a:p>
          <a:p>
            <a:pPr>
              <a:buNone/>
            </a:pPr>
            <a:r>
              <a:rPr lang="en-IN" dirty="0" smtClean="0"/>
              <a:t>	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Designs\FIREBALL.POT</Template>
  <TotalTime>1859</TotalTime>
  <Words>271</Words>
  <Application>Microsoft Office PowerPoint</Application>
  <PresentationFormat>On-screen Show (4:3)</PresentationFormat>
  <Paragraphs>121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Fireball</vt:lpstr>
      <vt:lpstr>Academic Publication Process and Scientific Productivity</vt:lpstr>
      <vt:lpstr>Academic  Publishing</vt:lpstr>
      <vt:lpstr>Major Types </vt:lpstr>
      <vt:lpstr>Others</vt:lpstr>
      <vt:lpstr>Key Players</vt:lpstr>
      <vt:lpstr>Books</vt:lpstr>
      <vt:lpstr>Classification</vt:lpstr>
      <vt:lpstr>Book Publication Process</vt:lpstr>
      <vt:lpstr>Journals </vt:lpstr>
      <vt:lpstr>Frequency &amp; Numbering </vt:lpstr>
      <vt:lpstr>Key Players</vt:lpstr>
      <vt:lpstr>Content Organization</vt:lpstr>
      <vt:lpstr>Article Components </vt:lpstr>
      <vt:lpstr>Classification  </vt:lpstr>
      <vt:lpstr>Publication Process..</vt:lpstr>
      <vt:lpstr>Publication Process</vt:lpstr>
      <vt:lpstr>Choosing a Journal for Publishing..</vt:lpstr>
      <vt:lpstr>..Choosing a Journal for Publishing</vt:lpstr>
      <vt:lpstr>Scientific Productivity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Basics</dc:title>
  <dc:creator>Ryan Rhodes</dc:creator>
  <cp:lastModifiedBy>Dr. Shijith Kumar C</cp:lastModifiedBy>
  <cp:revision>20</cp:revision>
  <dcterms:created xsi:type="dcterms:W3CDTF">2003-01-10T17:32:52Z</dcterms:created>
  <dcterms:modified xsi:type="dcterms:W3CDTF">2017-11-24T12:22:40Z</dcterms:modified>
</cp:coreProperties>
</file>