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5C73-AC3E-474D-BFA4-5EA95E33D091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Copyright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mirrors.creativecommons.org/presskit/buttons/88x31/png/by-s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mirrors.creativecommons.org/presskit/buttons/88x31/png/by-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52712" y="3191669"/>
            <a:ext cx="38385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Image result for creative commons license p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3619500" cy="126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8" name="Picture 4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3838575" cy="134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	Legal Right </a:t>
            </a:r>
          </a:p>
          <a:p>
            <a:pPr algn="ctr">
              <a:buNone/>
            </a:pPr>
            <a:r>
              <a:rPr lang="en-US" dirty="0"/>
              <a:t>	</a:t>
            </a:r>
            <a:r>
              <a:rPr lang="en-US" dirty="0" smtClean="0"/>
              <a:t>on</a:t>
            </a:r>
          </a:p>
          <a:p>
            <a:pPr algn="ctr">
              <a:buNone/>
            </a:pPr>
            <a:r>
              <a:rPr lang="en-US" dirty="0" smtClean="0"/>
              <a:t> Intellectual Work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 works</a:t>
            </a:r>
          </a:p>
          <a:p>
            <a:r>
              <a:rPr lang="en-US" dirty="0" smtClean="0"/>
              <a:t>Dramatic works</a:t>
            </a:r>
          </a:p>
          <a:p>
            <a:r>
              <a:rPr lang="en-US" dirty="0" smtClean="0"/>
              <a:t>Music </a:t>
            </a:r>
            <a:r>
              <a:rPr lang="en-US" sz="1600" dirty="0" err="1" smtClean="0">
                <a:solidFill>
                  <a:srgbClr val="FF0000"/>
                </a:solidFill>
              </a:rPr>
              <a:t>Music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and includes any graphical notati</a:t>
            </a:r>
            <a:r>
              <a:rPr lang="en-US" sz="1600" dirty="0"/>
              <a:t>on</a:t>
            </a:r>
            <a:r>
              <a:rPr lang="en-US" b="1" dirty="0"/>
              <a:t> </a:t>
            </a:r>
          </a:p>
          <a:p>
            <a:r>
              <a:rPr lang="en-US" dirty="0" smtClean="0"/>
              <a:t>Artistic works </a:t>
            </a:r>
            <a:r>
              <a:rPr lang="en-US" sz="1400" dirty="0">
                <a:solidFill>
                  <a:srgbClr val="FF0000"/>
                </a:solidFill>
              </a:rPr>
              <a:t>P</a:t>
            </a:r>
            <a:r>
              <a:rPr lang="en-US" sz="1400" dirty="0" smtClean="0">
                <a:solidFill>
                  <a:srgbClr val="FF0000"/>
                </a:solidFill>
              </a:rPr>
              <a:t>ainting, drawing, engraving, sculpture, photograph, architecture</a:t>
            </a:r>
            <a:endParaRPr lang="en-US" dirty="0" smtClean="0"/>
          </a:p>
          <a:p>
            <a:r>
              <a:rPr lang="en-US" dirty="0" smtClean="0"/>
              <a:t>Cinematograph </a:t>
            </a:r>
            <a:r>
              <a:rPr lang="en-US" dirty="0"/>
              <a:t>films </a:t>
            </a:r>
            <a:r>
              <a:rPr lang="en-US" sz="1400" dirty="0">
                <a:solidFill>
                  <a:srgbClr val="FF0000"/>
                </a:solidFill>
              </a:rPr>
              <a:t>any work of visual recording on any medium</a:t>
            </a:r>
          </a:p>
          <a:p>
            <a:r>
              <a:rPr lang="en-US" dirty="0" smtClean="0"/>
              <a:t>Sound recordings </a:t>
            </a:r>
            <a:r>
              <a:rPr lang="en-US" sz="1600" dirty="0" smtClean="0">
                <a:solidFill>
                  <a:srgbClr val="FF0000"/>
                </a:solidFill>
              </a:rPr>
              <a:t>Phonogram </a:t>
            </a:r>
            <a:r>
              <a:rPr lang="en-US" sz="1600" dirty="0">
                <a:solidFill>
                  <a:srgbClr val="FF0000"/>
                </a:solidFill>
              </a:rPr>
              <a:t>and </a:t>
            </a:r>
            <a:r>
              <a:rPr lang="en-US" sz="1600" dirty="0" smtClean="0">
                <a:solidFill>
                  <a:srgbClr val="FF0000"/>
                </a:solidFill>
              </a:rPr>
              <a:t>CD-ROM</a:t>
            </a: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Copyright Owner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Literary </a:t>
            </a:r>
            <a:r>
              <a:rPr lang="en-US" sz="4000" dirty="0" smtClean="0"/>
              <a:t>work : Author</a:t>
            </a:r>
            <a:endParaRPr lang="en-US" sz="4000" dirty="0" smtClean="0"/>
          </a:p>
          <a:p>
            <a:r>
              <a:rPr lang="en-US" sz="4000" dirty="0" smtClean="0"/>
              <a:t>Dramatic </a:t>
            </a:r>
            <a:r>
              <a:rPr lang="en-US" sz="4000" dirty="0"/>
              <a:t>work </a:t>
            </a:r>
            <a:r>
              <a:rPr lang="en-US" sz="4000" dirty="0" smtClean="0"/>
              <a:t>: Author</a:t>
            </a:r>
          </a:p>
          <a:p>
            <a:r>
              <a:rPr lang="en-US" sz="4000" dirty="0" smtClean="0"/>
              <a:t>Musical work: Composer</a:t>
            </a:r>
            <a:endParaRPr lang="en-US" sz="4000" dirty="0"/>
          </a:p>
          <a:p>
            <a:r>
              <a:rPr lang="en-US" sz="4000" dirty="0" smtClean="0"/>
              <a:t>Cinematograph film: Producer</a:t>
            </a:r>
          </a:p>
          <a:p>
            <a:r>
              <a:rPr lang="en-US" sz="4000" dirty="0" smtClean="0"/>
              <a:t>Sound recording</a:t>
            </a:r>
            <a:r>
              <a:rPr lang="en-US" sz="4000" dirty="0" smtClean="0"/>
              <a:t> : Producer</a:t>
            </a:r>
            <a:endParaRPr lang="en-US" sz="4000" dirty="0"/>
          </a:p>
          <a:p>
            <a:r>
              <a:rPr lang="en-US" sz="4000" dirty="0" smtClean="0"/>
              <a:t>Photograph: Photographer</a:t>
            </a:r>
          </a:p>
          <a:p>
            <a:r>
              <a:rPr lang="en-US" sz="4000" dirty="0" smtClean="0"/>
              <a:t>Musical Sound Recording</a:t>
            </a:r>
          </a:p>
          <a:p>
            <a:pPr lvl="1" algn="just"/>
            <a:r>
              <a:rPr lang="en-US" dirty="0" err="1" smtClean="0"/>
              <a:t>Lyricist,composer,singer</a:t>
            </a:r>
            <a:r>
              <a:rPr lang="en-US" dirty="0" smtClean="0"/>
              <a:t>, background music man, producer.</a:t>
            </a:r>
            <a:endParaRPr lang="en-US" dirty="0"/>
          </a:p>
          <a:p>
            <a:r>
              <a:rPr lang="en-US" sz="4000" dirty="0" smtClean="0"/>
              <a:t>Employer</a:t>
            </a:r>
          </a:p>
          <a:p>
            <a:r>
              <a:rPr lang="en-US" sz="4000" dirty="0" smtClean="0"/>
              <a:t>Assignee</a:t>
            </a:r>
            <a:r>
              <a:rPr lang="en-US" b="1" dirty="0"/>
              <a:t> 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Bundle of 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Adaptation </a:t>
            </a:r>
          </a:p>
          <a:p>
            <a:r>
              <a:rPr lang="en-US" dirty="0" smtClean="0"/>
              <a:t>Translation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claim copyright?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Automatic</a:t>
            </a:r>
          </a:p>
          <a:p>
            <a:r>
              <a:rPr lang="en-US" dirty="0"/>
              <a:t>Register of Copyrights</a:t>
            </a:r>
          </a:p>
          <a:p>
            <a:r>
              <a:rPr lang="en-US" dirty="0" smtClean="0"/>
              <a:t>Copyright Office, Department </a:t>
            </a:r>
            <a:r>
              <a:rPr lang="en-US" dirty="0"/>
              <a:t>of </a:t>
            </a:r>
            <a:r>
              <a:rPr lang="en-US" dirty="0" smtClean="0"/>
              <a:t>Education, GOI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n-US" dirty="0"/>
              <a:t>for a limited period of </a:t>
            </a:r>
            <a:r>
              <a:rPr lang="en-US" dirty="0" smtClean="0"/>
              <a:t>time</a:t>
            </a:r>
          </a:p>
          <a:p>
            <a:r>
              <a:rPr lang="en-US" dirty="0"/>
              <a:t>60-year </a:t>
            </a:r>
            <a:r>
              <a:rPr lang="en-US" dirty="0" smtClean="0"/>
              <a:t>from </a:t>
            </a:r>
            <a:r>
              <a:rPr lang="en-US" dirty="0"/>
              <a:t>the year following the death of the </a:t>
            </a:r>
            <a:r>
              <a:rPr lang="en-US" dirty="0" smtClean="0"/>
              <a:t>author</a:t>
            </a:r>
          </a:p>
          <a:p>
            <a:r>
              <a:rPr lang="en-US" dirty="0" smtClean="0"/>
              <a:t>60-year from the </a:t>
            </a:r>
            <a:r>
              <a:rPr lang="en-US" dirty="0" smtClean="0"/>
              <a:t>date </a:t>
            </a:r>
            <a:r>
              <a:rPr lang="en-US" dirty="0"/>
              <a:t>of publication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Copyright </a:t>
            </a:r>
            <a:r>
              <a:rPr lang="en-US" dirty="0"/>
              <a:t>of foreign works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Copyright Order</a:t>
            </a:r>
          </a:p>
          <a:p>
            <a:r>
              <a:rPr lang="en-US" dirty="0"/>
              <a:t>Berne Convention for the Protection of Literary and Artistic 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Infringements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/>
          </a:p>
          <a:p>
            <a:pPr lvl="1"/>
            <a:r>
              <a:rPr lang="en-US" dirty="0"/>
              <a:t>Making infringing copies for sale</a:t>
            </a:r>
          </a:p>
          <a:p>
            <a:endParaRPr lang="en-US" dirty="0"/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of works in public</a:t>
            </a:r>
          </a:p>
          <a:p>
            <a:endParaRPr lang="en-US" dirty="0"/>
          </a:p>
          <a:p>
            <a:pPr lvl="1"/>
            <a:r>
              <a:rPr lang="en-US" dirty="0"/>
              <a:t>Distributing infringing copies for the purpose of trade </a:t>
            </a:r>
          </a:p>
          <a:p>
            <a:endParaRPr lang="en-US" dirty="0"/>
          </a:p>
          <a:p>
            <a:pPr lvl="1"/>
            <a:r>
              <a:rPr lang="en-US" dirty="0"/>
              <a:t>Importation of infringing copies into </a:t>
            </a:r>
            <a:r>
              <a:rPr lang="en-US" dirty="0" smtClean="0"/>
              <a:t>India</a:t>
            </a:r>
          </a:p>
          <a:p>
            <a:pPr lvl="1"/>
            <a:r>
              <a:rPr lang="en-US" b="1" dirty="0"/>
              <a:t>criminal offence under Section 63 of the Copyright Act</a:t>
            </a:r>
          </a:p>
          <a:p>
            <a:pPr lvl="1"/>
            <a:r>
              <a:rPr lang="en-US" b="1" dirty="0"/>
              <a:t>The minimum punishment for infringement of copyright is imprisonment for six months with the minimum fine of Rs. 50,000/-. In the case of a second and subsequent conviction the minimum punishment is imprisonment for one year and fine of Rs. one </a:t>
            </a:r>
            <a:r>
              <a:rPr lang="en-US" b="1" dirty="0" err="1"/>
              <a:t>lakh</a:t>
            </a: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142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Indian Copyright Act</vt:lpstr>
      <vt:lpstr>Slide 2</vt:lpstr>
      <vt:lpstr>Intellectual Works</vt:lpstr>
      <vt:lpstr>Copyright Owner</vt:lpstr>
      <vt:lpstr>Bundle of rights </vt:lpstr>
      <vt:lpstr>How to claim copyright? </vt:lpstr>
      <vt:lpstr>Term of Copyright</vt:lpstr>
      <vt:lpstr>Copyright of foreign works </vt:lpstr>
      <vt:lpstr>Copyright Infringements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Copyright Act</dc:title>
  <dc:creator>Windows User</dc:creator>
  <cp:lastModifiedBy>Windows User</cp:lastModifiedBy>
  <cp:revision>28</cp:revision>
  <dcterms:created xsi:type="dcterms:W3CDTF">2019-04-26T08:42:51Z</dcterms:created>
  <dcterms:modified xsi:type="dcterms:W3CDTF">2019-04-26T13:33:09Z</dcterms:modified>
</cp:coreProperties>
</file>