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57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102" d="100"/>
          <a:sy n="102" d="100"/>
        </p:scale>
        <p:origin x="-18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4A17F6A-42B5-426B-9BDA-4DB703DACC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3238"/>
            <a:ext cx="50292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76DC476-6B6B-4292-8E1E-8676896091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5E9FB-3A85-43CF-8D21-5C49A3A862E4}" type="slidenum">
              <a:rPr lang="en-US"/>
              <a:pPr/>
              <a:t>1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C7D1E-C9B3-465A-9A76-405CB7BBDD7A}" type="slidenum">
              <a:rPr lang="en-US"/>
              <a:pPr/>
              <a:t>10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2F835-108C-4485-9055-78310CA404BB}" type="slidenum">
              <a:rPr lang="en-US"/>
              <a:pPr/>
              <a:t>11</a:t>
            </a:fld>
            <a:endParaRPr 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2E8B3-9DE5-4302-ADF7-FAACFA2F02C8}" type="slidenum">
              <a:rPr lang="en-US"/>
              <a:pPr/>
              <a:t>12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8728C5-EA69-456F-9CBC-E21CE711396B}" type="slidenum">
              <a:rPr lang="en-US"/>
              <a:pPr/>
              <a:t>13</a:t>
            </a:fld>
            <a:endParaRPr 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584D8-2DE9-40E4-9F2B-DE557995491C}" type="slidenum">
              <a:rPr lang="en-US"/>
              <a:pPr/>
              <a:t>14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BBFB0-6FB2-44F8-A814-06DB7D670FF6}" type="slidenum">
              <a:rPr lang="en-US"/>
              <a:pPr/>
              <a:t>15</a:t>
            </a:fld>
            <a:endParaRPr 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B55E7-202C-4607-809C-06C0B1DA7854}" type="slidenum">
              <a:rPr lang="en-US"/>
              <a:pPr/>
              <a:t>16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14B3A-0709-4B8C-9E93-618146E8302F}" type="slidenum">
              <a:rPr lang="en-US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742C8-2696-4F9D-9328-9BCE0885FBE5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F9F5D-D264-47FA-B100-C3ECC969C9D9}" type="slidenum">
              <a:rPr lang="en-US"/>
              <a:pPr/>
              <a:t>19</a:t>
            </a:fld>
            <a:endParaRPr lang="en-US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D28B4-F71C-405A-B0C1-2F9E8F188580}" type="slidenum">
              <a:rPr lang="en-US"/>
              <a:pPr/>
              <a:t>2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9E93C-4EC7-4560-92D6-40A719879985}" type="slidenum">
              <a:rPr lang="en-US"/>
              <a:pPr/>
              <a:t>3</a:t>
            </a:fld>
            <a:endParaRPr 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CEBEA-2957-45B4-87FD-6A0F3A171E43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13238"/>
            <a:ext cx="502920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71DDE-1C37-45B9-9E68-7714D11EFF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13238"/>
            <a:ext cx="502920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BAF3F3-135E-462D-A009-47B8777A1D88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13238"/>
            <a:ext cx="502920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5EEAA-BDDE-41E6-9D06-FAC742609BEC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13238"/>
            <a:ext cx="5029200" cy="408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8C955-847B-47B1-8125-C3D70FADB7FB}" type="slidenum">
              <a:rPr lang="en-US"/>
              <a:pPr/>
              <a:t>8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5A5A8-F884-48BC-9768-7163E40737B3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Freeform 10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8923" name="Picture 11" descr="Facban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620E4A-C39F-4ADD-AFE5-3F52ECE1C7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1BD26-1B37-49E2-ABFE-750EC3D630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DAB0E-360F-4A23-9AE0-01022514BA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4BD69-2D15-453D-9D6B-3813D79B89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5F33B-6C80-49F2-871F-7CD3AEB5E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102AC-F954-469A-AFC7-7E25F6CE19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23530-FA23-4F1C-815A-56EB1407E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D499D-82F3-48EE-B3C4-AEF084A64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3A676-9DEF-4266-A2BB-32F9B7A9BA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A97EF-FBC8-4642-99F0-CDD8AB92F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246D8-8786-4619-BCCD-EF928E795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7898" name="Picture 10" descr="Facbanna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3789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0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fld id="{760F7F79-52A3-4C5E-A028-71C4A49FAC5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Four-Step Process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of Public Relations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0642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2: Objectives / Action Plan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990600" y="1260475"/>
            <a:ext cx="7696200" cy="5453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Objectives: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To gain understanding among all audiences that focusing on imaging is in the best long-term interests of Kodak, its shareholders, customers, and employees.</a:t>
            </a:r>
          </a:p>
          <a:p>
            <a:pPr>
              <a:buFontTx/>
              <a:buChar char="-"/>
            </a:pPr>
            <a:endParaRPr lang="en-US" sz="3200" b="1">
              <a:latin typeface="Batang" pitchFamily="18" charset="-127"/>
            </a:endParaRP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To sustain employee morale, retain customer loyalty and avoid disruption in the performance of divisions being divested.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0642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2: Objectives / Action Plan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260475"/>
            <a:ext cx="7620000" cy="539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Strategy: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Group communications activities      	into 3 stages</a:t>
            </a:r>
          </a:p>
          <a:p>
            <a:r>
              <a:rPr lang="en-US" sz="2800" b="1">
                <a:latin typeface="Batang" pitchFamily="18" charset="-127"/>
              </a:rPr>
              <a:t>   1. Announcement stage to unveil intent 	to divest.</a:t>
            </a:r>
          </a:p>
          <a:p>
            <a:r>
              <a:rPr lang="en-US" sz="2800" b="1">
                <a:latin typeface="Batang" pitchFamily="18" charset="-127"/>
              </a:rPr>
              <a:t>   2. Interim stage to reassure investors, 	customers and employees while 	buyers were found for the businesses 	being sold.</a:t>
            </a:r>
          </a:p>
          <a:p>
            <a:r>
              <a:rPr lang="en-US" sz="2800" b="1">
                <a:latin typeface="Batang" pitchFamily="18" charset="-127"/>
              </a:rPr>
              <a:t>   3. Final stage in which the divestiture 	transactions were announced.</a:t>
            </a:r>
          </a:p>
          <a:p>
            <a:endParaRPr lang="en-US" sz="2800" b="1">
              <a:latin typeface="Batang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60642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2: Objectives / Action Plan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90600" y="1154113"/>
            <a:ext cx="7924800" cy="5083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Key Messages:</a:t>
            </a:r>
          </a:p>
          <a:p>
            <a:endParaRPr lang="en-US" sz="3200" b="1" u="sng">
              <a:solidFill>
                <a:schemeClr val="tx2"/>
              </a:solidFill>
              <a:latin typeface="Times New Roman" pitchFamily="18" charset="0"/>
            </a:endParaRPr>
          </a:p>
          <a:p>
            <a:r>
              <a:rPr lang="en-US" b="1">
                <a:latin typeface="Batang" pitchFamily="18" charset="-127"/>
              </a:rPr>
              <a:t>  1.  Focusing on imaging will reduce Kodak’s 	debt and 	align all the company’s resources on Kodak’s 	greatest strength.</a:t>
            </a:r>
          </a:p>
          <a:p>
            <a:endParaRPr lang="en-US" b="1">
              <a:latin typeface="Batang" pitchFamily="18" charset="-127"/>
            </a:endParaRPr>
          </a:p>
          <a:p>
            <a:r>
              <a:rPr lang="en-US" b="1">
                <a:latin typeface="Batang" pitchFamily="18" charset="-127"/>
              </a:rPr>
              <a:t>  2.  The units being divested are excellent 	businesses.</a:t>
            </a:r>
          </a:p>
          <a:p>
            <a:endParaRPr lang="en-US" b="1">
              <a:latin typeface="Batang" pitchFamily="18" charset="-127"/>
            </a:endParaRPr>
          </a:p>
          <a:p>
            <a:r>
              <a:rPr lang="en-US" b="1">
                <a:latin typeface="Batang" pitchFamily="18" charset="-127"/>
              </a:rPr>
              <a:t>  3.  Kodak will protect the interests of customers and 	employees of these 	businesses by selling them to 	buyers with the resources to help them achieve 	their fullest potential.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447800" y="381000"/>
            <a:ext cx="60642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2: Objectives / Action Plan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143000" y="1676400"/>
            <a:ext cx="7467600" cy="39957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Target Audiences:</a:t>
            </a: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Investment Community</a:t>
            </a: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Financial Media</a:t>
            </a: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Employees, especially those affected by 	the sale.</a:t>
            </a: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Health customers</a:t>
            </a: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Potential buyers</a:t>
            </a: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Government and opinion leaders in 	affected localities.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0642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2: Objectives / Action Plan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7391400" cy="1920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Budget:</a:t>
            </a:r>
          </a:p>
          <a:p>
            <a:endParaRPr lang="en-US" sz="3200" b="1" u="sng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$500,000 for internal and external 	communications, no paid advertising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203325" y="457200"/>
            <a:ext cx="7940675" cy="1190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3: Communication Tactics Implementation/Execution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7315200" cy="3201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Responsible for:</a:t>
            </a:r>
          </a:p>
          <a:p>
            <a:endParaRPr lang="en-US" sz="3200" b="1" u="sng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small “in-house” team</a:t>
            </a:r>
          </a:p>
          <a:p>
            <a:pPr>
              <a:buFontTx/>
              <a:buChar char="-"/>
            </a:pPr>
            <a:endParaRPr lang="en-US" sz="2800" b="1">
              <a:latin typeface="Batang" pitchFamily="18" charset="-127"/>
            </a:endParaRPr>
          </a:p>
          <a:p>
            <a:pPr>
              <a:buFontTx/>
              <a:buChar char="-"/>
            </a:pPr>
            <a:r>
              <a:rPr lang="en-US" sz="2800" b="1">
                <a:latin typeface="Batang" pitchFamily="18" charset="-127"/>
              </a:rPr>
              <a:t> PR agencies retained to assist with 	planning and implementation</a:t>
            </a:r>
          </a:p>
          <a:p>
            <a:endParaRPr lang="en-US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746125" y="425450"/>
            <a:ext cx="7940675" cy="1190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3: Communication Tactics Implementation/Execution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7620000" cy="4657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imes New Roman" pitchFamily="18" charset="0"/>
              </a:rPr>
              <a:t>Implementation:</a:t>
            </a:r>
          </a:p>
          <a:p>
            <a:r>
              <a:rPr lang="en-US" sz="2800" b="1">
                <a:latin typeface="Times New Roman" pitchFamily="18" charset="0"/>
              </a:rPr>
              <a:t>Stage 1: </a:t>
            </a:r>
          </a:p>
          <a:p>
            <a:pPr lvl="1"/>
            <a:r>
              <a:rPr lang="en-US" b="1">
                <a:latin typeface="Times New Roman" pitchFamily="18" charset="0"/>
              </a:rPr>
              <a:t>-  Investor meeting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Press conference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Employee news cascade within Kodak and affected 	businesses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Management meetings with employees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Written and other materials given to sales 	organizations to reassure customers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Inform government officials, suppliers, trade 	associations on first day</a:t>
            </a:r>
          </a:p>
          <a:p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90600" y="457200"/>
            <a:ext cx="7940675" cy="1190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3: Communication Tactics Implementation/Execution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066800" y="1981200"/>
            <a:ext cx="7315200" cy="3927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imes New Roman" pitchFamily="18" charset="0"/>
              </a:rPr>
              <a:t>Implementation:</a:t>
            </a:r>
          </a:p>
          <a:p>
            <a:r>
              <a:rPr lang="en-US" sz="2800" b="1">
                <a:latin typeface="Times New Roman" pitchFamily="18" charset="0"/>
              </a:rPr>
              <a:t>Stage 2: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lvl="1"/>
            <a:r>
              <a:rPr lang="en-US" b="1">
                <a:latin typeface="Times New Roman" pitchFamily="18" charset="0"/>
              </a:rPr>
              <a:t>-  Annual meeting presentation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Employee Hotlines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Town Meetings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Site focus groups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Special transition newsletters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Management communication with employee 	teams</a:t>
            </a:r>
          </a:p>
          <a:p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746125" y="425450"/>
            <a:ext cx="7940675" cy="1190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3: Communication Tactics Implementation/Execution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219200" y="2057400"/>
            <a:ext cx="7239000" cy="3562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imes New Roman" pitchFamily="18" charset="0"/>
              </a:rPr>
              <a:t>Implementation:</a:t>
            </a:r>
          </a:p>
          <a:p>
            <a:r>
              <a:rPr lang="en-US" sz="2800" b="1">
                <a:latin typeface="Times New Roman" pitchFamily="18" charset="0"/>
              </a:rPr>
              <a:t>Stage 3:</a:t>
            </a:r>
            <a:r>
              <a:rPr lang="en-US" b="1">
                <a:latin typeface="Times New Roman" pitchFamily="18" charset="0"/>
              </a:rPr>
              <a:t> 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Announcements about sales of businesses 	(incorporated the key messages of the 	campaign)</a:t>
            </a:r>
          </a:p>
          <a:p>
            <a:pPr lvl="1">
              <a:buFontTx/>
              <a:buChar char="-"/>
            </a:pPr>
            <a:r>
              <a:rPr lang="en-US" b="1">
                <a:latin typeface="Times New Roman" pitchFamily="18" charset="0"/>
              </a:rPr>
              <a:t>  Communications with employees and other 	target audiences regarding the sale of each 	business.</a:t>
            </a:r>
          </a:p>
          <a:p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203325" y="457200"/>
            <a:ext cx="7254875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4: Evaluation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990600" y="1371600"/>
            <a:ext cx="7848600" cy="48498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imes New Roman" pitchFamily="18" charset="0"/>
              </a:rPr>
              <a:t>Evaluation:</a:t>
            </a:r>
          </a:p>
          <a:p>
            <a:r>
              <a:rPr lang="en-US" sz="2800">
                <a:latin typeface="Times New Roman" pitchFamily="18" charset="0"/>
              </a:rPr>
              <a:t>-  track media coverage of Kodak’s announcements </a:t>
            </a:r>
          </a:p>
          <a:p>
            <a:r>
              <a:rPr lang="en-US" sz="2800">
                <a:latin typeface="Times New Roman" pitchFamily="18" charset="0"/>
              </a:rPr>
              <a:t>-  major articles appeared in national press, 	including Fortune and Business Week 	magazines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</a:rPr>
              <a:t>  track price of Kodak stock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</a:rPr>
              <a:t>  track continuing sales of companies to see if the s	sales remained strong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</a:rPr>
              <a:t>  track employee turnover to see if employees 	stayed with companies that were sold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</a:rPr>
              <a:t>  track what the businesses sold for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22325" y="879475"/>
            <a:ext cx="2132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</a:rPr>
              <a:t>RACE / ROPE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>
                <a:latin typeface="Times New Roman" pitchFamily="18" charset="0"/>
              </a:rPr>
              <a:t>4 Steps Are: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2463800"/>
            <a:ext cx="7031038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Research</a:t>
            </a:r>
          </a:p>
          <a:p>
            <a:pPr marL="457200" indent="-457200">
              <a:buFontTx/>
              <a:buAutoNum type="arabicPeriod"/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Action Plan / Objectives / Program Planning</a:t>
            </a:r>
          </a:p>
          <a:p>
            <a:pPr marL="457200" indent="-457200">
              <a:buFontTx/>
              <a:buAutoNum type="arabicPeriod"/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Communication Tactics / Implementing Plan</a:t>
            </a:r>
          </a:p>
          <a:p>
            <a:pPr marL="457200" indent="-457200">
              <a:buFontTx/>
              <a:buAutoNum type="arabicPeriod"/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Evaluation</a:t>
            </a:r>
          </a:p>
          <a:p>
            <a:pPr marL="457200" indent="-457200"/>
            <a:endParaRPr lang="en-US" sz="2800">
              <a:latin typeface="Times New Roman" pitchFamily="18" charset="0"/>
            </a:endParaRPr>
          </a:p>
          <a:p>
            <a:pPr marL="457200" indent="-457200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200400" y="533400"/>
            <a:ext cx="2895600" cy="1295400"/>
          </a:xfrm>
          <a:prstGeom prst="rect">
            <a:avLst/>
          </a:prstGeom>
          <a:solidFill>
            <a:srgbClr val="99CC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imes New Roman" pitchFamily="18" charset="0"/>
              </a:rPr>
              <a:t>Research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971800" y="5029200"/>
            <a:ext cx="3429000" cy="1295400"/>
          </a:xfrm>
          <a:prstGeom prst="rect">
            <a:avLst/>
          </a:prstGeom>
          <a:solidFill>
            <a:srgbClr val="99CC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imes New Roman" pitchFamily="18" charset="0"/>
              </a:rPr>
              <a:t>Communication Tactics </a:t>
            </a:r>
          </a:p>
          <a:p>
            <a:pPr algn="ctr"/>
            <a:r>
              <a:rPr lang="en-US" b="1">
                <a:latin typeface="Times New Roman" pitchFamily="18" charset="0"/>
              </a:rPr>
              <a:t>&amp; Implementation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715000" y="2590800"/>
            <a:ext cx="2895600" cy="1295400"/>
          </a:xfrm>
          <a:prstGeom prst="rect">
            <a:avLst/>
          </a:prstGeom>
          <a:solidFill>
            <a:srgbClr val="99CC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imes New Roman" pitchFamily="18" charset="0"/>
              </a:rPr>
              <a:t>Evaluation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3400" y="2590800"/>
            <a:ext cx="2895600" cy="1295400"/>
          </a:xfrm>
          <a:prstGeom prst="rect">
            <a:avLst/>
          </a:prstGeom>
          <a:solidFill>
            <a:srgbClr val="99CCFF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Times New Roman" pitchFamily="18" charset="0"/>
              </a:rPr>
              <a:t>Objectives &amp;</a:t>
            </a:r>
          </a:p>
          <a:p>
            <a:pPr algn="ctr"/>
            <a:r>
              <a:rPr lang="en-US" b="1">
                <a:latin typeface="Times New Roman" pitchFamily="18" charset="0"/>
              </a:rPr>
              <a:t>Program Planning</a:t>
            </a:r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752600" y="3886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752600" y="4495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39624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4648200" y="18288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3429000" y="3200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7086600" y="388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H="1">
            <a:off x="5334000" y="4419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5334000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38862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H="1">
            <a:off x="1752600" y="2209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17526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54102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5410200" y="2209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70866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 flipH="1">
            <a:off x="34290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410200" y="3200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V="1">
            <a:off x="4648200" y="182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4648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 flipV="1">
            <a:off x="5410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7086600" y="2514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V="1">
            <a:off x="70866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53340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39624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V="1">
            <a:off x="17526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1752600" y="243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990600" y="381000"/>
            <a:ext cx="17764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Dynamic </a:t>
            </a:r>
          </a:p>
          <a:p>
            <a:r>
              <a:rPr lang="en-US" sz="3200">
                <a:latin typeface="Times New Roman" pitchFamily="18" charset="0"/>
              </a:rPr>
              <a:t>Model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95400" y="541338"/>
            <a:ext cx="7510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Moderne" pitchFamily="34" charset="0"/>
              </a:rPr>
              <a:t>4-Step Process of Public Relations</a:t>
            </a:r>
            <a:endParaRPr lang="en-US" sz="3600">
              <a:latin typeface="LongIsland" pitchFamily="2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3600" b="1" u="sng">
                <a:solidFill>
                  <a:schemeClr val="accent1"/>
                </a:solidFill>
                <a:latin typeface="Arial" charset="0"/>
              </a:rPr>
              <a:t>Step 1.</a:t>
            </a:r>
            <a:r>
              <a:rPr lang="en-US" sz="3600" b="1">
                <a:solidFill>
                  <a:schemeClr val="accent1"/>
                </a:solidFill>
                <a:latin typeface="Arial" charset="0"/>
              </a:rPr>
              <a:t>    Research</a:t>
            </a:r>
            <a:endParaRPr lang="en-US" b="1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71600" y="2228850"/>
            <a:ext cx="5734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What -- Three key elements: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52600" y="3178175"/>
            <a:ext cx="63007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1. Client or organization</a:t>
            </a:r>
          </a:p>
          <a:p>
            <a:pPr eaLnBrk="0" hangingPunct="0"/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2. Problem or potential problem and       	opportunities to do public relations</a:t>
            </a:r>
          </a:p>
          <a:p>
            <a:pPr eaLnBrk="0" hangingPunct="0"/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3. Audiences or publics</a:t>
            </a:r>
            <a:endParaRPr lang="en-US" sz="28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371600" y="5486400"/>
            <a:ext cx="5499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How – 	Informal and Formal </a:t>
            </a:r>
          </a:p>
          <a:p>
            <a:r>
              <a:rPr lang="en-US" sz="3200">
                <a:latin typeface="Times New Roman" pitchFamily="18" charset="0"/>
              </a:rPr>
              <a:t>		Research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1" grpId="0" autoUpdateAnimBg="0"/>
      <p:bldP spid="7172" grpId="0" autoUpdateAnimBg="0"/>
      <p:bldP spid="717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066800" y="609600"/>
            <a:ext cx="693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 u="sng">
                <a:solidFill>
                  <a:schemeClr val="accent1"/>
                </a:solidFill>
                <a:latin typeface="Arial" charset="0"/>
              </a:rPr>
              <a:t>Step 2</a:t>
            </a:r>
            <a:r>
              <a:rPr lang="en-US" sz="3600" b="1">
                <a:solidFill>
                  <a:schemeClr val="accent1"/>
                </a:solidFill>
                <a:latin typeface="Arial" charset="0"/>
              </a:rPr>
              <a:t>.    Objectives / </a:t>
            </a:r>
          </a:p>
          <a:p>
            <a:pPr eaLnBrk="0" hangingPunct="0"/>
            <a:r>
              <a:rPr lang="en-US" sz="3600" b="1">
                <a:solidFill>
                  <a:schemeClr val="accent1"/>
                </a:solidFill>
                <a:latin typeface="Arial" charset="0"/>
              </a:rPr>
              <a:t>		 Program Planning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295400" y="2286000"/>
            <a:ext cx="560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Develop a Strategy that involves: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66800" y="3200400"/>
            <a:ext cx="7713663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1. Identifying goals and objectives</a:t>
            </a:r>
          </a:p>
          <a:p>
            <a:pPr eaLnBrk="0" hangingPunct="0"/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2. Identifying target audience(s) or public(s)</a:t>
            </a:r>
          </a:p>
          <a:p>
            <a:pPr eaLnBrk="0" hangingPunct="0"/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3. Creating a theme for the program/campaign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  <p:bldP spid="1024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295400" y="547688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3600">
              <a:latin typeface="LongIsland" pitchFamily="2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8001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 u="sng">
                <a:solidFill>
                  <a:schemeClr val="accent1"/>
                </a:solidFill>
                <a:latin typeface="Arial" charset="0"/>
              </a:rPr>
              <a:t>Step 3.</a:t>
            </a:r>
            <a:r>
              <a:rPr lang="en-US" sz="3600" b="1">
                <a:solidFill>
                  <a:schemeClr val="accent1"/>
                </a:solidFill>
                <a:latin typeface="Arial" charset="0"/>
              </a:rPr>
              <a:t>   Develop &amp; Implement		       Communication Tactics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47800" y="2590800"/>
            <a:ext cx="411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Develop and Implement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676400" y="3429000"/>
            <a:ext cx="69342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1. Tactics for communicating</a:t>
            </a:r>
          </a:p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    </a:t>
            </a:r>
          </a:p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2. Time line for the program/campaign</a:t>
            </a:r>
          </a:p>
          <a:p>
            <a:pPr eaLnBrk="0" hangingPunct="0"/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3. Budget</a:t>
            </a:r>
          </a:p>
          <a:p>
            <a:pPr eaLnBrk="0" hangingPunct="0"/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  <p:bldP spid="12292" grpId="0" autoUpdateAnimBg="0"/>
      <p:bldP spid="1229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696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>
                <a:solidFill>
                  <a:schemeClr val="accent1"/>
                </a:solidFill>
                <a:latin typeface="Arial" charset="0"/>
              </a:rPr>
              <a:t>    </a:t>
            </a:r>
            <a:r>
              <a:rPr lang="en-US" sz="3600" b="1" u="sng">
                <a:solidFill>
                  <a:schemeClr val="accent1"/>
                </a:solidFill>
                <a:latin typeface="Arial" charset="0"/>
              </a:rPr>
              <a:t>Step 4.</a:t>
            </a:r>
            <a:r>
              <a:rPr lang="en-US" sz="3600" b="1">
                <a:solidFill>
                  <a:schemeClr val="accent1"/>
                </a:solidFill>
                <a:latin typeface="Arial" charset="0"/>
              </a:rPr>
              <a:t>      Evaluation</a:t>
            </a:r>
          </a:p>
          <a:p>
            <a:pPr eaLnBrk="0" hangingPunct="0"/>
            <a:r>
              <a:rPr lang="en-US" sz="3600" b="1">
                <a:solidFill>
                  <a:schemeClr val="accent1"/>
                </a:solidFill>
                <a:latin typeface="Arial" charset="0"/>
              </a:rPr>
              <a:t>			During &amp; After</a:t>
            </a:r>
          </a:p>
          <a:p>
            <a:pPr eaLnBrk="0" hangingPunct="0"/>
            <a:r>
              <a:rPr lang="en-US" sz="3600" b="1">
                <a:solidFill>
                  <a:schemeClr val="accent1"/>
                </a:solidFill>
                <a:latin typeface="Arial" charset="0"/>
              </a:rPr>
              <a:t>			Campaign / Program</a:t>
            </a:r>
            <a:endParaRPr lang="en-US" b="1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19200" y="2895600"/>
            <a:ext cx="68580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Identify research methods to be used to evaluate the success of the program/campaign during &amp; after.</a:t>
            </a:r>
          </a:p>
          <a:p>
            <a:pPr eaLnBrk="0" hangingPunct="0"/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Determine a way to measure whether the campaign achieved its objectives.</a:t>
            </a:r>
          </a:p>
          <a:p>
            <a:pPr eaLnBrk="0" hangingPunct="0"/>
            <a:endParaRPr lang="en-US" sz="32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057400" y="457200"/>
            <a:ext cx="624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u="sng">
                <a:latin typeface="Moderne" pitchFamily="34" charset="0"/>
              </a:rPr>
              <a:t>Example of PR Campaign using the 4-step Process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75596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>
                <a:latin typeface="Batang" pitchFamily="18" charset="-127"/>
              </a:rPr>
              <a:t>Eastman Kodak Company </a:t>
            </a:r>
          </a:p>
          <a:p>
            <a:r>
              <a:rPr lang="en-US" sz="4000">
                <a:latin typeface="Batang" pitchFamily="18" charset="-127"/>
              </a:rPr>
              <a:t>1994 Campaign</a:t>
            </a:r>
          </a:p>
          <a:p>
            <a:endParaRPr lang="en-US" sz="4000">
              <a:latin typeface="Batang" pitchFamily="18" charset="-127"/>
            </a:endParaRPr>
          </a:p>
          <a:p>
            <a:r>
              <a:rPr lang="en-US" sz="4000" u="sng">
                <a:latin typeface="Batang" pitchFamily="18" charset="-127"/>
              </a:rPr>
              <a:t>Title of Campaign</a:t>
            </a:r>
            <a:r>
              <a:rPr lang="en-US" sz="4000">
                <a:latin typeface="Batang" pitchFamily="18" charset="-127"/>
              </a:rPr>
              <a:t>:  </a:t>
            </a:r>
          </a:p>
          <a:p>
            <a:r>
              <a:rPr lang="en-US" sz="4000" b="1">
                <a:solidFill>
                  <a:schemeClr val="tx2"/>
                </a:solidFill>
                <a:latin typeface="Times New Roman" pitchFamily="18" charset="0"/>
              </a:rPr>
              <a:t>Project WINGS – </a:t>
            </a:r>
          </a:p>
          <a:p>
            <a:r>
              <a:rPr lang="en-US" sz="4000" b="1">
                <a:solidFill>
                  <a:schemeClr val="tx2"/>
                </a:solidFill>
                <a:latin typeface="Times New Roman" pitchFamily="18" charset="0"/>
              </a:rPr>
              <a:t>Imaging Back in Focus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752600" y="457200"/>
            <a:ext cx="3257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</a:rPr>
              <a:t>Step 1: Research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66800" y="1143000"/>
            <a:ext cx="8077200" cy="5940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</a:rPr>
              <a:t>Research:</a:t>
            </a:r>
            <a:r>
              <a:rPr lang="en-US" sz="3200" b="1">
                <a:latin typeface="Batang" pitchFamily="18" charset="-127"/>
              </a:rPr>
              <a:t> 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Reviews of analysts’ opinion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Face to face meetings with large 	investors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Employee opinion surveys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Goldman, Sachs &amp; Co., Kodak’s 	investment banker, prepared a 	portfolio analysis for Kodak “as 	imaging goes, so goes Kodak.”</a:t>
            </a:r>
          </a:p>
          <a:p>
            <a:pPr>
              <a:buFontTx/>
              <a:buChar char="-"/>
            </a:pPr>
            <a:r>
              <a:rPr lang="en-US" sz="3200" b="1">
                <a:latin typeface="Batang" pitchFamily="18" charset="-127"/>
              </a:rPr>
              <a:t>Studies showing Kodak’s financial 	health 	was diminishing</a:t>
            </a:r>
          </a:p>
          <a:p>
            <a:endParaRPr lang="en-US" sz="3200" b="1">
              <a:latin typeface="Batang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153</TotalTime>
  <Words>462</Words>
  <Application>Microsoft PowerPoint</Application>
  <PresentationFormat>On-screen Show (4:3)</PresentationFormat>
  <Paragraphs>149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Arial Narrow</vt:lpstr>
      <vt:lpstr>Wingdings</vt:lpstr>
      <vt:lpstr>Moderne</vt:lpstr>
      <vt:lpstr>LongIsland</vt:lpstr>
      <vt:lpstr>Batang</vt:lpstr>
      <vt:lpstr>Factory</vt:lpstr>
      <vt:lpstr>Four-Step Process of Public Relations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CSUSB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Four-Step Process of Public Relations</dc:title>
  <dc:creator>College of Arts and Letters</dc:creator>
  <cp:lastModifiedBy>Windows User</cp:lastModifiedBy>
  <cp:revision>18</cp:revision>
  <dcterms:created xsi:type="dcterms:W3CDTF">2001-10-18T18:11:21Z</dcterms:created>
  <dcterms:modified xsi:type="dcterms:W3CDTF">2019-11-07T12:59:57Z</dcterms:modified>
</cp:coreProperties>
</file>