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1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1FF74"/>
    <a:srgbClr val="708B39"/>
    <a:srgbClr val="51FD72"/>
    <a:srgbClr val="2D6026"/>
    <a:srgbClr val="E36BD5"/>
    <a:srgbClr val="4FFF9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A0042-435F-490C-BCDA-8450BC105FEB}" type="datetimeFigureOut">
              <a:rPr lang="en-US" smtClean="0"/>
              <a:pPr/>
              <a:t>12/10/2014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19A34-ECE5-4981-89AF-B4FE6CD480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A0042-435F-490C-BCDA-8450BC105FEB}" type="datetimeFigureOut">
              <a:rPr lang="en-US" smtClean="0"/>
              <a:pPr/>
              <a:t>12/10/2014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19A34-ECE5-4981-89AF-B4FE6CD480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A0042-435F-490C-BCDA-8450BC105FEB}" type="datetimeFigureOut">
              <a:rPr lang="en-US" smtClean="0"/>
              <a:pPr/>
              <a:t>12/10/2014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19A34-ECE5-4981-89AF-B4FE6CD480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A0042-435F-490C-BCDA-8450BC105FEB}" type="datetimeFigureOut">
              <a:rPr lang="en-US" smtClean="0"/>
              <a:pPr/>
              <a:t>12/10/2014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19A34-ECE5-4981-89AF-B4FE6CD480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A0042-435F-490C-BCDA-8450BC105FEB}" type="datetimeFigureOut">
              <a:rPr lang="en-US" smtClean="0"/>
              <a:pPr/>
              <a:t>12/10/2014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19A34-ECE5-4981-89AF-B4FE6CD480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A0042-435F-490C-BCDA-8450BC105FEB}" type="datetimeFigureOut">
              <a:rPr lang="en-US" smtClean="0"/>
              <a:pPr/>
              <a:t>12/10/2014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19A34-ECE5-4981-89AF-B4FE6CD480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A0042-435F-490C-BCDA-8450BC105FEB}" type="datetimeFigureOut">
              <a:rPr lang="en-US" smtClean="0"/>
              <a:pPr/>
              <a:t>12/10/2014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19A34-ECE5-4981-89AF-B4FE6CD480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A0042-435F-490C-BCDA-8450BC105FEB}" type="datetimeFigureOut">
              <a:rPr lang="en-US" smtClean="0"/>
              <a:pPr/>
              <a:t>12/10/2014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19A34-ECE5-4981-89AF-B4FE6CD480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A0042-435F-490C-BCDA-8450BC105FEB}" type="datetimeFigureOut">
              <a:rPr lang="en-US" smtClean="0"/>
              <a:pPr/>
              <a:t>12/10/2014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19A34-ECE5-4981-89AF-B4FE6CD480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A0042-435F-490C-BCDA-8450BC105FEB}" type="datetimeFigureOut">
              <a:rPr lang="en-US" smtClean="0"/>
              <a:pPr/>
              <a:t>12/10/2014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19A34-ECE5-4981-89AF-B4FE6CD480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A0042-435F-490C-BCDA-8450BC105FEB}" type="datetimeFigureOut">
              <a:rPr lang="en-US" smtClean="0"/>
              <a:pPr/>
              <a:t>12/10/2014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19A34-ECE5-4981-89AF-B4FE6CD480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FA0042-435F-490C-BCDA-8450BC105FEB}" type="datetimeFigureOut">
              <a:rPr lang="en-US" smtClean="0"/>
              <a:pPr/>
              <a:t>12/10/2014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C19A34-ECE5-4981-89AF-B4FE6CD480A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7200"/>
            <a:ext cx="7772400" cy="6095999"/>
          </a:xfrm>
          <a:solidFill>
            <a:schemeClr val="tx2">
              <a:lumMod val="50000"/>
            </a:schemeClr>
          </a:solidFill>
        </p:spPr>
        <p:txBody>
          <a:bodyPr>
            <a:normAutofit/>
          </a:bodyPr>
          <a:lstStyle/>
          <a:p>
            <a:r>
              <a:rPr lang="en-US" sz="1200" b="1" u="sng" dirty="0" smtClean="0">
                <a:solidFill>
                  <a:schemeClr val="bg1"/>
                </a:solidFill>
              </a:rPr>
              <a:t/>
            </a:r>
            <a:br>
              <a:rPr lang="en-US" sz="1200" b="1" u="sng" dirty="0" smtClean="0">
                <a:solidFill>
                  <a:schemeClr val="bg1"/>
                </a:solidFill>
              </a:rPr>
            </a:br>
            <a:r>
              <a:rPr lang="en-US" sz="1200" b="1" u="sng" dirty="0">
                <a:solidFill>
                  <a:schemeClr val="bg1"/>
                </a:solidFill>
              </a:rPr>
              <a:t/>
            </a:r>
            <a:br>
              <a:rPr lang="en-US" sz="1200" b="1" u="sng" dirty="0">
                <a:solidFill>
                  <a:schemeClr val="bg1"/>
                </a:solidFill>
              </a:rPr>
            </a:br>
            <a:r>
              <a:rPr lang="en-US" sz="1200" b="1" dirty="0" smtClean="0">
                <a:solidFill>
                  <a:schemeClr val="bg1"/>
                </a:solidFill>
              </a:rPr>
              <a:t/>
            </a:r>
            <a:br>
              <a:rPr lang="en-US" sz="1200" b="1" dirty="0" smtClean="0">
                <a:solidFill>
                  <a:schemeClr val="bg1"/>
                </a:solidFill>
              </a:rPr>
            </a:b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85800" y="381000"/>
            <a:ext cx="7772400" cy="533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accent5">
                    <a:lumMod val="50000"/>
                  </a:schemeClr>
                </a:solidFill>
              </a:rPr>
              <a:t>Previously published as Student Research at AIISH, Part C- Special Education</a:t>
            </a:r>
            <a:endParaRPr lang="en-US" i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85800" y="914400"/>
            <a:ext cx="7772400" cy="1066800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rgbClr val="FF0000"/>
                </a:solidFill>
              </a:rPr>
              <a:t>                                                                                                                    </a:t>
            </a:r>
            <a:r>
              <a:rPr lang="en-US" dirty="0" smtClean="0">
                <a:solidFill>
                  <a:srgbClr val="FF0000"/>
                </a:solidFill>
                <a:latin typeface="Aparajita" pitchFamily="34" charset="0"/>
                <a:cs typeface="Aparajita" pitchFamily="34" charset="0"/>
              </a:rPr>
              <a:t>e-ISSN 0-88-97-234</a:t>
            </a:r>
          </a:p>
          <a:p>
            <a:r>
              <a:rPr lang="en-US" dirty="0" smtClean="0"/>
              <a:t>                  </a:t>
            </a:r>
            <a:r>
              <a:rPr lang="en-US" sz="2800" b="1" dirty="0" smtClean="0">
                <a:latin typeface="Aparajita" pitchFamily="34" charset="0"/>
                <a:cs typeface="Aparajita" pitchFamily="34" charset="0"/>
              </a:rPr>
              <a:t>Indian Postgraduate</a:t>
            </a:r>
            <a:r>
              <a:rPr lang="en-US" sz="2800" dirty="0" smtClean="0">
                <a:latin typeface="Aparajita" pitchFamily="34" charset="0"/>
                <a:cs typeface="Aparajita" pitchFamily="34" charset="0"/>
              </a:rPr>
              <a:t> </a:t>
            </a:r>
            <a:r>
              <a:rPr lang="en-US" sz="2800" b="1" dirty="0" smtClean="0">
                <a:latin typeface="Aparajita" pitchFamily="34" charset="0"/>
                <a:ea typeface="MingLiU" pitchFamily="49" charset="-120"/>
                <a:cs typeface="Aparajita" pitchFamily="34" charset="0"/>
              </a:rPr>
              <a:t>Research in Special Education </a:t>
            </a:r>
            <a:endParaRPr lang="en-US" dirty="0" smtClean="0">
              <a:latin typeface="Bradley Hand ITC" pitchFamily="66" charset="0"/>
            </a:endParaRPr>
          </a:p>
          <a:p>
            <a:r>
              <a:rPr lang="en-US" dirty="0" smtClean="0"/>
              <a:t>                                         </a:t>
            </a:r>
            <a:r>
              <a:rPr lang="en-US" i="1" dirty="0" smtClean="0">
                <a:solidFill>
                  <a:srgbClr val="FFFF00"/>
                </a:solidFill>
                <a:latin typeface="Aparajita" pitchFamily="34" charset="0"/>
                <a:cs typeface="Aparajita" pitchFamily="34" charset="0"/>
              </a:rPr>
              <a:t>A peer reviewed  online journal </a:t>
            </a:r>
            <a:r>
              <a:rPr lang="en-US" i="1" dirty="0" smtClean="0"/>
              <a:t> </a:t>
            </a:r>
            <a:r>
              <a:rPr lang="en-US" dirty="0" smtClean="0"/>
              <a:t>                             </a:t>
            </a:r>
            <a:r>
              <a:rPr lang="en-US" dirty="0" err="1" smtClean="0">
                <a:solidFill>
                  <a:srgbClr val="FF0000"/>
                </a:solidFill>
                <a:latin typeface="Aparajita" pitchFamily="34" charset="0"/>
                <a:cs typeface="Aparajita" pitchFamily="34" charset="0"/>
              </a:rPr>
              <a:t>Estd</a:t>
            </a:r>
            <a:r>
              <a:rPr lang="en-US" dirty="0" smtClean="0">
                <a:solidFill>
                  <a:srgbClr val="FF0000"/>
                </a:solidFill>
                <a:latin typeface="Aparajita" pitchFamily="34" charset="0"/>
                <a:cs typeface="Aparajita" pitchFamily="34" charset="0"/>
              </a:rPr>
              <a:t> - 1999</a:t>
            </a:r>
            <a:endParaRPr lang="en-US" dirty="0">
              <a:solidFill>
                <a:srgbClr val="FF0000"/>
              </a:solidFill>
              <a:latin typeface="Aparajita" pitchFamily="34" charset="0"/>
              <a:cs typeface="Aparajita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85800" y="1981200"/>
            <a:ext cx="7772400" cy="6858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92D050"/>
                </a:solidFill>
              </a:rPr>
              <a:t>About         Editorial Board          Announcements        Register         Contact Us</a:t>
            </a:r>
            <a:endParaRPr lang="en-US" dirty="0">
              <a:solidFill>
                <a:srgbClr val="92D05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324600" y="4191000"/>
            <a:ext cx="2133600" cy="381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rgbClr val="00B0F0"/>
                </a:solidFill>
              </a:rPr>
              <a:t>     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Search        </a:t>
            </a:r>
            <a:endParaRPr lang="en-US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85800" y="2667000"/>
            <a:ext cx="1981200" cy="457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           </a:t>
            </a:r>
          </a:p>
          <a:p>
            <a:endParaRPr lang="en-US" dirty="0" smtClean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        </a:t>
            </a:r>
            <a:endParaRPr lang="en-US" dirty="0" smtClean="0">
              <a:solidFill>
                <a:srgbClr val="00B0F0"/>
              </a:solidFill>
            </a:endParaRPr>
          </a:p>
          <a:p>
            <a:pPr algn="ctr"/>
            <a:endParaRPr lang="en-US" dirty="0">
              <a:solidFill>
                <a:schemeClr val="accent5">
                  <a:lumMod val="50000"/>
                </a:schemeClr>
              </a:solidFill>
            </a:endParaRPr>
          </a:p>
          <a:p>
            <a:pPr algn="ctr"/>
            <a:endParaRPr lang="en-US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85800" y="2667000"/>
            <a:ext cx="1981200" cy="1905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rgbClr val="00B0F0"/>
              </a:solidFill>
            </a:endParaRPr>
          </a:p>
          <a:p>
            <a:pPr algn="ctr"/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Login</a:t>
            </a:r>
          </a:p>
          <a:p>
            <a:endParaRPr lang="en-US" sz="1200" dirty="0" smtClean="0">
              <a:solidFill>
                <a:schemeClr val="tx1"/>
              </a:solidFill>
            </a:endParaRPr>
          </a:p>
          <a:p>
            <a:r>
              <a:rPr lang="en-US" sz="1400" dirty="0" smtClean="0">
                <a:solidFill>
                  <a:schemeClr val="accent3">
                    <a:lumMod val="50000"/>
                  </a:schemeClr>
                </a:solidFill>
              </a:rPr>
              <a:t>User Name</a:t>
            </a:r>
          </a:p>
          <a:p>
            <a:endParaRPr lang="en-US" sz="1600" dirty="0" smtClean="0">
              <a:solidFill>
                <a:schemeClr val="tx1"/>
              </a:solidFill>
            </a:endParaRPr>
          </a:p>
          <a:p>
            <a:r>
              <a:rPr lang="en-US" sz="1400" dirty="0" smtClean="0">
                <a:solidFill>
                  <a:schemeClr val="accent3">
                    <a:lumMod val="50000"/>
                  </a:schemeClr>
                </a:solidFill>
              </a:rPr>
              <a:t>Password  </a:t>
            </a:r>
          </a:p>
          <a:p>
            <a:endParaRPr lang="en-US" sz="1200" dirty="0" smtClean="0">
              <a:solidFill>
                <a:schemeClr val="tx1"/>
              </a:solidFill>
            </a:endParaRPr>
          </a:p>
          <a:p>
            <a:r>
              <a:rPr lang="en-US" sz="1200" dirty="0" smtClean="0">
                <a:solidFill>
                  <a:schemeClr val="accent3">
                    <a:lumMod val="50000"/>
                  </a:schemeClr>
                </a:solidFill>
              </a:rPr>
              <a:t>           </a:t>
            </a:r>
            <a:r>
              <a:rPr lang="en-US" sz="1200" u="sng" dirty="0" smtClean="0">
                <a:solidFill>
                  <a:schemeClr val="accent3">
                    <a:lumMod val="50000"/>
                  </a:schemeClr>
                </a:solidFill>
              </a:rPr>
              <a:t>Forgot  Password?</a:t>
            </a:r>
          </a:p>
          <a:p>
            <a:r>
              <a:rPr lang="en-US" sz="1200" dirty="0" smtClean="0">
                <a:solidFill>
                  <a:schemeClr val="tx1"/>
                </a:solidFill>
              </a:rPr>
              <a:t> 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85800" y="4572000"/>
            <a:ext cx="1981200" cy="381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Paper submission</a:t>
            </a:r>
            <a:endParaRPr lang="en-US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85800" y="4953000"/>
            <a:ext cx="1981200" cy="381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324600" y="5638800"/>
            <a:ext cx="2133600" cy="3048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rgbClr val="00B0F0"/>
              </a:solidFill>
            </a:endParaRPr>
          </a:p>
          <a:p>
            <a:pPr algn="ctr"/>
            <a:endParaRPr lang="en-US" dirty="0" smtClean="0">
              <a:solidFill>
                <a:srgbClr val="00B0F0"/>
              </a:solidFill>
            </a:endParaRPr>
          </a:p>
          <a:p>
            <a:pPr algn="ctr"/>
            <a:endParaRPr lang="en-US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algn="ctr"/>
            <a:endParaRPr lang="en-US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algn="ctr"/>
            <a:endParaRPr lang="en-US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algn="ctr"/>
            <a:endParaRPr lang="en-US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algn="ctr"/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Most read articles</a:t>
            </a:r>
          </a:p>
          <a:p>
            <a:pPr algn="ctr"/>
            <a:r>
              <a:rPr lang="en-US" sz="1200" dirty="0" err="1" smtClean="0">
                <a:solidFill>
                  <a:srgbClr val="FF0000"/>
                </a:solidFill>
              </a:rPr>
              <a:t>Aaaaaaaaggggggggggggg</a:t>
            </a:r>
            <a:endParaRPr lang="en-US" sz="1200" dirty="0" smtClean="0">
              <a:solidFill>
                <a:srgbClr val="FF0000"/>
              </a:solidFill>
            </a:endParaRPr>
          </a:p>
          <a:p>
            <a:pPr algn="ctr"/>
            <a:r>
              <a:rPr lang="en-US" sz="1200" dirty="0" err="1" smtClean="0">
                <a:solidFill>
                  <a:srgbClr val="FF0000"/>
                </a:solidFill>
              </a:rPr>
              <a:t>Esssssssssjhhhhhhhhhh</a:t>
            </a:r>
            <a:endParaRPr lang="en-US" sz="1200" dirty="0" smtClean="0">
              <a:solidFill>
                <a:srgbClr val="FF0000"/>
              </a:solidFill>
            </a:endParaRPr>
          </a:p>
          <a:p>
            <a:pPr algn="ctr"/>
            <a:endParaRPr lang="en-US" sz="1200" dirty="0" smtClean="0">
              <a:solidFill>
                <a:srgbClr val="FF0000"/>
              </a:solidFill>
            </a:endParaRPr>
          </a:p>
          <a:p>
            <a:pPr algn="ctr"/>
            <a:endParaRPr lang="en-US" dirty="0" smtClean="0">
              <a:solidFill>
                <a:srgbClr val="00B0F0"/>
              </a:solidFill>
            </a:endParaRPr>
          </a:p>
          <a:p>
            <a:pPr algn="ctr"/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6324600" y="2743200"/>
            <a:ext cx="2133600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Current Issue</a:t>
            </a:r>
            <a:endParaRPr lang="en-US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324600" y="3200400"/>
            <a:ext cx="2133600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3">
                    <a:lumMod val="50000"/>
                  </a:schemeClr>
                </a:solidFill>
              </a:rPr>
              <a:t>Previous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 Issues</a:t>
            </a:r>
            <a:endParaRPr lang="en-US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6324600" y="3657600"/>
            <a:ext cx="2133600" cy="533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Browse Journal</a:t>
            </a:r>
            <a:endParaRPr lang="en-US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685800" y="6172200"/>
            <a:ext cx="7772400" cy="6858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1FF74"/>
                </a:solidFill>
              </a:rPr>
              <a:t>© Copyright . All India Institute of Speech and Hearing (AIISH), Mysore, India</a:t>
            </a:r>
          </a:p>
          <a:p>
            <a:pPr algn="ctr"/>
            <a:r>
              <a:rPr lang="en-US" sz="1200" dirty="0" smtClean="0">
                <a:solidFill>
                  <a:srgbClr val="01FF74"/>
                </a:solidFill>
              </a:rPr>
              <a:t>Designed and developed by the Library and Information Centre, AIISH based on </a:t>
            </a:r>
            <a:r>
              <a:rPr lang="en-US" sz="1200" u="sng" dirty="0" smtClean="0">
                <a:solidFill>
                  <a:srgbClr val="01FF74"/>
                </a:solidFill>
              </a:rPr>
              <a:t>Open Journal System</a:t>
            </a:r>
            <a:endParaRPr lang="en-US" sz="1200" u="sng" dirty="0">
              <a:solidFill>
                <a:srgbClr val="01FF74"/>
              </a:solidFill>
            </a:endParaRPr>
          </a:p>
        </p:txBody>
      </p:sp>
      <p:sp>
        <p:nvSpPr>
          <p:cNvPr id="31" name="Flowchart: Process 30"/>
          <p:cNvSpPr/>
          <p:nvPr/>
        </p:nvSpPr>
        <p:spPr>
          <a:xfrm rot="18889147">
            <a:off x="755439" y="1281863"/>
            <a:ext cx="1023234" cy="352219"/>
          </a:xfrm>
          <a:prstGeom prst="flowChartProcess">
            <a:avLst/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FF0000"/>
                </a:solidFill>
                <a:latin typeface="Bradley Hand ITC" pitchFamily="66" charset="0"/>
              </a:rPr>
              <a:t>IPRSE</a:t>
            </a:r>
            <a:endParaRPr lang="en-US" b="1" dirty="0">
              <a:solidFill>
                <a:srgbClr val="FF0000"/>
              </a:solidFill>
              <a:latin typeface="Bradley Hand ITC" pitchFamily="66" charset="0"/>
            </a:endParaRPr>
          </a:p>
        </p:txBody>
      </p:sp>
      <p:sp>
        <p:nvSpPr>
          <p:cNvPr id="32" name="Rounded Rectangle 31"/>
          <p:cNvSpPr/>
          <p:nvPr/>
        </p:nvSpPr>
        <p:spPr>
          <a:xfrm>
            <a:off x="6324600" y="4572000"/>
            <a:ext cx="2133600" cy="3048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/>
              <a:t>      </a:t>
            </a:r>
            <a:r>
              <a:rPr lang="en-US" dirty="0" smtClean="0">
                <a:solidFill>
                  <a:srgbClr val="FF0000"/>
                </a:solidFill>
              </a:rPr>
              <a:t>All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4" name="Rounded Rectangle 33"/>
          <p:cNvSpPr/>
          <p:nvPr/>
        </p:nvSpPr>
        <p:spPr>
          <a:xfrm>
            <a:off x="6324600" y="4876800"/>
            <a:ext cx="2133600" cy="3810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Advanced Search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5" name="Rounded Rectangle 34"/>
          <p:cNvSpPr/>
          <p:nvPr/>
        </p:nvSpPr>
        <p:spPr>
          <a:xfrm>
            <a:off x="1676400" y="3962400"/>
            <a:ext cx="914400" cy="1524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ounded Rectangle 35"/>
          <p:cNvSpPr/>
          <p:nvPr/>
        </p:nvSpPr>
        <p:spPr>
          <a:xfrm>
            <a:off x="1676400" y="3429000"/>
            <a:ext cx="914400" cy="1524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2667000" y="2743200"/>
            <a:ext cx="3657600" cy="3429000"/>
          </a:xfrm>
          <a:prstGeom prst="rect">
            <a:avLst/>
          </a:prstGeom>
          <a:solidFill>
            <a:schemeClr val="bg1"/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u="sng" smtClean="0">
                <a:solidFill>
                  <a:schemeClr val="tx1"/>
                </a:solidFill>
              </a:rPr>
              <a:t>Welcome  </a:t>
            </a:r>
            <a:r>
              <a:rPr lang="en-US" b="1" u="sng" dirty="0" smtClean="0">
                <a:solidFill>
                  <a:schemeClr val="tx1"/>
                </a:solidFill>
              </a:rPr>
              <a:t>to Postgraduate Research in Special Education</a:t>
            </a:r>
          </a:p>
          <a:p>
            <a:pPr algn="just"/>
            <a:r>
              <a:rPr lang="en-US" dirty="0" smtClean="0">
                <a:solidFill>
                  <a:schemeClr val="tx1"/>
                </a:solidFill>
              </a:rPr>
              <a:t>IPRSE is an open access journal peer reviewed journal which publishes articles based on research carried out at the postgraduate level in India. 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685800" y="5410200"/>
            <a:ext cx="1981200" cy="3048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685800" y="5715000"/>
            <a:ext cx="1981200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Feedback</a:t>
            </a:r>
            <a:endParaRPr lang="en-US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685800" y="4953000"/>
            <a:ext cx="1981200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Thesis Submission</a:t>
            </a:r>
            <a:endParaRPr lang="en-US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6095999"/>
          </a:xfrm>
          <a:solidFill>
            <a:schemeClr val="tx2">
              <a:lumMod val="50000"/>
            </a:schemeClr>
          </a:solidFill>
        </p:spPr>
        <p:txBody>
          <a:bodyPr>
            <a:normAutofit/>
          </a:bodyPr>
          <a:lstStyle/>
          <a:p>
            <a:r>
              <a:rPr lang="en-US" sz="1200" b="1" u="sng" dirty="0" smtClean="0">
                <a:solidFill>
                  <a:schemeClr val="bg1"/>
                </a:solidFill>
              </a:rPr>
              <a:t/>
            </a:r>
            <a:br>
              <a:rPr lang="en-US" sz="1200" b="1" u="sng" dirty="0" smtClean="0">
                <a:solidFill>
                  <a:schemeClr val="bg1"/>
                </a:solidFill>
              </a:rPr>
            </a:br>
            <a:r>
              <a:rPr lang="en-US" sz="1200" b="1" u="sng" dirty="0">
                <a:solidFill>
                  <a:schemeClr val="bg1"/>
                </a:solidFill>
              </a:rPr>
              <a:t/>
            </a:r>
            <a:br>
              <a:rPr lang="en-US" sz="1200" b="1" u="sng" dirty="0">
                <a:solidFill>
                  <a:schemeClr val="bg1"/>
                </a:solidFill>
              </a:rPr>
            </a:br>
            <a:r>
              <a:rPr lang="en-US" sz="1200" b="1" dirty="0" smtClean="0">
                <a:solidFill>
                  <a:schemeClr val="bg1"/>
                </a:solidFill>
              </a:rPr>
              <a:t/>
            </a:r>
            <a:br>
              <a:rPr lang="en-US" sz="1200" b="1" dirty="0" smtClean="0">
                <a:solidFill>
                  <a:schemeClr val="bg1"/>
                </a:solidFill>
              </a:rPr>
            </a:b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85800" y="381000"/>
            <a:ext cx="7772400" cy="533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rgbClr val="C00000"/>
                </a:solidFill>
              </a:rPr>
              <a:t>Previously published as The Journal of All India Institute of Speech and Hearing</a:t>
            </a:r>
            <a:endParaRPr lang="en-US" i="1" dirty="0">
              <a:solidFill>
                <a:srgbClr val="C0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85800" y="914400"/>
            <a:ext cx="7772400" cy="990600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rgbClr val="00B050"/>
                </a:solidFill>
              </a:rPr>
              <a:t>                                                                                                             </a:t>
            </a:r>
            <a:r>
              <a:rPr lang="en-US" dirty="0" smtClean="0">
                <a:solidFill>
                  <a:srgbClr val="51FD72"/>
                </a:solidFill>
                <a:latin typeface="Aparajita" pitchFamily="34" charset="0"/>
                <a:cs typeface="Aparajita" pitchFamily="34" charset="0"/>
              </a:rPr>
              <a:t>e-ISSN 0-88-97-234</a:t>
            </a:r>
          </a:p>
          <a:p>
            <a:r>
              <a:rPr lang="en-US" dirty="0" smtClean="0"/>
              <a:t>     </a:t>
            </a:r>
            <a:r>
              <a:rPr lang="en-US" b="1" dirty="0" smtClean="0">
                <a:solidFill>
                  <a:srgbClr val="FF0000"/>
                </a:solidFill>
                <a:latin typeface="Bradley Hand ITC" pitchFamily="66" charset="0"/>
              </a:rPr>
              <a:t>    </a:t>
            </a:r>
            <a:r>
              <a:rPr lang="en-US" b="1" dirty="0" smtClean="0">
                <a:solidFill>
                  <a:srgbClr val="92D050"/>
                </a:solidFill>
                <a:latin typeface="Bradley Hand ITC" pitchFamily="66" charset="0"/>
              </a:rPr>
              <a:t> </a:t>
            </a:r>
            <a:r>
              <a:rPr lang="en-US" dirty="0" smtClean="0"/>
              <a:t>         </a:t>
            </a:r>
            <a:r>
              <a:rPr lang="en-US" sz="2800" b="1" dirty="0" smtClean="0">
                <a:latin typeface="Aparajita" pitchFamily="34" charset="0"/>
                <a:cs typeface="Aparajita" pitchFamily="34" charset="0"/>
              </a:rPr>
              <a:t>Indian Postgraduate</a:t>
            </a:r>
            <a:r>
              <a:rPr lang="en-US" dirty="0" smtClean="0"/>
              <a:t> </a:t>
            </a:r>
            <a:r>
              <a:rPr lang="en-US" sz="2800" b="1" dirty="0" smtClean="0">
                <a:latin typeface="Aparajita" pitchFamily="34" charset="0"/>
                <a:ea typeface="MingLiU" pitchFamily="49" charset="-120"/>
                <a:cs typeface="Aparajita" pitchFamily="34" charset="0"/>
              </a:rPr>
              <a:t>Research in Audiology</a:t>
            </a:r>
            <a:endParaRPr lang="en-US" dirty="0" smtClean="0">
              <a:latin typeface="Bradley Hand ITC" pitchFamily="66" charset="0"/>
            </a:endParaRPr>
          </a:p>
          <a:p>
            <a:r>
              <a:rPr lang="en-US" dirty="0" smtClean="0"/>
              <a:t>                                         </a:t>
            </a:r>
            <a:r>
              <a:rPr lang="en-US" i="1" dirty="0" smtClean="0">
                <a:solidFill>
                  <a:srgbClr val="FFFF00"/>
                </a:solidFill>
                <a:latin typeface="Aparajita" pitchFamily="34" charset="0"/>
                <a:cs typeface="Aparajita" pitchFamily="34" charset="0"/>
              </a:rPr>
              <a:t>A peer reviewed  journal</a:t>
            </a:r>
            <a:r>
              <a:rPr lang="en-US" i="1" dirty="0" smtClean="0"/>
              <a:t> </a:t>
            </a:r>
            <a:r>
              <a:rPr lang="en-US" dirty="0" smtClean="0"/>
              <a:t>                                </a:t>
            </a:r>
            <a:r>
              <a:rPr lang="en-US" dirty="0" err="1" smtClean="0">
                <a:solidFill>
                  <a:srgbClr val="51FD72"/>
                </a:solidFill>
                <a:latin typeface="Aparajita" pitchFamily="34" charset="0"/>
                <a:cs typeface="Aparajita" pitchFamily="34" charset="0"/>
              </a:rPr>
              <a:t>Estd</a:t>
            </a:r>
            <a:r>
              <a:rPr lang="en-US" dirty="0" smtClean="0">
                <a:solidFill>
                  <a:srgbClr val="51FD72"/>
                </a:solidFill>
                <a:latin typeface="Aparajita" pitchFamily="34" charset="0"/>
                <a:cs typeface="Aparajita" pitchFamily="34" charset="0"/>
              </a:rPr>
              <a:t> - 0000</a:t>
            </a:r>
            <a:endParaRPr lang="en-US" dirty="0">
              <a:solidFill>
                <a:srgbClr val="51FD72"/>
              </a:solidFill>
              <a:latin typeface="Aparajita" pitchFamily="34" charset="0"/>
              <a:cs typeface="Aparajita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85800" y="1905000"/>
            <a:ext cx="7772400" cy="4572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accent2"/>
                </a:solidFill>
              </a:rPr>
              <a:t>About         Editorial Board          Announcements        Register         Contact Us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85800" y="2362200"/>
            <a:ext cx="7772400" cy="381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rgbClr val="00B0F0"/>
                </a:solidFill>
              </a:rPr>
              <a:t>     </a:t>
            </a:r>
            <a:r>
              <a:rPr lang="en-US" dirty="0" smtClean="0">
                <a:solidFill>
                  <a:srgbClr val="C00000"/>
                </a:solidFill>
              </a:rPr>
              <a:t>Search        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85800" y="2667000"/>
            <a:ext cx="1981200" cy="457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           </a:t>
            </a:r>
          </a:p>
          <a:p>
            <a:endParaRPr lang="en-US" dirty="0" smtClean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        </a:t>
            </a:r>
            <a:endParaRPr lang="en-US" dirty="0" smtClean="0">
              <a:solidFill>
                <a:srgbClr val="00B0F0"/>
              </a:solidFill>
            </a:endParaRPr>
          </a:p>
          <a:p>
            <a:pPr algn="ctr"/>
            <a:endParaRPr lang="en-US" dirty="0">
              <a:solidFill>
                <a:schemeClr val="accent5">
                  <a:lumMod val="50000"/>
                </a:schemeClr>
              </a:solidFill>
            </a:endParaRPr>
          </a:p>
          <a:p>
            <a:pPr algn="ctr"/>
            <a:endParaRPr lang="en-US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85800" y="2743200"/>
            <a:ext cx="2057400" cy="18288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rgbClr val="00B0F0"/>
              </a:solidFill>
            </a:endParaRPr>
          </a:p>
          <a:p>
            <a:pPr algn="ctr"/>
            <a:r>
              <a:rPr lang="en-US" dirty="0" smtClean="0">
                <a:solidFill>
                  <a:srgbClr val="C00000"/>
                </a:solidFill>
              </a:rPr>
              <a:t>Login</a:t>
            </a:r>
          </a:p>
          <a:p>
            <a:endParaRPr lang="en-US" sz="1200" dirty="0" smtClean="0">
              <a:solidFill>
                <a:schemeClr val="tx1"/>
              </a:solidFill>
            </a:endParaRPr>
          </a:p>
          <a:p>
            <a:r>
              <a:rPr lang="en-US" sz="1400" dirty="0" smtClean="0">
                <a:solidFill>
                  <a:srgbClr val="C00000"/>
                </a:solidFill>
              </a:rPr>
              <a:t>User Name</a:t>
            </a:r>
          </a:p>
          <a:p>
            <a:endParaRPr lang="en-US" sz="1600" dirty="0" smtClean="0">
              <a:solidFill>
                <a:schemeClr val="tx1"/>
              </a:solidFill>
            </a:endParaRPr>
          </a:p>
          <a:p>
            <a:r>
              <a:rPr lang="en-US" sz="1400" dirty="0" smtClean="0">
                <a:solidFill>
                  <a:srgbClr val="C00000"/>
                </a:solidFill>
              </a:rPr>
              <a:t>Password  </a:t>
            </a:r>
          </a:p>
          <a:p>
            <a:endParaRPr lang="en-US" sz="1200" dirty="0" smtClean="0">
              <a:solidFill>
                <a:schemeClr val="tx1"/>
              </a:solidFill>
            </a:endParaRPr>
          </a:p>
          <a:p>
            <a:r>
              <a:rPr lang="en-US" sz="1200" dirty="0" smtClean="0">
                <a:solidFill>
                  <a:schemeClr val="accent5">
                    <a:lumMod val="50000"/>
                  </a:schemeClr>
                </a:solidFill>
              </a:rPr>
              <a:t>           </a:t>
            </a:r>
            <a:r>
              <a:rPr lang="en-US" sz="1200" u="sng" dirty="0" smtClean="0">
                <a:solidFill>
                  <a:srgbClr val="C00000"/>
                </a:solidFill>
              </a:rPr>
              <a:t>Forgot  Password?</a:t>
            </a:r>
          </a:p>
          <a:p>
            <a:r>
              <a:rPr lang="en-US" sz="1200" dirty="0" smtClean="0">
                <a:solidFill>
                  <a:schemeClr val="tx1"/>
                </a:solidFill>
              </a:rPr>
              <a:t> 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85800" y="4572000"/>
            <a:ext cx="1981200" cy="381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C00000"/>
                </a:solidFill>
              </a:rPr>
              <a:t>Paper submission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85800" y="4953000"/>
            <a:ext cx="1981200" cy="381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C00000"/>
                </a:solidFill>
              </a:rPr>
              <a:t>Thesis submission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324600" y="4114800"/>
            <a:ext cx="2133600" cy="2057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rgbClr val="00B0F0"/>
              </a:solidFill>
            </a:endParaRPr>
          </a:p>
          <a:p>
            <a:pPr algn="ctr"/>
            <a:endParaRPr lang="en-US" dirty="0" smtClean="0">
              <a:solidFill>
                <a:srgbClr val="00B0F0"/>
              </a:solidFill>
            </a:endParaRPr>
          </a:p>
          <a:p>
            <a:pPr algn="ctr"/>
            <a:r>
              <a:rPr lang="en-US" dirty="0" smtClean="0">
                <a:solidFill>
                  <a:srgbClr val="C00000"/>
                </a:solidFill>
              </a:rPr>
              <a:t>Most read articles</a:t>
            </a:r>
          </a:p>
          <a:p>
            <a:pPr algn="ctr"/>
            <a:r>
              <a:rPr lang="en-US" sz="1200" dirty="0" err="1" smtClean="0">
                <a:solidFill>
                  <a:srgbClr val="00B0F0"/>
                </a:solidFill>
              </a:rPr>
              <a:t>Aaaaaaaaggggggggggggg</a:t>
            </a:r>
            <a:endParaRPr lang="en-US" sz="1200" dirty="0" smtClean="0">
              <a:solidFill>
                <a:srgbClr val="00B0F0"/>
              </a:solidFill>
            </a:endParaRPr>
          </a:p>
          <a:p>
            <a:pPr algn="ctr"/>
            <a:r>
              <a:rPr lang="en-US" sz="1200" dirty="0" err="1" smtClean="0">
                <a:solidFill>
                  <a:srgbClr val="00B0F0"/>
                </a:solidFill>
              </a:rPr>
              <a:t>Esssssssssjhhhhhhhhhh</a:t>
            </a:r>
            <a:endParaRPr lang="en-US" sz="1200" dirty="0" smtClean="0">
              <a:solidFill>
                <a:srgbClr val="00B0F0"/>
              </a:solidFill>
            </a:endParaRPr>
          </a:p>
          <a:p>
            <a:pPr algn="ctr"/>
            <a:r>
              <a:rPr lang="en-US" sz="1200" dirty="0" err="1" smtClean="0">
                <a:solidFill>
                  <a:srgbClr val="00B0F0"/>
                </a:solidFill>
              </a:rPr>
              <a:t>Hhhhhhhhhhhhhhhhhcc</a:t>
            </a:r>
            <a:endParaRPr lang="en-US" sz="1200" dirty="0" smtClean="0">
              <a:solidFill>
                <a:srgbClr val="00B0F0"/>
              </a:solidFill>
            </a:endParaRPr>
          </a:p>
          <a:p>
            <a:pPr algn="ctr"/>
            <a:r>
              <a:rPr lang="en-US" sz="1200" dirty="0" err="1" smtClean="0">
                <a:solidFill>
                  <a:srgbClr val="00B0F0"/>
                </a:solidFill>
              </a:rPr>
              <a:t>rrrrrrrrrrrrrrrrrrrrrrrrrrrrr</a:t>
            </a:r>
            <a:endParaRPr lang="en-US" sz="1200" dirty="0" smtClean="0">
              <a:solidFill>
                <a:srgbClr val="00B0F0"/>
              </a:solidFill>
            </a:endParaRPr>
          </a:p>
          <a:p>
            <a:pPr algn="ctr"/>
            <a:r>
              <a:rPr lang="en-US" sz="1200" dirty="0" err="1" smtClean="0">
                <a:solidFill>
                  <a:srgbClr val="00B0F0"/>
                </a:solidFill>
              </a:rPr>
              <a:t>Nnnnnnnnnnnnnnnnnnnnn</a:t>
            </a:r>
            <a:endParaRPr lang="en-US" sz="1200" dirty="0" smtClean="0">
              <a:solidFill>
                <a:srgbClr val="00B0F0"/>
              </a:solidFill>
            </a:endParaRPr>
          </a:p>
          <a:p>
            <a:pPr algn="ctr"/>
            <a:r>
              <a:rPr lang="en-US" sz="1200" dirty="0" err="1" smtClean="0">
                <a:solidFill>
                  <a:srgbClr val="00B0F0"/>
                </a:solidFill>
              </a:rPr>
              <a:t>Uuuuuuuuuuuuuuuuuuuuu</a:t>
            </a:r>
            <a:endParaRPr lang="en-US" sz="1200" dirty="0" smtClean="0">
              <a:solidFill>
                <a:srgbClr val="00B0F0"/>
              </a:solidFill>
            </a:endParaRPr>
          </a:p>
          <a:p>
            <a:pPr algn="ctr"/>
            <a:r>
              <a:rPr lang="en-US" sz="1200" dirty="0" err="1" smtClean="0">
                <a:solidFill>
                  <a:srgbClr val="00B0F0"/>
                </a:solidFill>
              </a:rPr>
              <a:t>Nnnnnnnnnnnnnnnnnnnn</a:t>
            </a:r>
            <a:endParaRPr lang="en-US" sz="1200" dirty="0" smtClean="0">
              <a:solidFill>
                <a:srgbClr val="00B0F0"/>
              </a:solidFill>
            </a:endParaRPr>
          </a:p>
          <a:p>
            <a:pPr algn="ctr"/>
            <a:r>
              <a:rPr lang="en-US" sz="1200" dirty="0" err="1" smtClean="0">
                <a:solidFill>
                  <a:srgbClr val="00B0F0"/>
                </a:solidFill>
              </a:rPr>
              <a:t>Mmmmmmmmmmmmmm</a:t>
            </a:r>
            <a:endParaRPr lang="en-US" sz="1200" dirty="0" smtClean="0">
              <a:solidFill>
                <a:srgbClr val="00B0F0"/>
              </a:solidFill>
            </a:endParaRPr>
          </a:p>
          <a:p>
            <a:pPr algn="ctr"/>
            <a:r>
              <a:rPr lang="en-US" sz="1200" dirty="0" err="1" smtClean="0">
                <a:solidFill>
                  <a:srgbClr val="00B0F0"/>
                </a:solidFill>
              </a:rPr>
              <a:t>mmuuuuuuuuuuuuuuuuuuu</a:t>
            </a:r>
            <a:endParaRPr lang="en-US" sz="1200" dirty="0">
              <a:solidFill>
                <a:srgbClr val="00B0F0"/>
              </a:solidFill>
            </a:endParaRPr>
          </a:p>
          <a:p>
            <a:pPr algn="ctr"/>
            <a:endParaRPr lang="en-US" dirty="0" smtClean="0">
              <a:solidFill>
                <a:srgbClr val="00B0F0"/>
              </a:solidFill>
            </a:endParaRPr>
          </a:p>
          <a:p>
            <a:pPr algn="ctr"/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6324600" y="2743200"/>
            <a:ext cx="2133600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C00000"/>
                </a:solidFill>
              </a:rPr>
              <a:t>Current Issue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324600" y="3200400"/>
            <a:ext cx="2133600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C00000"/>
                </a:solidFill>
              </a:rPr>
              <a:t>Previous</a:t>
            </a:r>
            <a:r>
              <a:rPr lang="en-US" dirty="0" smtClean="0">
                <a:solidFill>
                  <a:srgbClr val="C00000"/>
                </a:solidFill>
              </a:rPr>
              <a:t> Issues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6324600" y="3657600"/>
            <a:ext cx="2133600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C00000"/>
                </a:solidFill>
              </a:rPr>
              <a:t>Browse Journal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685800" y="6172200"/>
            <a:ext cx="7772400" cy="6858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accent2"/>
                </a:solidFill>
              </a:rPr>
              <a:t>© Copyright . All India Institute of Speech and Hearing (AIISH), Mysore, India</a:t>
            </a:r>
          </a:p>
          <a:p>
            <a:pPr algn="ctr"/>
            <a:r>
              <a:rPr lang="en-US" sz="1200" dirty="0" smtClean="0">
                <a:solidFill>
                  <a:schemeClr val="accent2"/>
                </a:solidFill>
              </a:rPr>
              <a:t>Designed and developed by the Library and Information Centre, AIISH based on </a:t>
            </a:r>
            <a:r>
              <a:rPr lang="en-US" sz="1200" u="sng" dirty="0" smtClean="0">
                <a:solidFill>
                  <a:schemeClr val="accent2"/>
                </a:solidFill>
              </a:rPr>
              <a:t>Open Journal System</a:t>
            </a:r>
            <a:endParaRPr lang="en-US" sz="1200" u="sng" dirty="0">
              <a:solidFill>
                <a:schemeClr val="accent2"/>
              </a:solidFill>
            </a:endParaRPr>
          </a:p>
        </p:txBody>
      </p:sp>
      <p:sp>
        <p:nvSpPr>
          <p:cNvPr id="31" name="Flowchart: Process 30"/>
          <p:cNvSpPr/>
          <p:nvPr/>
        </p:nvSpPr>
        <p:spPr>
          <a:xfrm rot="18889147">
            <a:off x="913177" y="1183076"/>
            <a:ext cx="914400" cy="376999"/>
          </a:xfrm>
          <a:prstGeom prst="flowChartProcess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51FD72"/>
                </a:solidFill>
                <a:latin typeface="Bradley Hand ITC" pitchFamily="66" charset="0"/>
              </a:rPr>
              <a:t>IPRA</a:t>
            </a:r>
            <a:endParaRPr lang="en-US" b="1" dirty="0">
              <a:solidFill>
                <a:srgbClr val="51FD72"/>
              </a:solidFill>
              <a:latin typeface="Bradley Hand ITC" pitchFamily="66" charset="0"/>
            </a:endParaRPr>
          </a:p>
        </p:txBody>
      </p:sp>
      <p:sp>
        <p:nvSpPr>
          <p:cNvPr id="32" name="Rounded Rectangle 31"/>
          <p:cNvSpPr/>
          <p:nvPr/>
        </p:nvSpPr>
        <p:spPr>
          <a:xfrm>
            <a:off x="1752600" y="2438400"/>
            <a:ext cx="3429000" cy="3048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/>
              <a:t>      </a:t>
            </a:r>
            <a:r>
              <a:rPr lang="en-US" dirty="0" smtClean="0">
                <a:solidFill>
                  <a:srgbClr val="00B0F0"/>
                </a:solidFill>
              </a:rPr>
              <a:t>All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34" name="Rounded Rectangle 33"/>
          <p:cNvSpPr/>
          <p:nvPr/>
        </p:nvSpPr>
        <p:spPr>
          <a:xfrm>
            <a:off x="5410200" y="2438400"/>
            <a:ext cx="2895600" cy="3048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B0F0"/>
                </a:solidFill>
              </a:rPr>
              <a:t>Advanced Search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35" name="Rounded Rectangle 34"/>
          <p:cNvSpPr/>
          <p:nvPr/>
        </p:nvSpPr>
        <p:spPr>
          <a:xfrm>
            <a:off x="1676400" y="3962400"/>
            <a:ext cx="914400" cy="1524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ounded Rectangle 35"/>
          <p:cNvSpPr/>
          <p:nvPr/>
        </p:nvSpPr>
        <p:spPr>
          <a:xfrm>
            <a:off x="1676400" y="3429000"/>
            <a:ext cx="914400" cy="1524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2667000" y="2743200"/>
            <a:ext cx="3657600" cy="3429000"/>
          </a:xfrm>
          <a:prstGeom prst="rect">
            <a:avLst/>
          </a:prstGeom>
          <a:solidFill>
            <a:schemeClr val="bg1"/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u="sng" dirty="0" smtClean="0">
              <a:solidFill>
                <a:schemeClr val="bg1"/>
              </a:solidFill>
            </a:endParaRPr>
          </a:p>
          <a:p>
            <a:pPr algn="ctr"/>
            <a:r>
              <a:rPr lang="en-US" b="1" u="sng" dirty="0" smtClean="0">
                <a:solidFill>
                  <a:schemeClr val="tx1"/>
                </a:solidFill>
              </a:rPr>
              <a:t>Welcome  to Indian Postgraduate</a:t>
            </a:r>
          </a:p>
          <a:p>
            <a:pPr algn="ctr"/>
            <a:r>
              <a:rPr lang="en-US" b="1" u="sng" dirty="0" smtClean="0">
                <a:solidFill>
                  <a:schemeClr val="tx1"/>
                </a:solidFill>
              </a:rPr>
              <a:t>Research </a:t>
            </a:r>
          </a:p>
          <a:p>
            <a:pPr algn="just"/>
            <a:r>
              <a:rPr lang="en-US" dirty="0" err="1" smtClean="0">
                <a:solidFill>
                  <a:schemeClr val="tx1"/>
                </a:solidFill>
              </a:rPr>
              <a:t>Tkkkkkkhis</a:t>
            </a:r>
            <a:r>
              <a:rPr lang="en-US" dirty="0" smtClean="0">
                <a:solidFill>
                  <a:schemeClr val="tx1"/>
                </a:solidFill>
              </a:rPr>
              <a:t> is an open source online </a:t>
            </a:r>
            <a:r>
              <a:rPr lang="en-US" dirty="0" err="1" smtClean="0">
                <a:solidFill>
                  <a:schemeClr val="tx1"/>
                </a:solidFill>
              </a:rPr>
              <a:t>ooojournalbbbbbbbbbbbbbbbbbb</a:t>
            </a:r>
            <a:r>
              <a:rPr lang="en-US" dirty="0" smtClean="0">
                <a:solidFill>
                  <a:schemeClr val="tx1"/>
                </a:solidFill>
              </a:rPr>
              <a:t>  </a:t>
            </a:r>
            <a:r>
              <a:rPr lang="en-US" dirty="0" err="1" smtClean="0">
                <a:solidFill>
                  <a:schemeClr val="tx1"/>
                </a:solidFill>
              </a:rPr>
              <a:t>oooooooooooooopertaining</a:t>
            </a:r>
            <a:r>
              <a:rPr lang="en-US" dirty="0" smtClean="0">
                <a:solidFill>
                  <a:schemeClr val="tx1"/>
                </a:solidFill>
              </a:rPr>
              <a:t> to </a:t>
            </a:r>
            <a:r>
              <a:rPr lang="en-US" dirty="0" err="1" smtClean="0">
                <a:solidFill>
                  <a:schemeClr val="tx1"/>
                </a:solidFill>
              </a:rPr>
              <a:t>Spe</a:t>
            </a:r>
            <a:r>
              <a:rPr lang="en-US" dirty="0" smtClean="0">
                <a:solidFill>
                  <a:schemeClr val="tx1"/>
                </a:solidFill>
              </a:rPr>
              <a:t/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err="1" smtClean="0">
                <a:solidFill>
                  <a:schemeClr val="tx1"/>
                </a:solidFill>
              </a:rPr>
              <a:t>ech</a:t>
            </a:r>
            <a:r>
              <a:rPr lang="en-US" dirty="0" smtClean="0">
                <a:solidFill>
                  <a:schemeClr val="tx1"/>
                </a:solidFill>
              </a:rPr>
              <a:t> and Hearing.  The journal covers </a:t>
            </a:r>
            <a:r>
              <a:rPr lang="en-US" dirty="0" err="1" smtClean="0">
                <a:solidFill>
                  <a:schemeClr val="tx1"/>
                </a:solidFill>
              </a:rPr>
              <a:t>nnzzzzzzzzzzhvvvvvvvvvvvvvvvvvvvv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vvvvvand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lllnnnbbbbbbbbbbbbbbb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hhhhhhhhhhhhhhhhhhhhhbbbbbbb</a:t>
            </a:r>
            <a:r>
              <a:rPr lang="en-US" dirty="0" smtClean="0">
                <a:solidFill>
                  <a:schemeClr val="tx1"/>
                </a:solidFill>
              </a:rPr>
              <a:t/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err="1" smtClean="0">
                <a:solidFill>
                  <a:schemeClr val="tx1"/>
                </a:solidFill>
              </a:rPr>
              <a:t>nnnnnnof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nnnnnnnncommunication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diskkordersbbbbbbbbbbbbbbbbbbb</a:t>
            </a:r>
            <a:r>
              <a:rPr lang="en-US" b="1" dirty="0" smtClean="0">
                <a:solidFill>
                  <a:srgbClr val="00B0F0"/>
                </a:solidFill>
              </a:rPr>
              <a:t>. </a:t>
            </a:r>
            <a:r>
              <a:rPr lang="en-US" b="1" dirty="0" smtClean="0">
                <a:solidFill>
                  <a:schemeClr val="bg1"/>
                </a:solidFill>
              </a:rPr>
              <a:t/>
            </a:r>
            <a:br>
              <a:rPr lang="en-US" b="1" dirty="0" smtClean="0">
                <a:solidFill>
                  <a:schemeClr val="bg1"/>
                </a:solidFill>
              </a:rPr>
            </a:b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685800" y="5334000"/>
            <a:ext cx="1981200" cy="381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C00000"/>
                </a:solidFill>
              </a:rPr>
              <a:t>Help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685800" y="5715000"/>
            <a:ext cx="1981200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C00000"/>
                </a:solidFill>
              </a:rPr>
              <a:t>Feedback</a:t>
            </a:r>
            <a:endParaRPr lang="en-US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6095999"/>
          </a:xfrm>
          <a:solidFill>
            <a:schemeClr val="tx2">
              <a:lumMod val="50000"/>
            </a:schemeClr>
          </a:solidFill>
        </p:spPr>
        <p:txBody>
          <a:bodyPr>
            <a:normAutofit/>
          </a:bodyPr>
          <a:lstStyle/>
          <a:p>
            <a:r>
              <a:rPr lang="en-US" sz="1200" b="1" u="sng" dirty="0" smtClean="0">
                <a:solidFill>
                  <a:schemeClr val="bg1"/>
                </a:solidFill>
              </a:rPr>
              <a:t/>
            </a:r>
            <a:br>
              <a:rPr lang="en-US" sz="1200" b="1" u="sng" dirty="0" smtClean="0">
                <a:solidFill>
                  <a:schemeClr val="bg1"/>
                </a:solidFill>
              </a:rPr>
            </a:br>
            <a:r>
              <a:rPr lang="en-US" sz="1200" b="1" u="sng" dirty="0">
                <a:solidFill>
                  <a:schemeClr val="bg1"/>
                </a:solidFill>
              </a:rPr>
              <a:t/>
            </a:r>
            <a:br>
              <a:rPr lang="en-US" sz="1200" b="1" u="sng" dirty="0">
                <a:solidFill>
                  <a:schemeClr val="bg1"/>
                </a:solidFill>
              </a:rPr>
            </a:br>
            <a:r>
              <a:rPr lang="en-US" sz="1200" b="1" dirty="0" smtClean="0">
                <a:solidFill>
                  <a:schemeClr val="bg1"/>
                </a:solidFill>
              </a:rPr>
              <a:t/>
            </a:r>
            <a:br>
              <a:rPr lang="en-US" sz="1200" b="1" dirty="0" smtClean="0">
                <a:solidFill>
                  <a:schemeClr val="bg1"/>
                </a:solidFill>
              </a:rPr>
            </a:b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85800" y="381000"/>
            <a:ext cx="7772400" cy="533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accent5">
                    <a:lumMod val="50000"/>
                  </a:schemeClr>
                </a:solidFill>
              </a:rPr>
              <a:t>Previously published as Student Research at AIISH, Part A- Audiology</a:t>
            </a:r>
            <a:endParaRPr lang="en-US" i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85800" y="914400"/>
            <a:ext cx="7772400" cy="990600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rgbClr val="FF0000"/>
                </a:solidFill>
              </a:rPr>
              <a:t>                                                                                                                    </a:t>
            </a:r>
            <a:r>
              <a:rPr lang="en-US" dirty="0" smtClean="0">
                <a:solidFill>
                  <a:srgbClr val="FF0000"/>
                </a:solidFill>
                <a:latin typeface="Aparajita" pitchFamily="34" charset="0"/>
                <a:cs typeface="Aparajita" pitchFamily="34" charset="0"/>
              </a:rPr>
              <a:t>e-ISSN 0-88-97-234</a:t>
            </a:r>
          </a:p>
          <a:p>
            <a:r>
              <a:rPr lang="en-US" dirty="0" smtClean="0"/>
              <a:t>                       </a:t>
            </a:r>
            <a:r>
              <a:rPr lang="en-US" sz="2800" b="1" dirty="0" smtClean="0">
                <a:latin typeface="Aparajita" pitchFamily="34" charset="0"/>
                <a:cs typeface="Aparajita" pitchFamily="34" charset="0"/>
              </a:rPr>
              <a:t>Indian Postgraduate</a:t>
            </a:r>
            <a:r>
              <a:rPr lang="en-US" sz="2800" dirty="0" smtClean="0">
                <a:latin typeface="Aparajita" pitchFamily="34" charset="0"/>
                <a:cs typeface="Aparajita" pitchFamily="34" charset="0"/>
              </a:rPr>
              <a:t> </a:t>
            </a:r>
            <a:r>
              <a:rPr lang="en-US" sz="2800" b="1" dirty="0" smtClean="0">
                <a:latin typeface="Aparajita" pitchFamily="34" charset="0"/>
                <a:ea typeface="MingLiU" pitchFamily="49" charset="-120"/>
                <a:cs typeface="Aparajita" pitchFamily="34" charset="0"/>
              </a:rPr>
              <a:t>Research in Speech</a:t>
            </a:r>
            <a:r>
              <a:rPr lang="en-US" dirty="0" smtClean="0">
                <a:latin typeface="Bradley Hand ITC" pitchFamily="66" charset="0"/>
              </a:rPr>
              <a:t>         </a:t>
            </a:r>
          </a:p>
          <a:p>
            <a:r>
              <a:rPr lang="en-US" dirty="0" smtClean="0"/>
              <a:t>                                         </a:t>
            </a:r>
            <a:r>
              <a:rPr lang="en-US" i="1" dirty="0" smtClean="0">
                <a:solidFill>
                  <a:srgbClr val="FFFF00"/>
                </a:solidFill>
                <a:latin typeface="Aparajita" pitchFamily="34" charset="0"/>
                <a:cs typeface="Aparajita" pitchFamily="34" charset="0"/>
              </a:rPr>
              <a:t>An peer reviewed  journal</a:t>
            </a:r>
            <a:r>
              <a:rPr lang="en-US" i="1" dirty="0" smtClean="0"/>
              <a:t> </a:t>
            </a:r>
            <a:r>
              <a:rPr lang="en-US" dirty="0" smtClean="0"/>
              <a:t>                                         </a:t>
            </a:r>
            <a:r>
              <a:rPr lang="en-US" dirty="0" err="1" smtClean="0">
                <a:solidFill>
                  <a:srgbClr val="FF0000"/>
                </a:solidFill>
                <a:latin typeface="Aparajita" pitchFamily="34" charset="0"/>
                <a:cs typeface="Aparajita" pitchFamily="34" charset="0"/>
              </a:rPr>
              <a:t>Estd</a:t>
            </a:r>
            <a:r>
              <a:rPr lang="en-US" dirty="0" smtClean="0">
                <a:solidFill>
                  <a:srgbClr val="FF0000"/>
                </a:solidFill>
                <a:latin typeface="Aparajita" pitchFamily="34" charset="0"/>
                <a:cs typeface="Aparajita" pitchFamily="34" charset="0"/>
              </a:rPr>
              <a:t> - 00000</a:t>
            </a:r>
            <a:endParaRPr lang="en-US" dirty="0">
              <a:solidFill>
                <a:srgbClr val="FF0000"/>
              </a:solidFill>
              <a:latin typeface="Aparajita" pitchFamily="34" charset="0"/>
              <a:cs typeface="Aparajita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85800" y="1905000"/>
            <a:ext cx="7772400" cy="4572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About         Editorial Board          Announcements        Register         Contact Us</a:t>
            </a:r>
            <a:endParaRPr lang="en-US" dirty="0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85800" y="2362200"/>
            <a:ext cx="7772400" cy="381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rgbClr val="00B0F0"/>
                </a:solidFill>
              </a:rPr>
              <a:t>     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Search        </a:t>
            </a:r>
            <a:endParaRPr lang="en-US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85800" y="2667000"/>
            <a:ext cx="1981200" cy="457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           </a:t>
            </a:r>
          </a:p>
          <a:p>
            <a:endParaRPr lang="en-US" dirty="0" smtClean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        </a:t>
            </a:r>
            <a:endParaRPr lang="en-US" dirty="0" smtClean="0">
              <a:solidFill>
                <a:srgbClr val="00B0F0"/>
              </a:solidFill>
            </a:endParaRPr>
          </a:p>
          <a:p>
            <a:pPr algn="ctr"/>
            <a:endParaRPr lang="en-US" dirty="0">
              <a:solidFill>
                <a:schemeClr val="accent5">
                  <a:lumMod val="50000"/>
                </a:schemeClr>
              </a:solidFill>
            </a:endParaRPr>
          </a:p>
          <a:p>
            <a:pPr algn="ctr"/>
            <a:endParaRPr lang="en-US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85800" y="2743200"/>
            <a:ext cx="2057400" cy="18288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rgbClr val="00B0F0"/>
              </a:solidFill>
            </a:endParaRPr>
          </a:p>
          <a:p>
            <a:pPr algn="ctr"/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Login</a:t>
            </a:r>
          </a:p>
          <a:p>
            <a:endParaRPr lang="en-US" sz="1200" dirty="0" smtClean="0">
              <a:solidFill>
                <a:schemeClr val="tx1"/>
              </a:solidFill>
            </a:endParaRPr>
          </a:p>
          <a:p>
            <a:r>
              <a:rPr lang="en-US" sz="1400" dirty="0" smtClean="0">
                <a:solidFill>
                  <a:schemeClr val="accent5">
                    <a:lumMod val="50000"/>
                  </a:schemeClr>
                </a:solidFill>
              </a:rPr>
              <a:t>User Name</a:t>
            </a:r>
          </a:p>
          <a:p>
            <a:endParaRPr lang="en-US" sz="1600" dirty="0" smtClean="0">
              <a:solidFill>
                <a:schemeClr val="tx1"/>
              </a:solidFill>
            </a:endParaRPr>
          </a:p>
          <a:p>
            <a:r>
              <a:rPr lang="en-US" sz="1400" dirty="0" smtClean="0">
                <a:solidFill>
                  <a:schemeClr val="accent5">
                    <a:lumMod val="50000"/>
                  </a:schemeClr>
                </a:solidFill>
              </a:rPr>
              <a:t>Password  </a:t>
            </a:r>
          </a:p>
          <a:p>
            <a:endParaRPr lang="en-US" sz="1200" dirty="0" smtClean="0">
              <a:solidFill>
                <a:schemeClr val="tx1"/>
              </a:solidFill>
            </a:endParaRPr>
          </a:p>
          <a:p>
            <a:r>
              <a:rPr lang="en-US" sz="1200" dirty="0" smtClean="0">
                <a:solidFill>
                  <a:schemeClr val="accent5">
                    <a:lumMod val="50000"/>
                  </a:schemeClr>
                </a:solidFill>
              </a:rPr>
              <a:t>           </a:t>
            </a:r>
            <a:r>
              <a:rPr lang="en-US" sz="1200" u="sng" dirty="0" smtClean="0">
                <a:solidFill>
                  <a:schemeClr val="accent5">
                    <a:lumMod val="50000"/>
                  </a:schemeClr>
                </a:solidFill>
              </a:rPr>
              <a:t>Forgot  Password?</a:t>
            </a:r>
          </a:p>
          <a:p>
            <a:r>
              <a:rPr lang="en-US" sz="1200" dirty="0" smtClean="0">
                <a:solidFill>
                  <a:schemeClr val="tx1"/>
                </a:solidFill>
              </a:rPr>
              <a:t> 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85800" y="4572000"/>
            <a:ext cx="1981200" cy="381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Paper submission</a:t>
            </a:r>
            <a:endParaRPr lang="en-US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85800" y="4953000"/>
            <a:ext cx="1981200" cy="381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Thesis submission</a:t>
            </a:r>
            <a:endParaRPr lang="en-US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324600" y="4114800"/>
            <a:ext cx="2133600" cy="2057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rgbClr val="00B0F0"/>
              </a:solidFill>
            </a:endParaRPr>
          </a:p>
          <a:p>
            <a:pPr algn="ctr"/>
            <a:endParaRPr lang="en-US" dirty="0" smtClean="0">
              <a:solidFill>
                <a:srgbClr val="00B0F0"/>
              </a:solidFill>
            </a:endParaRPr>
          </a:p>
          <a:p>
            <a:pPr algn="ctr"/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Most read articles</a:t>
            </a:r>
          </a:p>
          <a:p>
            <a:pPr algn="ctr"/>
            <a:r>
              <a:rPr lang="en-US" sz="1200" dirty="0" err="1" smtClean="0">
                <a:solidFill>
                  <a:srgbClr val="FF0000"/>
                </a:solidFill>
              </a:rPr>
              <a:t>Aaaaaaaaggggggggggggg</a:t>
            </a:r>
            <a:endParaRPr lang="en-US" sz="1200" dirty="0" smtClean="0">
              <a:solidFill>
                <a:srgbClr val="FF0000"/>
              </a:solidFill>
            </a:endParaRPr>
          </a:p>
          <a:p>
            <a:pPr algn="ctr"/>
            <a:r>
              <a:rPr lang="en-US" sz="1200" dirty="0" err="1" smtClean="0">
                <a:solidFill>
                  <a:srgbClr val="FF0000"/>
                </a:solidFill>
              </a:rPr>
              <a:t>Esssssssssjhhhhhhhhhh</a:t>
            </a:r>
            <a:endParaRPr lang="en-US" sz="1200" dirty="0" smtClean="0">
              <a:solidFill>
                <a:srgbClr val="FF0000"/>
              </a:solidFill>
            </a:endParaRPr>
          </a:p>
          <a:p>
            <a:pPr algn="ctr"/>
            <a:r>
              <a:rPr lang="en-US" sz="1200" dirty="0" err="1" smtClean="0">
                <a:solidFill>
                  <a:srgbClr val="FF0000"/>
                </a:solidFill>
              </a:rPr>
              <a:t>Hhhhhhhhhhhhhhhhhcc</a:t>
            </a:r>
            <a:endParaRPr lang="en-US" sz="1200" dirty="0" smtClean="0">
              <a:solidFill>
                <a:srgbClr val="FF0000"/>
              </a:solidFill>
            </a:endParaRPr>
          </a:p>
          <a:p>
            <a:pPr algn="ctr"/>
            <a:r>
              <a:rPr lang="en-US" sz="1200" dirty="0" err="1" smtClean="0">
                <a:solidFill>
                  <a:srgbClr val="FF0000"/>
                </a:solidFill>
              </a:rPr>
              <a:t>rrrrrrrrrrrrrrrrrrrrrrrrrrrrr</a:t>
            </a:r>
            <a:endParaRPr lang="en-US" sz="1200" dirty="0" smtClean="0">
              <a:solidFill>
                <a:srgbClr val="FF0000"/>
              </a:solidFill>
            </a:endParaRPr>
          </a:p>
          <a:p>
            <a:pPr algn="ctr"/>
            <a:r>
              <a:rPr lang="en-US" sz="1200" dirty="0" err="1" smtClean="0">
                <a:solidFill>
                  <a:srgbClr val="FF0000"/>
                </a:solidFill>
              </a:rPr>
              <a:t>Nnnnnnnnnnnnnnnnnnnnn</a:t>
            </a:r>
            <a:endParaRPr lang="en-US" sz="1200" dirty="0" smtClean="0">
              <a:solidFill>
                <a:srgbClr val="FF0000"/>
              </a:solidFill>
            </a:endParaRPr>
          </a:p>
          <a:p>
            <a:pPr algn="ctr"/>
            <a:r>
              <a:rPr lang="en-US" sz="1200" dirty="0" err="1" smtClean="0">
                <a:solidFill>
                  <a:srgbClr val="FF0000"/>
                </a:solidFill>
              </a:rPr>
              <a:t>Uuuuuuuuuuuuuuuuuuuuu</a:t>
            </a:r>
            <a:endParaRPr lang="en-US" sz="1200" dirty="0" smtClean="0">
              <a:solidFill>
                <a:srgbClr val="FF0000"/>
              </a:solidFill>
            </a:endParaRPr>
          </a:p>
          <a:p>
            <a:pPr algn="ctr"/>
            <a:r>
              <a:rPr lang="en-US" sz="1200" dirty="0" err="1" smtClean="0">
                <a:solidFill>
                  <a:srgbClr val="FF0000"/>
                </a:solidFill>
              </a:rPr>
              <a:t>Nnnnnnnnnnnnnnnnnnnn</a:t>
            </a:r>
            <a:endParaRPr lang="en-US" sz="1200" dirty="0" smtClean="0">
              <a:solidFill>
                <a:srgbClr val="FF0000"/>
              </a:solidFill>
            </a:endParaRPr>
          </a:p>
          <a:p>
            <a:pPr algn="ctr"/>
            <a:r>
              <a:rPr lang="en-US" sz="1200" dirty="0" err="1" smtClean="0">
                <a:solidFill>
                  <a:srgbClr val="FF0000"/>
                </a:solidFill>
              </a:rPr>
              <a:t>Mmmmmmmmmmmmmm</a:t>
            </a:r>
            <a:endParaRPr lang="en-US" sz="1200" dirty="0" smtClean="0">
              <a:solidFill>
                <a:srgbClr val="FF0000"/>
              </a:solidFill>
            </a:endParaRPr>
          </a:p>
          <a:p>
            <a:pPr algn="ctr"/>
            <a:r>
              <a:rPr lang="en-US" sz="1200" dirty="0" err="1" smtClean="0">
                <a:solidFill>
                  <a:srgbClr val="FF0000"/>
                </a:solidFill>
              </a:rPr>
              <a:t>mmuuuuuuuuuuuuuuuuuuu</a:t>
            </a:r>
            <a:endParaRPr lang="en-US" sz="1200" dirty="0">
              <a:solidFill>
                <a:srgbClr val="FF0000"/>
              </a:solidFill>
            </a:endParaRPr>
          </a:p>
          <a:p>
            <a:pPr algn="ctr"/>
            <a:endParaRPr lang="en-US" dirty="0" smtClean="0">
              <a:solidFill>
                <a:srgbClr val="00B0F0"/>
              </a:solidFill>
            </a:endParaRPr>
          </a:p>
          <a:p>
            <a:pPr algn="ctr"/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6324600" y="2743200"/>
            <a:ext cx="2133600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Current Issue</a:t>
            </a:r>
            <a:endParaRPr lang="en-US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324600" y="3200400"/>
            <a:ext cx="2133600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Previous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 Issues</a:t>
            </a:r>
            <a:endParaRPr lang="en-US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6324600" y="3657600"/>
            <a:ext cx="2133600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Browse Journal</a:t>
            </a:r>
            <a:endParaRPr lang="en-US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685800" y="6172200"/>
            <a:ext cx="7772400" cy="6858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© Copyright . All India Institute of Speech and Hearing (AIISH), Mysore, India</a:t>
            </a:r>
          </a:p>
          <a:p>
            <a:pPr algn="ctr"/>
            <a:r>
              <a:rPr lang="en-US" sz="1200" dirty="0" smtClean="0"/>
              <a:t>Designed and developed by the Library and Information Centre, AIISH based on </a:t>
            </a:r>
            <a:r>
              <a:rPr lang="en-US" sz="1200" u="sng" dirty="0" smtClean="0"/>
              <a:t>Open Journal System</a:t>
            </a:r>
            <a:endParaRPr lang="en-US" sz="1200" u="sng" dirty="0"/>
          </a:p>
        </p:txBody>
      </p:sp>
      <p:sp>
        <p:nvSpPr>
          <p:cNvPr id="31" name="Flowchart: Process 30"/>
          <p:cNvSpPr/>
          <p:nvPr/>
        </p:nvSpPr>
        <p:spPr>
          <a:xfrm rot="18889147">
            <a:off x="913177" y="1183076"/>
            <a:ext cx="914400" cy="376999"/>
          </a:xfrm>
          <a:prstGeom prst="flowChartProcess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FF0000"/>
                </a:solidFill>
                <a:latin typeface="Bradley Hand ITC" pitchFamily="66" charset="0"/>
              </a:rPr>
              <a:t>IPRS</a:t>
            </a:r>
            <a:endParaRPr lang="en-US" b="1" dirty="0">
              <a:solidFill>
                <a:srgbClr val="FF0000"/>
              </a:solidFill>
              <a:latin typeface="Bradley Hand ITC" pitchFamily="66" charset="0"/>
            </a:endParaRPr>
          </a:p>
        </p:txBody>
      </p:sp>
      <p:sp>
        <p:nvSpPr>
          <p:cNvPr id="32" name="Rounded Rectangle 31"/>
          <p:cNvSpPr/>
          <p:nvPr/>
        </p:nvSpPr>
        <p:spPr>
          <a:xfrm>
            <a:off x="1752600" y="2438400"/>
            <a:ext cx="3429000" cy="3048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/>
              <a:t>      </a:t>
            </a:r>
            <a:r>
              <a:rPr lang="en-US" dirty="0" smtClean="0">
                <a:solidFill>
                  <a:srgbClr val="FF0000"/>
                </a:solidFill>
              </a:rPr>
              <a:t>All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4" name="Rounded Rectangle 33"/>
          <p:cNvSpPr/>
          <p:nvPr/>
        </p:nvSpPr>
        <p:spPr>
          <a:xfrm>
            <a:off x="5410200" y="2438400"/>
            <a:ext cx="2895600" cy="3048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Advanced Search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5" name="Rounded Rectangle 34"/>
          <p:cNvSpPr/>
          <p:nvPr/>
        </p:nvSpPr>
        <p:spPr>
          <a:xfrm>
            <a:off x="1676400" y="3962400"/>
            <a:ext cx="914400" cy="1524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ounded Rectangle 35"/>
          <p:cNvSpPr/>
          <p:nvPr/>
        </p:nvSpPr>
        <p:spPr>
          <a:xfrm>
            <a:off x="1676400" y="3429000"/>
            <a:ext cx="914400" cy="1524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2667000" y="2743200"/>
            <a:ext cx="3657600" cy="3429000"/>
          </a:xfrm>
          <a:prstGeom prst="rect">
            <a:avLst/>
          </a:prstGeom>
          <a:solidFill>
            <a:schemeClr val="bg1"/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u="sng" dirty="0" smtClean="0">
              <a:solidFill>
                <a:schemeClr val="bg1"/>
              </a:solidFill>
            </a:endParaRPr>
          </a:p>
          <a:p>
            <a:pPr algn="ctr"/>
            <a:r>
              <a:rPr lang="en-US" b="1" u="sng" dirty="0" smtClean="0">
                <a:solidFill>
                  <a:schemeClr val="tx1"/>
                </a:solidFill>
              </a:rPr>
              <a:t>Welcome  to Indian Postgraduate</a:t>
            </a:r>
          </a:p>
          <a:p>
            <a:pPr algn="ctr"/>
            <a:r>
              <a:rPr lang="en-US" b="1" u="sng" dirty="0" smtClean="0">
                <a:solidFill>
                  <a:schemeClr val="tx1"/>
                </a:solidFill>
              </a:rPr>
              <a:t>Research in Speech</a:t>
            </a:r>
          </a:p>
          <a:p>
            <a:pPr algn="just"/>
            <a:r>
              <a:rPr lang="en-US" dirty="0" err="1" smtClean="0">
                <a:solidFill>
                  <a:schemeClr val="tx1"/>
                </a:solidFill>
              </a:rPr>
              <a:t>Tkkkkkkhis</a:t>
            </a:r>
            <a:r>
              <a:rPr lang="en-US" dirty="0" smtClean="0">
                <a:solidFill>
                  <a:schemeClr val="tx1"/>
                </a:solidFill>
              </a:rPr>
              <a:t> is an open source online </a:t>
            </a:r>
            <a:r>
              <a:rPr lang="en-US" dirty="0" err="1" smtClean="0">
                <a:solidFill>
                  <a:schemeClr val="tx1"/>
                </a:solidFill>
              </a:rPr>
              <a:t>ooojournalbbbbbbbbbbbbbbbbbb</a:t>
            </a:r>
            <a:r>
              <a:rPr lang="en-US" dirty="0" smtClean="0">
                <a:solidFill>
                  <a:schemeClr val="tx1"/>
                </a:solidFill>
              </a:rPr>
              <a:t>  </a:t>
            </a:r>
            <a:r>
              <a:rPr lang="en-US" dirty="0" err="1" smtClean="0">
                <a:solidFill>
                  <a:schemeClr val="tx1"/>
                </a:solidFill>
              </a:rPr>
              <a:t>oooooooooooooopertaining</a:t>
            </a:r>
            <a:r>
              <a:rPr lang="en-US" dirty="0" smtClean="0">
                <a:solidFill>
                  <a:schemeClr val="tx1"/>
                </a:solidFill>
              </a:rPr>
              <a:t> to </a:t>
            </a:r>
            <a:r>
              <a:rPr lang="en-US" dirty="0" err="1" smtClean="0">
                <a:solidFill>
                  <a:schemeClr val="tx1"/>
                </a:solidFill>
              </a:rPr>
              <a:t>Spe</a:t>
            </a:r>
            <a:r>
              <a:rPr lang="en-US" dirty="0" smtClean="0">
                <a:solidFill>
                  <a:schemeClr val="tx1"/>
                </a:solidFill>
              </a:rPr>
              <a:t/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err="1" smtClean="0">
                <a:solidFill>
                  <a:schemeClr val="tx1"/>
                </a:solidFill>
              </a:rPr>
              <a:t>ech</a:t>
            </a:r>
            <a:r>
              <a:rPr lang="en-US" dirty="0" smtClean="0">
                <a:solidFill>
                  <a:schemeClr val="tx1"/>
                </a:solidFill>
              </a:rPr>
              <a:t> and Hearing.  The journal covers </a:t>
            </a:r>
            <a:r>
              <a:rPr lang="en-US" dirty="0" err="1" smtClean="0">
                <a:solidFill>
                  <a:schemeClr val="tx1"/>
                </a:solidFill>
              </a:rPr>
              <a:t>nnzzzzzzzzzzhvvvvvvvvvvvvvvvvvvvv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vvvvvand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lllnnnbbbbbbbbbbbbbbb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hhhhhhhhhhhhhhhhhhhhhbbbbbbb</a:t>
            </a:r>
            <a:r>
              <a:rPr lang="en-US" dirty="0" smtClean="0">
                <a:solidFill>
                  <a:schemeClr val="tx1"/>
                </a:solidFill>
              </a:rPr>
              <a:t/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err="1" smtClean="0">
                <a:solidFill>
                  <a:schemeClr val="tx1"/>
                </a:solidFill>
              </a:rPr>
              <a:t>nnnnnnof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nnnnnnnncommunication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diskkordersbbbbbbbbbbbbbbbbbbb</a:t>
            </a:r>
            <a:r>
              <a:rPr lang="en-US" b="1" dirty="0" smtClean="0">
                <a:solidFill>
                  <a:srgbClr val="00B0F0"/>
                </a:solidFill>
              </a:rPr>
              <a:t>. </a:t>
            </a:r>
            <a:r>
              <a:rPr lang="en-US" b="1" dirty="0" smtClean="0">
                <a:solidFill>
                  <a:schemeClr val="bg1"/>
                </a:solidFill>
              </a:rPr>
              <a:t/>
            </a:r>
            <a:br>
              <a:rPr lang="en-US" b="1" dirty="0" smtClean="0">
                <a:solidFill>
                  <a:schemeClr val="bg1"/>
                </a:solidFill>
              </a:rPr>
            </a:b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685800" y="5334000"/>
            <a:ext cx="1981200" cy="381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Help</a:t>
            </a:r>
            <a:endParaRPr lang="en-US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685800" y="5715000"/>
            <a:ext cx="1981200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Feedback</a:t>
            </a:r>
            <a:endParaRPr lang="en-US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289</TotalTime>
  <Words>387</Words>
  <Application>Microsoft Office PowerPoint</Application>
  <PresentationFormat>On-screen Show (4:3)</PresentationFormat>
  <Paragraphs>136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   </vt:lpstr>
      <vt:lpstr>   </vt:lpstr>
      <vt:lpstr> 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</cp:lastModifiedBy>
  <cp:revision>41</cp:revision>
  <dcterms:created xsi:type="dcterms:W3CDTF">2014-04-11T17:30:02Z</dcterms:created>
  <dcterms:modified xsi:type="dcterms:W3CDTF">2014-12-10T18:07:21Z</dcterms:modified>
</cp:coreProperties>
</file>