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F74"/>
    <a:srgbClr val="708B39"/>
    <a:srgbClr val="51FD72"/>
    <a:srgbClr val="2D6026"/>
    <a:srgbClr val="E36BD5"/>
    <a:srgbClr val="4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A0042-435F-490C-BCDA-8450BC105FE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9A34-ECE5-4981-89AF-B4FE6CD48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09599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1200" b="1" u="sng" dirty="0" smtClean="0">
                <a:solidFill>
                  <a:schemeClr val="bg1"/>
                </a:solidFill>
              </a:rPr>
              <a:t/>
            </a:r>
            <a:br>
              <a:rPr lang="en-US" sz="1200" b="1" u="sng" dirty="0" smtClean="0">
                <a:solidFill>
                  <a:schemeClr val="bg1"/>
                </a:solidFill>
              </a:rPr>
            </a:br>
            <a:r>
              <a:rPr lang="en-US" sz="1200" b="1" u="sng" dirty="0">
                <a:solidFill>
                  <a:schemeClr val="bg1"/>
                </a:solidFill>
              </a:rPr>
              <a:t/>
            </a:r>
            <a:br>
              <a:rPr lang="en-US" sz="1200" b="1" u="sng" dirty="0">
                <a:solidFill>
                  <a:schemeClr val="bg1"/>
                </a:solidFill>
              </a:rPr>
            </a:b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7772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Previously published as Student Research at AIISH, Part C- Special Education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77724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e-ISSN 0-88-97-234</a:t>
            </a:r>
          </a:p>
          <a:p>
            <a:r>
              <a:rPr lang="en-US" dirty="0" smtClean="0"/>
              <a:t>                 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Indian Postgraduate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smtClean="0">
                <a:latin typeface="Aparajita" pitchFamily="34" charset="0"/>
                <a:ea typeface="MingLiU" pitchFamily="49" charset="-120"/>
                <a:cs typeface="Aparajita" pitchFamily="34" charset="0"/>
              </a:rPr>
              <a:t>Research in Special Education </a:t>
            </a:r>
            <a:endParaRPr lang="en-US" dirty="0" smtClean="0">
              <a:latin typeface="Bradley Hand ITC" pitchFamily="66" charset="0"/>
            </a:endParaRPr>
          </a:p>
          <a:p>
            <a:r>
              <a:rPr lang="en-US" dirty="0" smtClean="0"/>
              <a:t>                                         </a:t>
            </a:r>
            <a:r>
              <a:rPr lang="en-US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A peer reviewed  online journal </a:t>
            </a:r>
            <a:r>
              <a:rPr lang="en-US" i="1" dirty="0" smtClean="0"/>
              <a:t> </a:t>
            </a:r>
            <a:r>
              <a:rPr lang="en-US" dirty="0" smtClean="0"/>
              <a:t>                             </a:t>
            </a:r>
            <a:r>
              <a:rPr lang="en-US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Estd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- 1999</a:t>
            </a:r>
            <a:endParaRPr lang="en-US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81200"/>
            <a:ext cx="777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About         Editorial Board          Announcements        Register         Contact Us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4191000"/>
            <a:ext cx="2133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Search       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667000"/>
            <a:ext cx="19812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667000"/>
            <a:ext cx="19812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Login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User Name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Password 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1200" u="sng" dirty="0" smtClean="0">
                <a:solidFill>
                  <a:schemeClr val="accent3">
                    <a:lumMod val="50000"/>
                  </a:schemeClr>
                </a:solidFill>
              </a:rPr>
              <a:t>Forgot  Password?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572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Paper submission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953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5638800"/>
            <a:ext cx="2133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Most read articles</a:t>
            </a: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Aaaaaaaaggggggggggggg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Esssssssssjhhhhhhhhhh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4600" y="27432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Current Issue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32004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Previous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Issues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4600" y="3657600"/>
            <a:ext cx="21336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Browse Journal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" y="6172200"/>
            <a:ext cx="777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1FF74"/>
                </a:solidFill>
              </a:rPr>
              <a:t>© Copyright . All India Institute of Speech and Hearing (AIISH), Mysore, India</a:t>
            </a:r>
          </a:p>
          <a:p>
            <a:pPr algn="ctr"/>
            <a:r>
              <a:rPr lang="en-US" sz="1200" dirty="0" smtClean="0">
                <a:solidFill>
                  <a:srgbClr val="01FF74"/>
                </a:solidFill>
              </a:rPr>
              <a:t>Designed and developed by the Library and Information Centre, AIISH based on </a:t>
            </a:r>
            <a:r>
              <a:rPr lang="en-US" sz="1200" u="sng" dirty="0" smtClean="0">
                <a:solidFill>
                  <a:srgbClr val="01FF74"/>
                </a:solidFill>
              </a:rPr>
              <a:t>Open Journal System</a:t>
            </a:r>
            <a:endParaRPr lang="en-US" sz="1200" u="sng" dirty="0">
              <a:solidFill>
                <a:srgbClr val="01FF74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 rot="18889147">
            <a:off x="755439" y="1281863"/>
            <a:ext cx="1023234" cy="352219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IPRSE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324600" y="4572000"/>
            <a:ext cx="21336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324600" y="4876800"/>
            <a:ext cx="21336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Advanced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76400" y="3962400"/>
            <a:ext cx="9144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676400" y="3429000"/>
            <a:ext cx="9144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667000" y="2743200"/>
            <a:ext cx="36576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smtClean="0">
                <a:solidFill>
                  <a:schemeClr val="tx1"/>
                </a:solidFill>
              </a:rPr>
              <a:t>Welcome  </a:t>
            </a:r>
            <a:r>
              <a:rPr lang="en-US" b="1" u="sng" dirty="0" smtClean="0">
                <a:solidFill>
                  <a:schemeClr val="tx1"/>
                </a:solidFill>
              </a:rPr>
              <a:t>to Postgraduate Research in Special Education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IPRSE is an open access journal peer reviewed journal which publishes articles based on research carried out at the postgraduate level in India. 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5800" y="5410200"/>
            <a:ext cx="19812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" y="5715000"/>
            <a:ext cx="1981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Feedback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953000"/>
            <a:ext cx="1981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Thesis Submission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599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1200" b="1" u="sng" dirty="0" smtClean="0">
                <a:solidFill>
                  <a:schemeClr val="bg1"/>
                </a:solidFill>
              </a:rPr>
              <a:t/>
            </a:r>
            <a:br>
              <a:rPr lang="en-US" sz="1200" b="1" u="sng" dirty="0" smtClean="0">
                <a:solidFill>
                  <a:schemeClr val="bg1"/>
                </a:solidFill>
              </a:rPr>
            </a:br>
            <a:r>
              <a:rPr lang="en-US" sz="1200" b="1" u="sng" dirty="0">
                <a:solidFill>
                  <a:schemeClr val="bg1"/>
                </a:solidFill>
              </a:rPr>
              <a:t/>
            </a:r>
            <a:br>
              <a:rPr lang="en-US" sz="1200" b="1" u="sng" dirty="0">
                <a:solidFill>
                  <a:schemeClr val="bg1"/>
                </a:solidFill>
              </a:rPr>
            </a:b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7772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C00000"/>
                </a:solidFill>
              </a:rPr>
              <a:t>Previously published as The Journal of All India Institute of Speech and Hearing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7772400" cy="99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</a:t>
            </a:r>
            <a:r>
              <a:rPr lang="en-US" dirty="0" smtClean="0">
                <a:solidFill>
                  <a:srgbClr val="51FD72"/>
                </a:solidFill>
                <a:latin typeface="Aparajita" pitchFamily="34" charset="0"/>
                <a:cs typeface="Aparajita" pitchFamily="34" charset="0"/>
              </a:rPr>
              <a:t>e-ISSN 0-88-97-234</a:t>
            </a:r>
          </a:p>
          <a:p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   </a:t>
            </a:r>
            <a:r>
              <a:rPr lang="en-US" b="1" dirty="0" smtClean="0">
                <a:solidFill>
                  <a:srgbClr val="92D050"/>
                </a:solidFill>
                <a:latin typeface="Bradley Hand ITC" pitchFamily="66" charset="0"/>
              </a:rPr>
              <a:t> </a:t>
            </a:r>
            <a:r>
              <a:rPr lang="en-US" dirty="0" smtClean="0"/>
              <a:t>        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Indian Postgraduate</a:t>
            </a:r>
            <a:r>
              <a:rPr lang="en-US" dirty="0" smtClean="0"/>
              <a:t> </a:t>
            </a:r>
            <a:r>
              <a:rPr lang="en-US" sz="2800" b="1" dirty="0" smtClean="0">
                <a:latin typeface="Aparajita" pitchFamily="34" charset="0"/>
                <a:ea typeface="MingLiU" pitchFamily="49" charset="-120"/>
                <a:cs typeface="Aparajita" pitchFamily="34" charset="0"/>
              </a:rPr>
              <a:t>Research in Audiology</a:t>
            </a:r>
            <a:endParaRPr lang="en-US" dirty="0" smtClean="0">
              <a:latin typeface="Bradley Hand ITC" pitchFamily="66" charset="0"/>
            </a:endParaRPr>
          </a:p>
          <a:p>
            <a:r>
              <a:rPr lang="en-US" dirty="0" smtClean="0"/>
              <a:t>                                         </a:t>
            </a:r>
            <a:r>
              <a:rPr lang="en-US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A peer reviewed  journal</a:t>
            </a:r>
            <a:r>
              <a:rPr lang="en-US" i="1" dirty="0" smtClean="0"/>
              <a:t> </a:t>
            </a:r>
            <a:r>
              <a:rPr lang="en-US" dirty="0" smtClean="0"/>
              <a:t>                                </a:t>
            </a:r>
            <a:r>
              <a:rPr lang="en-US" dirty="0" err="1" smtClean="0">
                <a:solidFill>
                  <a:srgbClr val="51FD72"/>
                </a:solidFill>
                <a:latin typeface="Aparajita" pitchFamily="34" charset="0"/>
                <a:cs typeface="Aparajita" pitchFamily="34" charset="0"/>
              </a:rPr>
              <a:t>Estd</a:t>
            </a:r>
            <a:r>
              <a:rPr lang="en-US" dirty="0" smtClean="0">
                <a:solidFill>
                  <a:srgbClr val="51FD72"/>
                </a:solidFill>
                <a:latin typeface="Aparajita" pitchFamily="34" charset="0"/>
                <a:cs typeface="Aparajita" pitchFamily="34" charset="0"/>
              </a:rPr>
              <a:t> - 0000</a:t>
            </a:r>
            <a:endParaRPr lang="en-US" dirty="0">
              <a:solidFill>
                <a:srgbClr val="51FD72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77724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About         Editorial Board          Announcements        Register         Contact Us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362200"/>
            <a:ext cx="7772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smtClean="0">
                <a:solidFill>
                  <a:srgbClr val="C00000"/>
                </a:solidFill>
              </a:rPr>
              <a:t>Search     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667000"/>
            <a:ext cx="19812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743200"/>
            <a:ext cx="2057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Login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User Name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Password 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1200" u="sng" dirty="0" smtClean="0">
                <a:solidFill>
                  <a:srgbClr val="C00000"/>
                </a:solidFill>
              </a:rPr>
              <a:t>Forgot  Password?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572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Paper submission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953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Thesis submission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4114800"/>
            <a:ext cx="2133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Most read articles</a:t>
            </a: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Aaaaaaaaggggggggggggg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Esssssssssjhhhhhhhhhh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Hhhhhhhhhhhhhhhhhcc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rrrrrrrrrrrrrrrrrrrrrrrrrrrrr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Nnnnnnnnnnnnnnnnnnnnn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Uuuuuuuuuuuuuuuuuuuuu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Nnnnnnnnnnnnnnnnnnnn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Mmmmmmmmmmmmmm</a:t>
            </a:r>
            <a:endParaRPr lang="en-US" sz="1200" dirty="0" smtClean="0">
              <a:solidFill>
                <a:srgbClr val="00B0F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00B0F0"/>
                </a:solidFill>
              </a:rPr>
              <a:t>mmuuuuuuuuuuuuuuuuuuu</a:t>
            </a:r>
            <a:endParaRPr lang="en-US" sz="1200" dirty="0">
              <a:solidFill>
                <a:srgbClr val="00B0F0"/>
              </a:solidFill>
            </a:endParaRPr>
          </a:p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4600" y="27432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Current Issue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32004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Previous</a:t>
            </a:r>
            <a:r>
              <a:rPr lang="en-US" dirty="0" smtClean="0">
                <a:solidFill>
                  <a:srgbClr val="C00000"/>
                </a:solidFill>
              </a:rPr>
              <a:t> Issues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4600" y="36576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Browse Journal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" y="6172200"/>
            <a:ext cx="777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© Copyright . All India Institute of Speech and Hearing (AIISH), Mysore, India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Designed and developed by the Library and Information Centre, AIISH based on </a:t>
            </a:r>
            <a:r>
              <a:rPr lang="en-US" sz="1200" u="sng" dirty="0" smtClean="0">
                <a:solidFill>
                  <a:schemeClr val="accent2"/>
                </a:solidFill>
              </a:rPr>
              <a:t>Open Journal System</a:t>
            </a:r>
            <a:endParaRPr lang="en-US" sz="1200" u="sng" dirty="0">
              <a:solidFill>
                <a:schemeClr val="accent2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 rot="18889147">
            <a:off x="913177" y="1183076"/>
            <a:ext cx="914400" cy="376999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1FD72"/>
                </a:solidFill>
                <a:latin typeface="Bradley Hand ITC" pitchFamily="66" charset="0"/>
              </a:rPr>
              <a:t>IPRA</a:t>
            </a:r>
            <a:endParaRPr lang="en-US" b="1" dirty="0">
              <a:solidFill>
                <a:srgbClr val="51FD72"/>
              </a:solidFill>
              <a:latin typeface="Bradley Hand ITC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52600" y="2438400"/>
            <a:ext cx="3429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00B0F0"/>
                </a:solidFill>
              </a:rPr>
              <a:t>All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10200" y="2438400"/>
            <a:ext cx="28956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Advanced Search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76400" y="3962400"/>
            <a:ext cx="9144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676400" y="3429000"/>
            <a:ext cx="9144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667000" y="2743200"/>
            <a:ext cx="36576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Welcome  to Indian Postgraduate</a:t>
            </a: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Research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Tkkkkkkhis</a:t>
            </a:r>
            <a:r>
              <a:rPr lang="en-US" dirty="0" smtClean="0">
                <a:solidFill>
                  <a:schemeClr val="tx1"/>
                </a:solidFill>
              </a:rPr>
              <a:t> is an open source online </a:t>
            </a:r>
            <a:r>
              <a:rPr lang="en-US" dirty="0" err="1" smtClean="0">
                <a:solidFill>
                  <a:schemeClr val="tx1"/>
                </a:solidFill>
              </a:rPr>
              <a:t>ooojournalbbbbbbbbbbbbbbbbbb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oooooooooooooopertaining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err="1" smtClean="0">
                <a:solidFill>
                  <a:schemeClr val="tx1"/>
                </a:solidFill>
              </a:rPr>
              <a:t>Spe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ech</a:t>
            </a:r>
            <a:r>
              <a:rPr lang="en-US" dirty="0" smtClean="0">
                <a:solidFill>
                  <a:schemeClr val="tx1"/>
                </a:solidFill>
              </a:rPr>
              <a:t> and Hearing.  The journal covers </a:t>
            </a:r>
            <a:r>
              <a:rPr lang="en-US" dirty="0" err="1" smtClean="0">
                <a:solidFill>
                  <a:schemeClr val="tx1"/>
                </a:solidFill>
              </a:rPr>
              <a:t>nnzzzzzzzzzzhvvvvvvvvvvvvvvvvvvvv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vvvvvand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lllnnnbbbbbbbbbbbbbbb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hhhhhhhhhhhhhhhhhhhhhbbbbbbb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nnnnnnof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nnnnnnnncommunication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diskkordersbbbbbbbbbbbbbbbbbbb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5800" y="5334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Help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" y="5715000"/>
            <a:ext cx="1981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Feedback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599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1200" b="1" u="sng" dirty="0" smtClean="0">
                <a:solidFill>
                  <a:schemeClr val="bg1"/>
                </a:solidFill>
              </a:rPr>
              <a:t/>
            </a:r>
            <a:br>
              <a:rPr lang="en-US" sz="1200" b="1" u="sng" dirty="0" smtClean="0">
                <a:solidFill>
                  <a:schemeClr val="bg1"/>
                </a:solidFill>
              </a:rPr>
            </a:br>
            <a:r>
              <a:rPr lang="en-US" sz="1200" b="1" u="sng" dirty="0">
                <a:solidFill>
                  <a:schemeClr val="bg1"/>
                </a:solidFill>
              </a:rPr>
              <a:t/>
            </a:r>
            <a:br>
              <a:rPr lang="en-US" sz="1200" b="1" u="sng" dirty="0">
                <a:solidFill>
                  <a:schemeClr val="bg1"/>
                </a:solidFill>
              </a:rPr>
            </a:b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7772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Previously published as Student Research at AIISH, Part A- Audiology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14400"/>
            <a:ext cx="7772400" cy="990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e-ISSN 0-88-97-234</a:t>
            </a:r>
          </a:p>
          <a:p>
            <a:r>
              <a:rPr lang="en-US" dirty="0" smtClean="0"/>
              <a:t>                       </a:t>
            </a:r>
            <a:r>
              <a:rPr lang="en-US" sz="2800" b="1" dirty="0" smtClean="0">
                <a:latin typeface="Aparajita" pitchFamily="34" charset="0"/>
                <a:cs typeface="Aparajita" pitchFamily="34" charset="0"/>
              </a:rPr>
              <a:t>Indian Postgraduate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smtClean="0">
                <a:latin typeface="Aparajita" pitchFamily="34" charset="0"/>
                <a:ea typeface="MingLiU" pitchFamily="49" charset="-120"/>
                <a:cs typeface="Aparajita" pitchFamily="34" charset="0"/>
              </a:rPr>
              <a:t>Research in Speech</a:t>
            </a:r>
            <a:r>
              <a:rPr lang="en-US" dirty="0" smtClean="0">
                <a:latin typeface="Bradley Hand ITC" pitchFamily="66" charset="0"/>
              </a:rPr>
              <a:t>         </a:t>
            </a:r>
          </a:p>
          <a:p>
            <a:r>
              <a:rPr lang="en-US" dirty="0" smtClean="0"/>
              <a:t>                                         </a:t>
            </a:r>
            <a:r>
              <a:rPr lang="en-US" i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An peer reviewed  journal</a:t>
            </a:r>
            <a:r>
              <a:rPr lang="en-US" i="1" dirty="0" smtClean="0"/>
              <a:t> </a:t>
            </a:r>
            <a:r>
              <a:rPr lang="en-US" dirty="0" smtClean="0"/>
              <a:t>                                         </a:t>
            </a:r>
            <a:r>
              <a:rPr lang="en-US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Estd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- 00000</a:t>
            </a:r>
            <a:endParaRPr lang="en-US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77724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About         Editorial Board          Announcements        Register         Contact Us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362200"/>
            <a:ext cx="7772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Search       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667000"/>
            <a:ext cx="19812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743200"/>
            <a:ext cx="2057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Login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User Name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Password 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1200" u="sng" dirty="0" smtClean="0">
                <a:solidFill>
                  <a:schemeClr val="accent5">
                    <a:lumMod val="50000"/>
                  </a:schemeClr>
                </a:solidFill>
              </a:rPr>
              <a:t>Forgot  Password?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572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Paper submission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953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Thesis submission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4114800"/>
            <a:ext cx="21336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Most read articles</a:t>
            </a: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Aaaaaaaaggggggggggggg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Esssssssssjhhhhhhhhhh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Hhhhhhhhhhhhhhhhhcc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rrrrrrrrrrrrrrrrrrrrrrrrrrrrr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Nnnnnnnnnnnnnnnnnnnnn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Uuuuuuuuuuuuuuuuuuuuu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Nnnnnnnnnnnnnnnnnnnn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Mmmmmmmmmmmmmm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mmuuuuuuuuuuuuuuuuuuu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00B0F0"/>
              </a:solidFill>
            </a:endParaRPr>
          </a:p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4600" y="27432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Current Issue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32004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Previous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Issues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4600" y="365760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Browse Journal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" y="6172200"/>
            <a:ext cx="777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© Copyright . All India Institute of Speech and Hearing (AIISH), Mysore, India</a:t>
            </a:r>
          </a:p>
          <a:p>
            <a:pPr algn="ctr"/>
            <a:r>
              <a:rPr lang="en-US" sz="1200" dirty="0" smtClean="0"/>
              <a:t>Designed and developed by the Library and Information Centre, AIISH based on </a:t>
            </a:r>
            <a:r>
              <a:rPr lang="en-US" sz="1200" u="sng" dirty="0" smtClean="0"/>
              <a:t>Open Journal System</a:t>
            </a:r>
            <a:endParaRPr lang="en-US" sz="1200" u="sng" dirty="0"/>
          </a:p>
        </p:txBody>
      </p:sp>
      <p:sp>
        <p:nvSpPr>
          <p:cNvPr id="31" name="Flowchart: Process 30"/>
          <p:cNvSpPr/>
          <p:nvPr/>
        </p:nvSpPr>
        <p:spPr>
          <a:xfrm rot="18889147">
            <a:off x="913177" y="1183076"/>
            <a:ext cx="914400" cy="376999"/>
          </a:xfrm>
          <a:prstGeom prst="flowChartProcess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IPRS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52600" y="2438400"/>
            <a:ext cx="3429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10200" y="2438400"/>
            <a:ext cx="28956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Advanced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76400" y="3962400"/>
            <a:ext cx="9144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676400" y="3429000"/>
            <a:ext cx="9144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667000" y="2743200"/>
            <a:ext cx="36576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Welcome  to Indian Postgraduate</a:t>
            </a: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Research in Speech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Tkkkkkkhis</a:t>
            </a:r>
            <a:r>
              <a:rPr lang="en-US" dirty="0" smtClean="0">
                <a:solidFill>
                  <a:schemeClr val="tx1"/>
                </a:solidFill>
              </a:rPr>
              <a:t> is an open source online </a:t>
            </a:r>
            <a:r>
              <a:rPr lang="en-US" dirty="0" err="1" smtClean="0">
                <a:solidFill>
                  <a:schemeClr val="tx1"/>
                </a:solidFill>
              </a:rPr>
              <a:t>ooojournalbbbbbbbbbbbbbbbbbb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oooooooooooooopertaining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err="1" smtClean="0">
                <a:solidFill>
                  <a:schemeClr val="tx1"/>
                </a:solidFill>
              </a:rPr>
              <a:t>Spe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ech</a:t>
            </a:r>
            <a:r>
              <a:rPr lang="en-US" dirty="0" smtClean="0">
                <a:solidFill>
                  <a:schemeClr val="tx1"/>
                </a:solidFill>
              </a:rPr>
              <a:t> and Hearing.  The journal covers </a:t>
            </a:r>
            <a:r>
              <a:rPr lang="en-US" dirty="0" err="1" smtClean="0">
                <a:solidFill>
                  <a:schemeClr val="tx1"/>
                </a:solidFill>
              </a:rPr>
              <a:t>nnzzzzzzzzzzhvvvvvvvvvvvvvvvvvvvv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vvvvvand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lllnnnbbbbbbbbbbbbbbb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hhhhhhhhhhhhhhhhhhhhhbbbbbbb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nnnnnnof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nnnnnnnncommunication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diskkordersbbbbbbbbbbbbbbbbbbb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5800" y="5334000"/>
            <a:ext cx="1981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Help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5800" y="5715000"/>
            <a:ext cx="1981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Feedback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387</Words>
  <Application>Microsoft Office PowerPoint</Application>
  <PresentationFormat>On-screen Show (4:3)</PresentationFormat>
  <Paragraphs>136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</vt:lpstr>
      <vt:lpstr> 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2014-04-11T17:30:02Z</dcterms:created>
  <dcterms:modified xsi:type="dcterms:W3CDTF">2014-12-10T18:07:21Z</dcterms:modified>
</cp:coreProperties>
</file>