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3" r:id="rId2"/>
  </p:sldMasterIdLst>
  <p:notesMasterIdLst>
    <p:notesMasterId r:id="rId14"/>
  </p:notesMasterIdLst>
  <p:handoutMasterIdLst>
    <p:handoutMasterId r:id="rId15"/>
  </p:handoutMasterIdLst>
  <p:sldIdLst>
    <p:sldId id="302" r:id="rId3"/>
    <p:sldId id="310" r:id="rId4"/>
    <p:sldId id="307" r:id="rId5"/>
    <p:sldId id="308" r:id="rId6"/>
    <p:sldId id="309" r:id="rId7"/>
    <p:sldId id="311" r:id="rId8"/>
    <p:sldId id="312" r:id="rId9"/>
    <p:sldId id="313" r:id="rId10"/>
    <p:sldId id="314" r:id="rId11"/>
    <p:sldId id="305" r:id="rId12"/>
    <p:sldId id="303" r:id="rId13"/>
  </p:sldIdLst>
  <p:sldSz cx="9144000" cy="6858000" type="screen4x3"/>
  <p:notesSz cx="6858000" cy="92964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739C"/>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64239" autoAdjust="0"/>
  </p:normalViewPr>
  <p:slideViewPr>
    <p:cSldViewPr>
      <p:cViewPr varScale="1">
        <p:scale>
          <a:sx n="49" d="100"/>
          <a:sy n="49" d="100"/>
        </p:scale>
        <p:origin x="-946" y="-67"/>
      </p:cViewPr>
      <p:guideLst>
        <p:guide orient="horz" pos="2160"/>
        <p:guide pos="2880"/>
      </p:guideLst>
    </p:cSldViewPr>
  </p:slideViewPr>
  <p:outlineViewPr>
    <p:cViewPr>
      <p:scale>
        <a:sx n="25" d="100"/>
        <a:sy n="25"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p:cViewPr>
        <p:scale>
          <a:sx n="60" d="100"/>
          <a:sy n="60" d="100"/>
        </p:scale>
        <p:origin x="-2454" y="-606"/>
      </p:cViewPr>
      <p:guideLst>
        <p:guide orient="horz" pos="2928"/>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2" name="Rectangle 6"/>
          <p:cNvSpPr>
            <a:spLocks noChangeArrowheads="1"/>
          </p:cNvSpPr>
          <p:nvPr/>
        </p:nvSpPr>
        <p:spPr bwMode="auto">
          <a:xfrm>
            <a:off x="0" y="8909050"/>
            <a:ext cx="6096000" cy="30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GB" altLang="en-GB" sz="800" dirty="0"/>
              <a:t>This work is licensed under a Creative Commons Attribution-</a:t>
            </a:r>
            <a:r>
              <a:rPr lang="en-GB" altLang="en-GB" sz="800" dirty="0" err="1"/>
              <a:t>ShareAlike</a:t>
            </a:r>
            <a:r>
              <a:rPr lang="en-GB" altLang="en-GB" sz="800" dirty="0"/>
              <a:t> 3.0 </a:t>
            </a:r>
            <a:r>
              <a:rPr lang="en-GB" altLang="en-GB" sz="800" dirty="0" err="1"/>
              <a:t>Unported</a:t>
            </a:r>
            <a:r>
              <a:rPr lang="en-GB" altLang="en-GB" sz="800" dirty="0"/>
              <a:t> License. http://creativecommons.org/licenses/by-sa/3.0/ Last updated </a:t>
            </a:r>
            <a:fld id="{B7FFA267-1587-4B92-A8E7-52A113D26F0E}" type="datetime4">
              <a:rPr lang="en-GB" altLang="en-GB" sz="800" smtClean="0"/>
              <a:t>15 October 2015</a:t>
            </a:fld>
            <a:r>
              <a:rPr lang="en-GB" altLang="en-GB" sz="800" dirty="0" smtClean="0"/>
              <a:t> </a:t>
            </a:r>
            <a:r>
              <a:rPr lang="en-GB" altLang="en-GB" sz="800" dirty="0"/>
              <a:t>Page ‹#›</a:t>
            </a:r>
          </a:p>
        </p:txBody>
      </p:sp>
      <p:sp>
        <p:nvSpPr>
          <p:cNvPr id="4103" name="Rectangle 7"/>
          <p:cNvSpPr>
            <a:spLocks noGrp="1" noChangeArrowheads="1"/>
          </p:cNvSpPr>
          <p:nvPr>
            <p:ph type="hdr" sz="quarter"/>
          </p:nvPr>
        </p:nvSpPr>
        <p:spPr bwMode="auto">
          <a:xfrm>
            <a:off x="96838" y="198438"/>
            <a:ext cx="6608762"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atin typeface="Arial" charset="0"/>
              </a:defRPr>
            </a:lvl1pPr>
          </a:lstStyle>
          <a:p>
            <a:r>
              <a:rPr lang="en-GB" altLang="en-GB" smtClean="0"/>
              <a:t>3.3 Introduction to e-resources management</a:t>
            </a:r>
            <a:endParaRPr lang="en-GB" altLang="en-GB"/>
          </a:p>
        </p:txBody>
      </p:sp>
    </p:spTree>
    <p:extLst>
      <p:ext uri="{BB962C8B-B14F-4D97-AF65-F5344CB8AC3E}">
        <p14:creationId xmlns:p14="http://schemas.microsoft.com/office/powerpoint/2010/main" val="272928609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414838"/>
            <a:ext cx="5029200" cy="418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dirty="0" smtClean="0"/>
              <a:t>Click to edit Master text styles</a:t>
            </a:r>
          </a:p>
          <a:p>
            <a:pPr lvl="1"/>
            <a:r>
              <a:rPr lang="en-GB" altLang="en-US" dirty="0" smtClean="0"/>
              <a:t>Second level</a:t>
            </a:r>
          </a:p>
          <a:p>
            <a:pPr lvl="2"/>
            <a:r>
              <a:rPr lang="en-GB" altLang="en-US" dirty="0" smtClean="0"/>
              <a:t>Third level</a:t>
            </a:r>
          </a:p>
          <a:p>
            <a:pPr lvl="3"/>
            <a:r>
              <a:rPr lang="en-GB" altLang="en-US" dirty="0" smtClean="0"/>
              <a:t>Fourth level</a:t>
            </a:r>
          </a:p>
          <a:p>
            <a:pPr lvl="4"/>
            <a:r>
              <a:rPr lang="en-GB" altLang="en-US" dirty="0" smtClean="0"/>
              <a:t>Fifth level</a:t>
            </a:r>
          </a:p>
        </p:txBody>
      </p:sp>
      <p:sp>
        <p:nvSpPr>
          <p:cNvPr id="3079" name="Rectangle 7"/>
          <p:cNvSpPr>
            <a:spLocks noGrp="1" noChangeArrowheads="1"/>
          </p:cNvSpPr>
          <p:nvPr>
            <p:ph type="sldNum" sz="quarter" idx="5"/>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EE2A886-53EA-4781-8228-8948991A67EE}" type="slidenum">
              <a:rPr lang="en-GB" altLang="en-US"/>
              <a:pPr/>
              <a:t>‹#›</a:t>
            </a:fld>
            <a:endParaRPr lang="en-GB" altLang="en-US"/>
          </a:p>
        </p:txBody>
      </p:sp>
      <p:sp>
        <p:nvSpPr>
          <p:cNvPr id="3080" name="Rectangle 8"/>
          <p:cNvSpPr>
            <a:spLocks noGrp="1" noChangeArrowheads="1"/>
          </p:cNvSpPr>
          <p:nvPr>
            <p:ph type="hdr" sz="quarter"/>
          </p:nvPr>
        </p:nvSpPr>
        <p:spPr bwMode="auto">
          <a:xfrm>
            <a:off x="0" y="0"/>
            <a:ext cx="67056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atin typeface="Arial" charset="0"/>
              </a:defRPr>
            </a:lvl1pPr>
          </a:lstStyle>
          <a:p>
            <a:r>
              <a:rPr lang="en-GB" altLang="en-GB" dirty="0" smtClean="0"/>
              <a:t>3.4 Introduction to e-resources management</a:t>
            </a:r>
            <a:endParaRPr lang="en-GB" altLang="en-GB" dirty="0"/>
          </a:p>
        </p:txBody>
      </p:sp>
      <p:sp>
        <p:nvSpPr>
          <p:cNvPr id="3081" name="Rectangle 9"/>
          <p:cNvSpPr>
            <a:spLocks noGrp="1" noChangeArrowheads="1"/>
          </p:cNvSpPr>
          <p:nvPr>
            <p:ph type="ftr" sz="quarter" idx="4"/>
          </p:nvPr>
        </p:nvSpPr>
        <p:spPr bwMode="auto">
          <a:xfrm>
            <a:off x="0" y="8909050"/>
            <a:ext cx="6096000" cy="30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700">
                <a:latin typeface="Arial" charset="0"/>
              </a:defRPr>
            </a:lvl1pPr>
          </a:lstStyle>
          <a:p>
            <a:r>
              <a:rPr lang="en-GB" altLang="en-GB" dirty="0" smtClean="0"/>
              <a:t>This work is licensed under a Creative Commons Attribution-</a:t>
            </a:r>
            <a:r>
              <a:rPr lang="en-GB" altLang="en-GB" dirty="0" err="1" smtClean="0"/>
              <a:t>ShareAlike</a:t>
            </a:r>
            <a:r>
              <a:rPr lang="en-GB" altLang="en-GB" dirty="0" smtClean="0"/>
              <a:t> 3.0 </a:t>
            </a:r>
            <a:r>
              <a:rPr lang="en-GB" altLang="en-GB" dirty="0" err="1" smtClean="0"/>
              <a:t>Unported</a:t>
            </a:r>
            <a:r>
              <a:rPr lang="en-GB" altLang="en-GB" dirty="0" smtClean="0"/>
              <a:t> License. http://creativecommons.org/licenses/by-sa/3.0/ Last updated </a:t>
            </a:r>
            <a:fld id="{5D3EEB5E-EAE6-474B-AEC8-1F2E01DB4EE1}" type="datetime4">
              <a:rPr lang="en-GB" altLang="en-GB" smtClean="0"/>
              <a:t>15 October 2015</a:t>
            </a:fld>
            <a:r>
              <a:rPr lang="en-GB" altLang="en-GB" dirty="0" smtClean="0"/>
              <a:t> Page ‹#›</a:t>
            </a:r>
            <a:endParaRPr lang="en-GB" altLang="en-GB" dirty="0"/>
          </a:p>
        </p:txBody>
      </p:sp>
    </p:spTree>
    <p:extLst>
      <p:ext uri="{BB962C8B-B14F-4D97-AF65-F5344CB8AC3E}">
        <p14:creationId xmlns:p14="http://schemas.microsoft.com/office/powerpoint/2010/main" val="2210091499"/>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000" kern="1200">
        <a:solidFill>
          <a:schemeClr val="tx1"/>
        </a:solidFill>
        <a:latin typeface="Arial" charset="0"/>
        <a:ea typeface="+mn-ea"/>
        <a:cs typeface="+mn-cs"/>
      </a:defRPr>
    </a:lvl1pPr>
    <a:lvl2pPr marL="457200" algn="l" rtl="0" fontAlgn="base">
      <a:spcBef>
        <a:spcPct val="30000"/>
      </a:spcBef>
      <a:spcAft>
        <a:spcPct val="0"/>
      </a:spcAft>
      <a:defRPr sz="1000" kern="1200">
        <a:solidFill>
          <a:schemeClr val="tx1"/>
        </a:solidFill>
        <a:latin typeface="Arial" charset="0"/>
        <a:ea typeface="+mn-ea"/>
        <a:cs typeface="+mn-cs"/>
      </a:defRPr>
    </a:lvl2pPr>
    <a:lvl3pPr marL="914400" algn="l" rtl="0" fontAlgn="base">
      <a:spcBef>
        <a:spcPct val="30000"/>
      </a:spcBef>
      <a:spcAft>
        <a:spcPct val="0"/>
      </a:spcAft>
      <a:defRPr sz="1000" kern="1200">
        <a:solidFill>
          <a:schemeClr val="tx1"/>
        </a:solidFill>
        <a:latin typeface="Arial" charset="0"/>
        <a:ea typeface="+mn-ea"/>
        <a:cs typeface="+mn-cs"/>
      </a:defRPr>
    </a:lvl3pPr>
    <a:lvl4pPr marL="1371600" algn="l" rtl="0" fontAlgn="base">
      <a:spcBef>
        <a:spcPct val="30000"/>
      </a:spcBef>
      <a:spcAft>
        <a:spcPct val="0"/>
      </a:spcAft>
      <a:defRPr sz="1000" kern="1200">
        <a:solidFill>
          <a:schemeClr val="tx1"/>
        </a:solidFill>
        <a:latin typeface="Arial" charset="0"/>
        <a:ea typeface="+mn-ea"/>
        <a:cs typeface="+mn-cs"/>
      </a:defRPr>
    </a:lvl4pPr>
    <a:lvl5pPr marL="1828800" algn="l" rtl="0" fontAlgn="base">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inasp.info/en/training-resources/courses/courses/123/"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100" dirty="0" smtClean="0"/>
              <a:t>Purpose: To </a:t>
            </a:r>
            <a:r>
              <a:rPr lang="en-GB" sz="1100" smtClean="0"/>
              <a:t>enable participants</a:t>
            </a:r>
            <a:r>
              <a:rPr lang="en-GB" sz="1100" baseline="0" smtClean="0"/>
              <a:t> </a:t>
            </a:r>
            <a:r>
              <a:rPr lang="en-GB" sz="1100" baseline="0" dirty="0" smtClean="0"/>
              <a:t>to prepare and deliver effective presentations</a:t>
            </a:r>
            <a:endParaRPr lang="en-GB" sz="1100" dirty="0"/>
          </a:p>
        </p:txBody>
      </p:sp>
      <p:sp>
        <p:nvSpPr>
          <p:cNvPr id="9220" name="Slide Number Placeholder 3"/>
          <p:cNvSpPr>
            <a:spLocks noGrp="1"/>
          </p:cNvSpPr>
          <p:nvPr>
            <p:ph type="sldNum" sz="quarter" idx="5"/>
          </p:nvPr>
        </p:nvSpPr>
        <p:spPr>
          <a:xfrm>
            <a:off x="3883853" y="8829574"/>
            <a:ext cx="2972547" cy="4653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9756" indent="-288368" eaLnBrk="0" hangingPunct="0">
              <a:defRPr sz="2400">
                <a:solidFill>
                  <a:schemeClr val="tx1"/>
                </a:solidFill>
                <a:latin typeface="Times New Roman" pitchFamily="18" charset="0"/>
              </a:defRPr>
            </a:lvl2pPr>
            <a:lvl3pPr marL="1153470" indent="-230694" eaLnBrk="0" hangingPunct="0">
              <a:defRPr sz="2400">
                <a:solidFill>
                  <a:schemeClr val="tx1"/>
                </a:solidFill>
                <a:latin typeface="Times New Roman" pitchFamily="18" charset="0"/>
              </a:defRPr>
            </a:lvl3pPr>
            <a:lvl4pPr marL="1614860" indent="-230694" eaLnBrk="0" hangingPunct="0">
              <a:defRPr sz="2400">
                <a:solidFill>
                  <a:schemeClr val="tx1"/>
                </a:solidFill>
                <a:latin typeface="Times New Roman" pitchFamily="18" charset="0"/>
              </a:defRPr>
            </a:lvl4pPr>
            <a:lvl5pPr marL="2076248" indent="-230694" eaLnBrk="0" hangingPunct="0">
              <a:defRPr sz="2400">
                <a:solidFill>
                  <a:schemeClr val="tx1"/>
                </a:solidFill>
                <a:latin typeface="Times New Roman" pitchFamily="18" charset="0"/>
              </a:defRPr>
            </a:lvl5pPr>
            <a:lvl6pPr marL="2537637" indent="-230694" eaLnBrk="0" fontAlgn="base" hangingPunct="0">
              <a:spcBef>
                <a:spcPct val="0"/>
              </a:spcBef>
              <a:spcAft>
                <a:spcPct val="0"/>
              </a:spcAft>
              <a:defRPr sz="2400">
                <a:solidFill>
                  <a:schemeClr val="tx1"/>
                </a:solidFill>
                <a:latin typeface="Times New Roman" pitchFamily="18" charset="0"/>
              </a:defRPr>
            </a:lvl6pPr>
            <a:lvl7pPr marL="2999025" indent="-230694" eaLnBrk="0" fontAlgn="base" hangingPunct="0">
              <a:spcBef>
                <a:spcPct val="0"/>
              </a:spcBef>
              <a:spcAft>
                <a:spcPct val="0"/>
              </a:spcAft>
              <a:defRPr sz="2400">
                <a:solidFill>
                  <a:schemeClr val="tx1"/>
                </a:solidFill>
                <a:latin typeface="Times New Roman" pitchFamily="18" charset="0"/>
              </a:defRPr>
            </a:lvl7pPr>
            <a:lvl8pPr marL="3460413" indent="-230694" eaLnBrk="0" fontAlgn="base" hangingPunct="0">
              <a:spcBef>
                <a:spcPct val="0"/>
              </a:spcBef>
              <a:spcAft>
                <a:spcPct val="0"/>
              </a:spcAft>
              <a:defRPr sz="2400">
                <a:solidFill>
                  <a:schemeClr val="tx1"/>
                </a:solidFill>
                <a:latin typeface="Times New Roman" pitchFamily="18" charset="0"/>
              </a:defRPr>
            </a:lvl8pPr>
            <a:lvl9pPr marL="3921802" indent="-230694" eaLnBrk="0" fontAlgn="base" hangingPunct="0">
              <a:spcBef>
                <a:spcPct val="0"/>
              </a:spcBef>
              <a:spcAft>
                <a:spcPct val="0"/>
              </a:spcAft>
              <a:defRPr sz="2400">
                <a:solidFill>
                  <a:schemeClr val="tx1"/>
                </a:solidFill>
                <a:latin typeface="Times New Roman" pitchFamily="18" charset="0"/>
              </a:defRPr>
            </a:lvl9pPr>
          </a:lstStyle>
          <a:p>
            <a:pPr eaLnBrk="1" hangingPunct="1"/>
            <a:fld id="{BFB96618-DA0F-4665-A1DA-237686CE33C8}" type="slidenum">
              <a:rPr lang="en-GB" sz="1200">
                <a:solidFill>
                  <a:prstClr val="black"/>
                </a:solidFill>
              </a:rPr>
              <a:pPr eaLnBrk="1" hangingPunct="1"/>
              <a:t>1</a:t>
            </a:fld>
            <a:endParaRPr lang="en-GB" sz="1200">
              <a:solidFill>
                <a:prstClr val="black"/>
              </a:solidFill>
            </a:endParaRPr>
          </a:p>
        </p:txBody>
      </p:sp>
      <p:sp>
        <p:nvSpPr>
          <p:cNvPr id="9221" name="Header Placeholder 4"/>
          <p:cNvSpPr>
            <a:spLocks noGrp="1"/>
          </p:cNvSpPr>
          <p:nvPr>
            <p:ph type="hdr" sz="quarter"/>
          </p:nvPr>
        </p:nvSpPr>
        <p:spPr>
          <a:xfrm>
            <a:off x="0" y="111696"/>
            <a:ext cx="6705600" cy="542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9756" indent="-288368" eaLnBrk="0" hangingPunct="0">
              <a:defRPr sz="2400">
                <a:solidFill>
                  <a:schemeClr val="tx1"/>
                </a:solidFill>
                <a:latin typeface="Times New Roman" pitchFamily="18" charset="0"/>
              </a:defRPr>
            </a:lvl2pPr>
            <a:lvl3pPr marL="1153470" indent="-230694" eaLnBrk="0" hangingPunct="0">
              <a:defRPr sz="2400">
                <a:solidFill>
                  <a:schemeClr val="tx1"/>
                </a:solidFill>
                <a:latin typeface="Times New Roman" pitchFamily="18" charset="0"/>
              </a:defRPr>
            </a:lvl3pPr>
            <a:lvl4pPr marL="1614860" indent="-230694" eaLnBrk="0" hangingPunct="0">
              <a:defRPr sz="2400">
                <a:solidFill>
                  <a:schemeClr val="tx1"/>
                </a:solidFill>
                <a:latin typeface="Times New Roman" pitchFamily="18" charset="0"/>
              </a:defRPr>
            </a:lvl4pPr>
            <a:lvl5pPr marL="2076248" indent="-230694" eaLnBrk="0" hangingPunct="0">
              <a:defRPr sz="2400">
                <a:solidFill>
                  <a:schemeClr val="tx1"/>
                </a:solidFill>
                <a:latin typeface="Times New Roman" pitchFamily="18" charset="0"/>
              </a:defRPr>
            </a:lvl5pPr>
            <a:lvl6pPr marL="2537637" indent="-230694" eaLnBrk="0" fontAlgn="base" hangingPunct="0">
              <a:spcBef>
                <a:spcPct val="0"/>
              </a:spcBef>
              <a:spcAft>
                <a:spcPct val="0"/>
              </a:spcAft>
              <a:defRPr sz="2400">
                <a:solidFill>
                  <a:schemeClr val="tx1"/>
                </a:solidFill>
                <a:latin typeface="Times New Roman" pitchFamily="18" charset="0"/>
              </a:defRPr>
            </a:lvl6pPr>
            <a:lvl7pPr marL="2999025" indent="-230694" eaLnBrk="0" fontAlgn="base" hangingPunct="0">
              <a:spcBef>
                <a:spcPct val="0"/>
              </a:spcBef>
              <a:spcAft>
                <a:spcPct val="0"/>
              </a:spcAft>
              <a:defRPr sz="2400">
                <a:solidFill>
                  <a:schemeClr val="tx1"/>
                </a:solidFill>
                <a:latin typeface="Times New Roman" pitchFamily="18" charset="0"/>
              </a:defRPr>
            </a:lvl7pPr>
            <a:lvl8pPr marL="3460413" indent="-230694" eaLnBrk="0" fontAlgn="base" hangingPunct="0">
              <a:spcBef>
                <a:spcPct val="0"/>
              </a:spcBef>
              <a:spcAft>
                <a:spcPct val="0"/>
              </a:spcAft>
              <a:defRPr sz="2400">
                <a:solidFill>
                  <a:schemeClr val="tx1"/>
                </a:solidFill>
                <a:latin typeface="Times New Roman" pitchFamily="18" charset="0"/>
              </a:defRPr>
            </a:lvl8pPr>
            <a:lvl9pPr marL="3921802" indent="-230694" eaLnBrk="0" fontAlgn="base" hangingPunct="0">
              <a:spcBef>
                <a:spcPct val="0"/>
              </a:spcBef>
              <a:spcAft>
                <a:spcPct val="0"/>
              </a:spcAft>
              <a:defRPr sz="2400">
                <a:solidFill>
                  <a:schemeClr val="tx1"/>
                </a:solidFill>
                <a:latin typeface="Times New Roman" pitchFamily="18" charset="0"/>
              </a:defRPr>
            </a:lvl9pPr>
          </a:lstStyle>
          <a:p>
            <a:pPr eaLnBrk="1" hangingPunct="1"/>
            <a:r>
              <a:rPr lang="en-GB" altLang="en-GB" sz="800" dirty="0" smtClean="0">
                <a:solidFill>
                  <a:prstClr val="black"/>
                </a:solidFill>
                <a:latin typeface="Arial" charset="0"/>
              </a:rPr>
              <a:t>3.4 Next steps</a:t>
            </a:r>
            <a:endParaRPr lang="en-GB" altLang="en-GB" sz="800" dirty="0">
              <a:solidFill>
                <a:prstClr val="black"/>
              </a:solidFill>
              <a:latin typeface="Arial" charset="0"/>
            </a:endParaRPr>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9756" indent="-288368" eaLnBrk="0" hangingPunct="0">
              <a:defRPr sz="2400">
                <a:solidFill>
                  <a:schemeClr val="tx1"/>
                </a:solidFill>
                <a:latin typeface="Times New Roman" pitchFamily="18" charset="0"/>
              </a:defRPr>
            </a:lvl2pPr>
            <a:lvl3pPr marL="1153470" indent="-230694" eaLnBrk="0" hangingPunct="0">
              <a:defRPr sz="2400">
                <a:solidFill>
                  <a:schemeClr val="tx1"/>
                </a:solidFill>
                <a:latin typeface="Times New Roman" pitchFamily="18" charset="0"/>
              </a:defRPr>
            </a:lvl3pPr>
            <a:lvl4pPr marL="1614860" indent="-230694" eaLnBrk="0" hangingPunct="0">
              <a:defRPr sz="2400">
                <a:solidFill>
                  <a:schemeClr val="tx1"/>
                </a:solidFill>
                <a:latin typeface="Times New Roman" pitchFamily="18" charset="0"/>
              </a:defRPr>
            </a:lvl4pPr>
            <a:lvl5pPr marL="2076248" indent="-230694" eaLnBrk="0" hangingPunct="0">
              <a:defRPr sz="2400">
                <a:solidFill>
                  <a:schemeClr val="tx1"/>
                </a:solidFill>
                <a:latin typeface="Times New Roman" pitchFamily="18" charset="0"/>
              </a:defRPr>
            </a:lvl5pPr>
            <a:lvl6pPr marL="2537637" indent="-230694" eaLnBrk="0" fontAlgn="base" hangingPunct="0">
              <a:spcBef>
                <a:spcPct val="0"/>
              </a:spcBef>
              <a:spcAft>
                <a:spcPct val="0"/>
              </a:spcAft>
              <a:defRPr sz="2400">
                <a:solidFill>
                  <a:schemeClr val="tx1"/>
                </a:solidFill>
                <a:latin typeface="Times New Roman" pitchFamily="18" charset="0"/>
              </a:defRPr>
            </a:lvl6pPr>
            <a:lvl7pPr marL="2999025" indent="-230694" eaLnBrk="0" fontAlgn="base" hangingPunct="0">
              <a:spcBef>
                <a:spcPct val="0"/>
              </a:spcBef>
              <a:spcAft>
                <a:spcPct val="0"/>
              </a:spcAft>
              <a:defRPr sz="2400">
                <a:solidFill>
                  <a:schemeClr val="tx1"/>
                </a:solidFill>
                <a:latin typeface="Times New Roman" pitchFamily="18" charset="0"/>
              </a:defRPr>
            </a:lvl7pPr>
            <a:lvl8pPr marL="3460413" indent="-230694" eaLnBrk="0" fontAlgn="base" hangingPunct="0">
              <a:spcBef>
                <a:spcPct val="0"/>
              </a:spcBef>
              <a:spcAft>
                <a:spcPct val="0"/>
              </a:spcAft>
              <a:defRPr sz="2400">
                <a:solidFill>
                  <a:schemeClr val="tx1"/>
                </a:solidFill>
                <a:latin typeface="Times New Roman" pitchFamily="18" charset="0"/>
              </a:defRPr>
            </a:lvl8pPr>
            <a:lvl9pPr marL="3921802" indent="-230694" eaLnBrk="0" fontAlgn="base" hangingPunct="0">
              <a:spcBef>
                <a:spcPct val="0"/>
              </a:spcBef>
              <a:spcAft>
                <a:spcPct val="0"/>
              </a:spcAft>
              <a:defRPr sz="2400">
                <a:solidFill>
                  <a:schemeClr val="tx1"/>
                </a:solidFill>
                <a:latin typeface="Times New Roman" pitchFamily="18" charset="0"/>
              </a:defRPr>
            </a:lvl9pPr>
          </a:lstStyle>
          <a:p>
            <a:pPr eaLnBrk="1" hangingPunct="1"/>
            <a:r>
              <a:rPr lang="en-GB" altLang="en-GB" sz="700" dirty="0" smtClean="0">
                <a:solidFill>
                  <a:prstClr val="black"/>
                </a:solidFill>
                <a:latin typeface="Arial" charset="0"/>
              </a:rPr>
              <a:t>This work is licensed under a Creative Commons Attribution-</a:t>
            </a:r>
            <a:r>
              <a:rPr lang="en-GB" altLang="en-GB" sz="700" dirty="0" err="1" smtClean="0">
                <a:solidFill>
                  <a:prstClr val="black"/>
                </a:solidFill>
                <a:latin typeface="Arial" charset="0"/>
              </a:rPr>
              <a:t>ShareAlike</a:t>
            </a:r>
            <a:r>
              <a:rPr lang="en-GB" altLang="en-GB" sz="700" dirty="0" smtClean="0">
                <a:solidFill>
                  <a:prstClr val="black"/>
                </a:solidFill>
                <a:latin typeface="Arial" charset="0"/>
              </a:rPr>
              <a:t> 3.0 </a:t>
            </a:r>
            <a:r>
              <a:rPr lang="en-GB" altLang="en-GB" sz="700" dirty="0" err="1" smtClean="0">
                <a:solidFill>
                  <a:prstClr val="black"/>
                </a:solidFill>
                <a:latin typeface="Arial" charset="0"/>
              </a:rPr>
              <a:t>Unported</a:t>
            </a:r>
            <a:r>
              <a:rPr lang="en-GB" altLang="en-GB" sz="700" dirty="0" smtClean="0">
                <a:solidFill>
                  <a:prstClr val="black"/>
                </a:solidFill>
                <a:latin typeface="Arial" charset="0"/>
              </a:rPr>
              <a:t> License. http://creativecommons.org/licenses/by-sa/3.0/ Last updated 30 October 2013Page ‹#›</a:t>
            </a:r>
            <a:endParaRPr lang="en-GB" altLang="en-GB" sz="700" dirty="0">
              <a:solidFill>
                <a:prstClr val="black"/>
              </a:solidFill>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You are free:</a:t>
            </a:r>
          </a:p>
          <a:p>
            <a:r>
              <a:rPr lang="en-GB" b="1" dirty="0" smtClean="0"/>
              <a:t>to Share</a:t>
            </a:r>
            <a:r>
              <a:rPr lang="en-GB" dirty="0" smtClean="0"/>
              <a:t> — to copy, distribute and transmit the work </a:t>
            </a:r>
          </a:p>
          <a:p>
            <a:r>
              <a:rPr lang="en-GB" b="1" dirty="0" smtClean="0"/>
              <a:t>to Remix</a:t>
            </a:r>
            <a:r>
              <a:rPr lang="en-GB" dirty="0" smtClean="0"/>
              <a:t> — to adapt the work </a:t>
            </a:r>
          </a:p>
          <a:p>
            <a:r>
              <a:rPr lang="en-GB" dirty="0" smtClean="0"/>
              <a:t>to make commercial use of the work </a:t>
            </a:r>
          </a:p>
          <a:p>
            <a:pPr defTabSz="445706">
              <a:defRPr/>
            </a:pPr>
            <a:r>
              <a:rPr lang="en-GB" b="1" dirty="0" smtClean="0"/>
              <a:t>Under the following conditions:</a:t>
            </a:r>
          </a:p>
          <a:p>
            <a:r>
              <a:rPr lang="en-GB" b="1" dirty="0" smtClean="0"/>
              <a:t>Attribution</a:t>
            </a:r>
            <a:r>
              <a:rPr lang="en-GB" dirty="0" smtClean="0"/>
              <a:t> — You must attribute the work in the manner specified by the author or licensor (but not in any way that suggests that they endorse you or your use of the work). </a:t>
            </a:r>
          </a:p>
          <a:p>
            <a:r>
              <a:rPr lang="en-GB" b="1" dirty="0" smtClean="0"/>
              <a:t>Share Alike</a:t>
            </a:r>
            <a:r>
              <a:rPr lang="en-GB" dirty="0" smtClean="0"/>
              <a:t> — If you alter, transform, or build upon this work, you may distribute the resulting work only under the same or similar license to this one.</a:t>
            </a:r>
          </a:p>
          <a:p>
            <a:endParaRPr lang="en-GB" dirty="0" smtClean="0"/>
          </a:p>
          <a:p>
            <a:r>
              <a:rPr lang="en-GB" dirty="0" smtClean="0"/>
              <a:t>http://creativecommons.org/licenses/by-sa/3.0/ </a:t>
            </a:r>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kern="1200" dirty="0" smtClean="0">
                <a:solidFill>
                  <a:schemeClr val="tx1"/>
                </a:solidFill>
                <a:effectLst/>
                <a:latin typeface="Arial" charset="0"/>
                <a:ea typeface="+mn-ea"/>
                <a:cs typeface="+mn-cs"/>
              </a:rPr>
              <a:t>The workshop will have equipped participants to achieve</a:t>
            </a:r>
            <a:r>
              <a:rPr lang="en-GB" sz="1000" kern="1200" baseline="0" dirty="0" smtClean="0">
                <a:solidFill>
                  <a:schemeClr val="tx1"/>
                </a:solidFill>
                <a:effectLst/>
                <a:latin typeface="Arial" charset="0"/>
                <a:ea typeface="+mn-ea"/>
                <a:cs typeface="+mn-cs"/>
              </a:rPr>
              <a:t> any or all of these activities</a:t>
            </a:r>
            <a:r>
              <a:rPr lang="en-GB" sz="1000" kern="1200" dirty="0" smtClean="0">
                <a:solidFill>
                  <a:schemeClr val="tx1"/>
                </a:solidFill>
                <a:effectLst/>
                <a:latin typeface="Arial" charset="0"/>
                <a:ea typeface="+mn-ea"/>
                <a:cs typeface="+mn-cs"/>
              </a:rPr>
              <a:t> </a:t>
            </a:r>
          </a:p>
          <a:p>
            <a:endParaRPr lang="en-GB" sz="1000" b="1"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7EE2A886-53EA-4781-8228-8948991A67EE}" type="slidenum">
              <a:rPr lang="en-GB" altLang="en-US" smtClean="0"/>
              <a:pPr/>
              <a:t>2</a:t>
            </a:fld>
            <a:endParaRPr lang="en-GB" altLang="en-US"/>
          </a:p>
        </p:txBody>
      </p:sp>
    </p:spTree>
    <p:extLst>
      <p:ext uri="{BB962C8B-B14F-4D97-AF65-F5344CB8AC3E}">
        <p14:creationId xmlns:p14="http://schemas.microsoft.com/office/powerpoint/2010/main" val="4085464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participants to reflect for a few minutes then</a:t>
            </a:r>
            <a:r>
              <a:rPr lang="en-GB" baseline="0" dirty="0" smtClean="0"/>
              <a:t> let volunteers share any highlights or lessons learnt and how they will apply this workshop to their own situation</a:t>
            </a:r>
            <a:endParaRPr lang="en-GB" dirty="0"/>
          </a:p>
        </p:txBody>
      </p:sp>
      <p:sp>
        <p:nvSpPr>
          <p:cNvPr id="4" name="Slide Number Placeholder 3"/>
          <p:cNvSpPr>
            <a:spLocks noGrp="1"/>
          </p:cNvSpPr>
          <p:nvPr>
            <p:ph type="sldNum" sz="quarter" idx="10"/>
          </p:nvPr>
        </p:nvSpPr>
        <p:spPr/>
        <p:txBody>
          <a:bodyPr/>
          <a:lstStyle/>
          <a:p>
            <a:fld id="{7EE2A886-53EA-4781-8228-8948991A67EE}" type="slidenum">
              <a:rPr lang="en-GB" altLang="en-US" smtClean="0"/>
              <a:pPr/>
              <a:t>3</a:t>
            </a:fld>
            <a:endParaRPr lang="en-GB" altLang="en-US"/>
          </a:p>
        </p:txBody>
      </p:sp>
    </p:spTree>
    <p:extLst>
      <p:ext uri="{BB962C8B-B14F-4D97-AF65-F5344CB8AC3E}">
        <p14:creationId xmlns:p14="http://schemas.microsoft.com/office/powerpoint/2010/main" val="3950450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participants to reflect for a few minutes then</a:t>
            </a:r>
            <a:r>
              <a:rPr lang="en-GB" baseline="0" dirty="0" smtClean="0"/>
              <a:t> let volunteers share any highlights or lessons learnt and how they will apply this workshop to their own situation</a:t>
            </a:r>
            <a:endParaRPr lang="en-GB" dirty="0"/>
          </a:p>
        </p:txBody>
      </p:sp>
      <p:sp>
        <p:nvSpPr>
          <p:cNvPr id="4" name="Slide Number Placeholder 3"/>
          <p:cNvSpPr>
            <a:spLocks noGrp="1"/>
          </p:cNvSpPr>
          <p:nvPr>
            <p:ph type="sldNum" sz="quarter" idx="10"/>
          </p:nvPr>
        </p:nvSpPr>
        <p:spPr/>
        <p:txBody>
          <a:bodyPr/>
          <a:lstStyle/>
          <a:p>
            <a:fld id="{7EE2A886-53EA-4781-8228-8948991A67EE}" type="slidenum">
              <a:rPr lang="en-GB" altLang="en-US" smtClean="0"/>
              <a:pPr/>
              <a:t>4</a:t>
            </a:fld>
            <a:endParaRPr lang="en-GB" altLang="en-US"/>
          </a:p>
        </p:txBody>
      </p:sp>
    </p:spTree>
    <p:extLst>
      <p:ext uri="{BB962C8B-B14F-4D97-AF65-F5344CB8AC3E}">
        <p14:creationId xmlns:p14="http://schemas.microsoft.com/office/powerpoint/2010/main" val="3950450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participants to reflect for a few minutes then</a:t>
            </a:r>
            <a:r>
              <a:rPr lang="en-GB" baseline="0" dirty="0" smtClean="0"/>
              <a:t> let volunteers share any highlights or lessons learnt and how they will apply this workshop to their own situation</a:t>
            </a:r>
            <a:endParaRPr lang="en-GB" dirty="0"/>
          </a:p>
        </p:txBody>
      </p:sp>
      <p:sp>
        <p:nvSpPr>
          <p:cNvPr id="4" name="Slide Number Placeholder 3"/>
          <p:cNvSpPr>
            <a:spLocks noGrp="1"/>
          </p:cNvSpPr>
          <p:nvPr>
            <p:ph type="sldNum" sz="quarter" idx="10"/>
          </p:nvPr>
        </p:nvSpPr>
        <p:spPr/>
        <p:txBody>
          <a:bodyPr/>
          <a:lstStyle/>
          <a:p>
            <a:fld id="{7EE2A886-53EA-4781-8228-8948991A67EE}" type="slidenum">
              <a:rPr lang="en-GB" altLang="en-US" smtClean="0"/>
              <a:pPr/>
              <a:t>5</a:t>
            </a:fld>
            <a:endParaRPr lang="en-GB" altLang="en-US"/>
          </a:p>
        </p:txBody>
      </p:sp>
    </p:spTree>
    <p:extLst>
      <p:ext uri="{BB962C8B-B14F-4D97-AF65-F5344CB8AC3E}">
        <p14:creationId xmlns:p14="http://schemas.microsoft.com/office/powerpoint/2010/main" val="3950450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kern="1200" dirty="0" smtClean="0">
                <a:solidFill>
                  <a:schemeClr val="tx1"/>
                </a:solidFill>
                <a:effectLst/>
                <a:latin typeface="Arial" charset="0"/>
                <a:ea typeface="+mn-ea"/>
                <a:cs typeface="+mn-cs"/>
              </a:rPr>
              <a:t>Good training and capacity building practice shows that training and professional development doesn’t just occur within the 3-4 days of the workshop. Follow on is essential to ensure participants are able to put skills, knowledge and ideas into practice and so that ‘skills learnt’ become results achieved and training makes a tangible, and timely contribution to improved services to users, institutions and the consortium. Institutional managers should therefore make a commitment to support the nominated participant in putting their learning from the workshop into action.</a:t>
            </a:r>
          </a:p>
          <a:p>
            <a:r>
              <a:rPr lang="en-GB" sz="1000" kern="1200" dirty="0" smtClean="0">
                <a:solidFill>
                  <a:schemeClr val="tx1"/>
                </a:solidFill>
                <a:effectLst/>
                <a:latin typeface="Arial" charset="0"/>
                <a:ea typeface="+mn-ea"/>
                <a:cs typeface="+mn-cs"/>
              </a:rPr>
              <a:t>In the final session, participants, in discussion with the facilitator will agree a practical activity, which will be developed into an action plan which can be shared (with other participants, facilitator and consortium) within 6 months of the end of the workshop. This should be something useful, practical and achievable. </a:t>
            </a:r>
          </a:p>
          <a:p>
            <a:r>
              <a:rPr lang="en-GB" sz="1000" kern="1200" dirty="0" smtClean="0">
                <a:solidFill>
                  <a:schemeClr val="tx1"/>
                </a:solidFill>
                <a:effectLst/>
                <a:latin typeface="Arial" charset="0"/>
                <a:ea typeface="+mn-ea"/>
                <a:cs typeface="+mn-cs"/>
              </a:rPr>
              <a:t>Examples of this could be:</a:t>
            </a:r>
          </a:p>
          <a:p>
            <a:pPr lvl="0"/>
            <a:r>
              <a:rPr lang="en-GB" sz="1000" kern="1200" dirty="0" smtClean="0">
                <a:solidFill>
                  <a:schemeClr val="tx1"/>
                </a:solidFill>
                <a:effectLst/>
                <a:latin typeface="Arial" charset="0"/>
                <a:ea typeface="+mn-ea"/>
                <a:cs typeface="+mn-cs"/>
              </a:rPr>
              <a:t>A draft marketing plan to increase use of e-resources at each participating institution;</a:t>
            </a:r>
          </a:p>
          <a:p>
            <a:pPr lvl="0"/>
            <a:r>
              <a:rPr lang="en-GB" sz="1000" kern="1200" dirty="0" smtClean="0">
                <a:solidFill>
                  <a:schemeClr val="tx1"/>
                </a:solidFill>
                <a:effectLst/>
                <a:latin typeface="Arial" charset="0"/>
                <a:ea typeface="+mn-ea"/>
                <a:cs typeface="+mn-cs"/>
              </a:rPr>
              <a:t>Marketing plan presented to senior colleague(s) in the institution and implemented</a:t>
            </a:r>
          </a:p>
          <a:p>
            <a:pPr lvl="0"/>
            <a:r>
              <a:rPr lang="en-GB" sz="1000" kern="1200" dirty="0" smtClean="0">
                <a:solidFill>
                  <a:schemeClr val="tx1"/>
                </a:solidFill>
                <a:effectLst/>
                <a:latin typeface="Arial" charset="0"/>
                <a:ea typeface="+mn-ea"/>
                <a:cs typeface="+mn-cs"/>
              </a:rPr>
              <a:t>Progress report shared with all participants </a:t>
            </a:r>
          </a:p>
          <a:p>
            <a:pPr lvl="0"/>
            <a:r>
              <a:rPr lang="en-GB" sz="1000" kern="1200" dirty="0" smtClean="0">
                <a:solidFill>
                  <a:schemeClr val="tx1"/>
                </a:solidFill>
                <a:effectLst/>
                <a:latin typeface="Arial" charset="0"/>
                <a:ea typeface="+mn-ea"/>
                <a:cs typeface="+mn-cs"/>
              </a:rPr>
              <a:t>Some examples of new ways you have marketed resources as a result – copies of leaflets, photos of marketing materials, copies of marketing blog posts</a:t>
            </a:r>
          </a:p>
          <a:p>
            <a:pPr lvl="0"/>
            <a:r>
              <a:rPr lang="en-GB" sz="1000" kern="1200" dirty="0" smtClean="0">
                <a:solidFill>
                  <a:schemeClr val="tx1"/>
                </a:solidFill>
                <a:effectLst/>
                <a:latin typeface="Arial" charset="0"/>
                <a:ea typeface="+mn-ea"/>
                <a:cs typeface="+mn-cs"/>
              </a:rPr>
              <a:t>Or another appropriate, equivalent task which meets the needs of the consortium and the member institutions. </a:t>
            </a:r>
          </a:p>
          <a:p>
            <a:r>
              <a:rPr lang="en-GB" sz="1000" kern="1200" dirty="0" smtClean="0">
                <a:solidFill>
                  <a:schemeClr val="tx1"/>
                </a:solidFill>
                <a:effectLst/>
                <a:latin typeface="Arial" charset="0"/>
                <a:ea typeface="+mn-ea"/>
                <a:cs typeface="+mn-cs"/>
              </a:rPr>
              <a:t>A table will be provided into which the action plan can be entered.  The participant and the facilitator will each keep a copy of this, which the participant will update and send to the workshop administrator within 6 months of the workshop.</a:t>
            </a:r>
          </a:p>
          <a:p>
            <a:r>
              <a:rPr lang="en-GB" sz="1000" b="1" kern="1200" dirty="0" smtClean="0">
                <a:solidFill>
                  <a:schemeClr val="tx1"/>
                </a:solidFill>
                <a:effectLst/>
                <a:latin typeface="Arial" charset="0"/>
                <a:ea typeface="+mn-ea"/>
                <a:cs typeface="+mn-cs"/>
              </a:rPr>
              <a:t>Participants are responsible for undertaking follow up tasks and providing details of progress to the consortium, in recognition that the consortium provided a place on the workshop for them / their institution, and sharing progress reports as determined in the workshop.</a:t>
            </a:r>
            <a:endParaRPr lang="en-GB" sz="1000" kern="1200" dirty="0" smtClean="0">
              <a:solidFill>
                <a:schemeClr val="tx1"/>
              </a:solidFill>
              <a:effectLst/>
              <a:latin typeface="Arial" charset="0"/>
              <a:ea typeface="+mn-ea"/>
              <a:cs typeface="+mn-cs"/>
            </a:endParaRPr>
          </a:p>
          <a:p>
            <a:r>
              <a:rPr lang="en-GB" sz="1000" kern="1200" dirty="0" smtClean="0">
                <a:solidFill>
                  <a:schemeClr val="tx1"/>
                </a:solidFill>
                <a:effectLst/>
                <a:latin typeface="Arial" charset="0"/>
                <a:ea typeface="+mn-ea"/>
                <a:cs typeface="+mn-cs"/>
              </a:rPr>
              <a:t>The facilitator will provide group feedback to the participants, based on their 6 month update of the action plan. The facilitator will also report to the consortium and INASP on these activities and action plans, thus sharing his/her expertise beyond the boundary of the workshop sessions.  </a:t>
            </a:r>
          </a:p>
          <a:p>
            <a:endParaRPr lang="en-GB" dirty="0"/>
          </a:p>
        </p:txBody>
      </p:sp>
      <p:sp>
        <p:nvSpPr>
          <p:cNvPr id="4" name="Slide Number Placeholder 3"/>
          <p:cNvSpPr>
            <a:spLocks noGrp="1"/>
          </p:cNvSpPr>
          <p:nvPr>
            <p:ph type="sldNum" sz="quarter" idx="10"/>
          </p:nvPr>
        </p:nvSpPr>
        <p:spPr/>
        <p:txBody>
          <a:bodyPr/>
          <a:lstStyle/>
          <a:p>
            <a:fld id="{7EE2A886-53EA-4781-8228-8948991A67EE}" type="slidenum">
              <a:rPr lang="en-GB" altLang="en-US" smtClean="0"/>
              <a:pPr/>
              <a:t>6</a:t>
            </a:fld>
            <a:endParaRPr lang="en-GB" altLang="en-US"/>
          </a:p>
        </p:txBody>
      </p:sp>
      <p:sp>
        <p:nvSpPr>
          <p:cNvPr id="5" name="Header Placeholder 4"/>
          <p:cNvSpPr>
            <a:spLocks noGrp="1"/>
          </p:cNvSpPr>
          <p:nvPr>
            <p:ph type="hdr" sz="quarter" idx="11"/>
          </p:nvPr>
        </p:nvSpPr>
        <p:spPr/>
        <p:txBody>
          <a:bodyPr/>
          <a:lstStyle/>
          <a:p>
            <a:r>
              <a:rPr lang="en-GB" altLang="en-GB" smtClean="0"/>
              <a:t>2.6 Marketing and promotion of electronic resources</a:t>
            </a:r>
            <a:endParaRPr lang="en-GB" altLang="en-GB" dirty="0"/>
          </a:p>
        </p:txBody>
      </p:sp>
      <p:sp>
        <p:nvSpPr>
          <p:cNvPr id="6" name="Footer Placeholder 5"/>
          <p:cNvSpPr>
            <a:spLocks noGrp="1"/>
          </p:cNvSpPr>
          <p:nvPr>
            <p:ph type="ftr" sz="quarter" idx="12"/>
          </p:nvPr>
        </p:nvSpPr>
        <p:spPr/>
        <p:txBody>
          <a:bodyPr/>
          <a:lstStyle/>
          <a:p>
            <a:r>
              <a:rPr lang="en-GB" altLang="en-GB" smtClean="0"/>
              <a:t>This work is licensed under a Creative Commons Attribution-ShareAlike 3.0 Unported License. http://creativecommons.org/licenses/by-sa/3.0/ Last updated </a:t>
            </a:r>
            <a:fld id="{5D3EEB5E-EAE6-474B-AEC8-1F2E01DB4EE1}" type="datetime4">
              <a:rPr lang="en-GB" altLang="en-GB" smtClean="0"/>
              <a:pPr/>
              <a:t>15 October 2015</a:t>
            </a:fld>
            <a:r>
              <a:rPr lang="en-GB" altLang="en-GB" smtClean="0"/>
              <a:t> Page ‹#›</a:t>
            </a:r>
            <a:endParaRPr lang="en-GB" altLang="en-GB" dirty="0"/>
          </a:p>
        </p:txBody>
      </p:sp>
    </p:spTree>
    <p:extLst>
      <p:ext uri="{BB962C8B-B14F-4D97-AF65-F5344CB8AC3E}">
        <p14:creationId xmlns:p14="http://schemas.microsoft.com/office/powerpoint/2010/main" val="276219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smtClean="0">
                <a:solidFill>
                  <a:schemeClr val="tx1"/>
                </a:solidFill>
                <a:effectLst/>
                <a:latin typeface="Arial" charset="0"/>
                <a:ea typeface="+mn-ea"/>
                <a:cs typeface="+mn-cs"/>
              </a:rPr>
              <a:t>What you could achieve</a:t>
            </a:r>
            <a:endParaRPr lang="en-GB" sz="1000" kern="1200" dirty="0" smtClean="0">
              <a:solidFill>
                <a:schemeClr val="tx1"/>
              </a:solidFill>
              <a:effectLst/>
              <a:latin typeface="Arial" charset="0"/>
              <a:ea typeface="+mn-ea"/>
              <a:cs typeface="+mn-cs"/>
            </a:endParaRPr>
          </a:p>
          <a:p>
            <a:pPr lvl="0"/>
            <a:r>
              <a:rPr lang="en-GB" sz="1000" kern="1200" dirty="0" smtClean="0">
                <a:solidFill>
                  <a:schemeClr val="tx1"/>
                </a:solidFill>
                <a:effectLst/>
                <a:latin typeface="Arial" charset="0"/>
                <a:ea typeface="+mn-ea"/>
                <a:cs typeface="+mn-cs"/>
              </a:rPr>
              <a:t>A printed or online “how to” </a:t>
            </a:r>
            <a:r>
              <a:rPr lang="en-GB" sz="1000" kern="1200" dirty="0" err="1" smtClean="0">
                <a:solidFill>
                  <a:schemeClr val="tx1"/>
                </a:solidFill>
                <a:effectLst/>
                <a:latin typeface="Arial" charset="0"/>
                <a:ea typeface="+mn-ea"/>
                <a:cs typeface="+mn-cs"/>
              </a:rPr>
              <a:t>handout</a:t>
            </a:r>
            <a:r>
              <a:rPr lang="en-GB" sz="1000" kern="1200" dirty="0" smtClean="0">
                <a:solidFill>
                  <a:schemeClr val="tx1"/>
                </a:solidFill>
                <a:effectLst/>
                <a:latin typeface="Arial" charset="0"/>
                <a:ea typeface="+mn-ea"/>
                <a:cs typeface="+mn-cs"/>
              </a:rPr>
              <a:t>/guide on search skills for a specific user group;</a:t>
            </a:r>
          </a:p>
          <a:p>
            <a:pPr lvl="0"/>
            <a:r>
              <a:rPr lang="en-GB" sz="1000" kern="1200" dirty="0" smtClean="0">
                <a:solidFill>
                  <a:schemeClr val="tx1"/>
                </a:solidFill>
                <a:effectLst/>
                <a:latin typeface="Arial" charset="0"/>
                <a:ea typeface="+mn-ea"/>
                <a:cs typeface="+mn-cs"/>
              </a:rPr>
              <a:t>The outline of electronic resource usage training activities planned and implemented in the institution</a:t>
            </a:r>
          </a:p>
          <a:p>
            <a:pPr lvl="0"/>
            <a:r>
              <a:rPr lang="en-GB" sz="1000" kern="1200" dirty="0" smtClean="0">
                <a:solidFill>
                  <a:schemeClr val="tx1"/>
                </a:solidFill>
                <a:effectLst/>
                <a:latin typeface="Arial" charset="0"/>
                <a:ea typeface="+mn-ea"/>
                <a:cs typeface="+mn-cs"/>
              </a:rPr>
              <a:t>Some examples of new ways you have marketed resources as a result – copies of leaflets, photos of marketing materials, copies of marketing blog posts</a:t>
            </a:r>
          </a:p>
          <a:p>
            <a:pPr lvl="0"/>
            <a:r>
              <a:rPr lang="en-GB" sz="1000" kern="1200" dirty="0" smtClean="0">
                <a:solidFill>
                  <a:schemeClr val="tx1"/>
                </a:solidFill>
                <a:effectLst/>
                <a:latin typeface="Arial" charset="0"/>
                <a:ea typeface="+mn-ea"/>
                <a:cs typeface="+mn-cs"/>
              </a:rPr>
              <a:t>Or another appropriate, equivalent task which meets the needs of the consortium and the member institutions. </a:t>
            </a:r>
          </a:p>
          <a:p>
            <a:endParaRPr lang="en-GB" sz="1000" kern="1200" dirty="0" smtClean="0">
              <a:solidFill>
                <a:schemeClr val="tx1"/>
              </a:solidFill>
              <a:effectLst/>
              <a:latin typeface="Arial" charset="0"/>
              <a:ea typeface="+mn-ea"/>
              <a:cs typeface="+mn-cs"/>
            </a:endParaRPr>
          </a:p>
          <a:p>
            <a:r>
              <a:rPr lang="en-GB" sz="1000" kern="1200" dirty="0" smtClean="0">
                <a:solidFill>
                  <a:schemeClr val="tx1"/>
                </a:solidFill>
                <a:effectLst/>
                <a:latin typeface="Arial" charset="0"/>
                <a:ea typeface="+mn-ea"/>
                <a:cs typeface="+mn-cs"/>
              </a:rPr>
              <a:t>INASP will require the facilitator to review the follow on plans, documents or examples of work, prepare a short report (see some ideas for this in the Facilitator Role document) for the participants, consortium and INASP, and send a summary of who has complete this activity with some examples of the follow on activities to INASP.  </a:t>
            </a:r>
          </a:p>
          <a:p>
            <a:r>
              <a:rPr lang="en-GB" sz="1000" kern="1200" dirty="0" smtClean="0">
                <a:solidFill>
                  <a:schemeClr val="tx1"/>
                </a:solidFill>
                <a:effectLst/>
                <a:latin typeface="Arial" charset="0"/>
                <a:ea typeface="+mn-ea"/>
                <a:cs typeface="+mn-cs"/>
              </a:rPr>
              <a:t>This session needs to ensure that participants agree and commit to a practical activity showing that they have made tangible improvements  at individual and institutional level as a result of the workshop.</a:t>
            </a:r>
          </a:p>
          <a:p>
            <a:r>
              <a:rPr lang="en-GB" sz="1000" kern="1200" dirty="0" smtClean="0">
                <a:solidFill>
                  <a:schemeClr val="tx1"/>
                </a:solidFill>
                <a:effectLst/>
                <a:latin typeface="Arial" charset="0"/>
                <a:ea typeface="+mn-ea"/>
                <a:cs typeface="+mn-cs"/>
              </a:rPr>
              <a:t>Agree one or two activities which most of the participants can sign up to.  It will be stronger for the consortium and allow them to share learning if you can agree a similar activity for all participants  so steer the participants into agreeing to do the same follow on activity if possible/relevant</a:t>
            </a:r>
            <a:endParaRPr lang="en-GB" sz="100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7EE2A886-53EA-4781-8228-8948991A67EE}" type="slidenum">
              <a:rPr lang="en-GB" altLang="en-US" smtClean="0"/>
              <a:pPr/>
              <a:t>7</a:t>
            </a:fld>
            <a:endParaRPr lang="en-GB" altLang="en-US"/>
          </a:p>
        </p:txBody>
      </p:sp>
      <p:sp>
        <p:nvSpPr>
          <p:cNvPr id="5" name="Header Placeholder 4"/>
          <p:cNvSpPr>
            <a:spLocks noGrp="1"/>
          </p:cNvSpPr>
          <p:nvPr>
            <p:ph type="hdr" sz="quarter" idx="11"/>
          </p:nvPr>
        </p:nvSpPr>
        <p:spPr/>
        <p:txBody>
          <a:bodyPr/>
          <a:lstStyle/>
          <a:p>
            <a:r>
              <a:rPr lang="en-GB" altLang="en-GB" smtClean="0"/>
              <a:t>2.6 Marketing and promotion of electronic resources</a:t>
            </a:r>
            <a:endParaRPr lang="en-GB" altLang="en-GB" dirty="0"/>
          </a:p>
        </p:txBody>
      </p:sp>
      <p:sp>
        <p:nvSpPr>
          <p:cNvPr id="6" name="Footer Placeholder 5"/>
          <p:cNvSpPr>
            <a:spLocks noGrp="1"/>
          </p:cNvSpPr>
          <p:nvPr>
            <p:ph type="ftr" sz="quarter" idx="12"/>
          </p:nvPr>
        </p:nvSpPr>
        <p:spPr/>
        <p:txBody>
          <a:bodyPr/>
          <a:lstStyle/>
          <a:p>
            <a:r>
              <a:rPr lang="en-GB" altLang="en-GB" smtClean="0"/>
              <a:t>This work is licensed under a Creative Commons Attribution-ShareAlike 3.0 Unported License. http://creativecommons.org/licenses/by-sa/3.0/ Last updated </a:t>
            </a:r>
            <a:fld id="{5D3EEB5E-EAE6-474B-AEC8-1F2E01DB4EE1}" type="datetime4">
              <a:rPr lang="en-GB" altLang="en-GB" smtClean="0"/>
              <a:pPr/>
              <a:t>15 October 2015</a:t>
            </a:fld>
            <a:r>
              <a:rPr lang="en-GB" altLang="en-GB" smtClean="0"/>
              <a:t> Page ‹#›</a:t>
            </a:r>
            <a:endParaRPr lang="en-GB" altLang="en-GB" dirty="0"/>
          </a:p>
        </p:txBody>
      </p:sp>
    </p:spTree>
    <p:extLst>
      <p:ext uri="{BB962C8B-B14F-4D97-AF65-F5344CB8AC3E}">
        <p14:creationId xmlns:p14="http://schemas.microsoft.com/office/powerpoint/2010/main" val="4006623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smtClean="0">
                <a:solidFill>
                  <a:schemeClr val="tx1"/>
                </a:solidFill>
                <a:effectLst/>
                <a:latin typeface="Arial" charset="0"/>
                <a:ea typeface="+mn-ea"/>
                <a:cs typeface="+mn-cs"/>
              </a:rPr>
              <a:t>Exercise 3.4.1</a:t>
            </a:r>
            <a:r>
              <a:rPr lang="en-GB" sz="1000" b="1" kern="1200" dirty="0" smtClean="0">
                <a:solidFill>
                  <a:schemeClr val="tx1"/>
                </a:solidFill>
                <a:effectLst/>
                <a:latin typeface="Arial" charset="0"/>
                <a:ea typeface="+mn-ea"/>
                <a:cs typeface="+mn-cs"/>
              </a:rPr>
              <a:t>: Follow on action planning </a:t>
            </a:r>
          </a:p>
          <a:p>
            <a:r>
              <a:rPr lang="en-GB" sz="1000" b="1" kern="1200" dirty="0" smtClean="0">
                <a:solidFill>
                  <a:schemeClr val="tx1"/>
                </a:solidFill>
                <a:effectLst/>
                <a:latin typeface="Arial" charset="0"/>
                <a:ea typeface="+mn-ea"/>
                <a:cs typeface="+mn-cs"/>
              </a:rPr>
              <a:t>Work in:</a:t>
            </a:r>
            <a:r>
              <a:rPr lang="en-GB" sz="1000" kern="1200" dirty="0" smtClean="0">
                <a:solidFill>
                  <a:schemeClr val="tx1"/>
                </a:solidFill>
                <a:effectLst/>
                <a:latin typeface="Arial" charset="0"/>
                <a:ea typeface="+mn-ea"/>
                <a:cs typeface="+mn-cs"/>
              </a:rPr>
              <a:t> Work with a colleague from your own institution if possible.  If you are the only representative of your institution, please work alone.</a:t>
            </a:r>
          </a:p>
          <a:p>
            <a:r>
              <a:rPr lang="en-GB" sz="1000" b="1" kern="1200" dirty="0" smtClean="0">
                <a:solidFill>
                  <a:schemeClr val="tx1"/>
                </a:solidFill>
                <a:effectLst/>
                <a:latin typeface="Arial" charset="0"/>
                <a:ea typeface="+mn-ea"/>
                <a:cs typeface="+mn-cs"/>
              </a:rPr>
              <a:t>Time: </a:t>
            </a:r>
            <a:r>
              <a:rPr lang="en-GB" sz="1000" kern="1200" dirty="0" smtClean="0">
                <a:solidFill>
                  <a:schemeClr val="tx1"/>
                </a:solidFill>
                <a:effectLst/>
                <a:latin typeface="Arial" charset="0"/>
                <a:ea typeface="+mn-ea"/>
                <a:cs typeface="+mn-cs"/>
              </a:rPr>
              <a:t>20 minutes, following plenary discussion.</a:t>
            </a:r>
          </a:p>
          <a:p>
            <a:r>
              <a:rPr lang="en-GB" sz="1000" b="1" kern="1200" dirty="0" smtClean="0">
                <a:solidFill>
                  <a:schemeClr val="tx1"/>
                </a:solidFill>
                <a:effectLst/>
                <a:latin typeface="Arial" charset="0"/>
                <a:ea typeface="+mn-ea"/>
                <a:cs typeface="+mn-cs"/>
              </a:rPr>
              <a:t>Instructions</a:t>
            </a:r>
          </a:p>
          <a:p>
            <a:r>
              <a:rPr lang="en-GB" sz="1000" kern="1200" dirty="0" smtClean="0">
                <a:solidFill>
                  <a:schemeClr val="tx1"/>
                </a:solidFill>
                <a:effectLst/>
                <a:latin typeface="Arial" charset="0"/>
                <a:ea typeface="+mn-ea"/>
                <a:cs typeface="+mn-cs"/>
              </a:rPr>
              <a:t>Spend some time thinking about the follow on activities which are possible after this workshop as discussed in the plenary session. You should elect to do at least </a:t>
            </a:r>
            <a:r>
              <a:rPr lang="en-GB" sz="1000" b="1" kern="1200" dirty="0" smtClean="0">
                <a:solidFill>
                  <a:schemeClr val="tx1"/>
                </a:solidFill>
                <a:effectLst/>
                <a:latin typeface="Arial" charset="0"/>
                <a:ea typeface="+mn-ea"/>
                <a:cs typeface="+mn-cs"/>
              </a:rPr>
              <a:t>ONE </a:t>
            </a:r>
            <a:r>
              <a:rPr lang="en-GB" sz="1000" kern="1200" dirty="0" smtClean="0">
                <a:solidFill>
                  <a:schemeClr val="tx1"/>
                </a:solidFill>
                <a:effectLst/>
                <a:latin typeface="Arial" charset="0"/>
                <a:ea typeface="+mn-ea"/>
                <a:cs typeface="+mn-cs"/>
              </a:rPr>
              <a:t>of the below.</a:t>
            </a:r>
          </a:p>
          <a:p>
            <a:r>
              <a:rPr lang="en-GB" sz="1000" kern="1200" dirty="0" smtClean="0">
                <a:solidFill>
                  <a:schemeClr val="tx1"/>
                </a:solidFill>
                <a:effectLst/>
                <a:latin typeface="Arial" charset="0"/>
                <a:ea typeface="+mn-ea"/>
                <a:cs typeface="+mn-cs"/>
              </a:rPr>
              <a:t>Decide what follow on activities you can commit to do.  These need to be appropriate to the workshop and meet the needs of the consortium as well as your own institution.</a:t>
            </a:r>
          </a:p>
          <a:p>
            <a:r>
              <a:rPr lang="en-GB" sz="1000" kern="1200" dirty="0" smtClean="0">
                <a:solidFill>
                  <a:schemeClr val="tx1"/>
                </a:solidFill>
                <a:effectLst/>
                <a:latin typeface="Arial" charset="0"/>
                <a:ea typeface="+mn-ea"/>
                <a:cs typeface="+mn-cs"/>
              </a:rPr>
              <a:t>Complete the form below in as much detail as possible.  At the end of this session, please give the form to the workshop administrator, who will make a copy of the form and return it to you. If possible, complete the form electronically and email it to the workshop administrator and facilitator. Download Word version at </a:t>
            </a:r>
            <a:r>
              <a:rPr lang="en-GB" sz="1000" u="sng" kern="1200" dirty="0" smtClean="0">
                <a:solidFill>
                  <a:schemeClr val="tx1"/>
                </a:solidFill>
                <a:effectLst/>
                <a:latin typeface="Arial" charset="0"/>
                <a:ea typeface="+mn-ea"/>
                <a:cs typeface="+mn-cs"/>
                <a:hlinkClick r:id="rId3"/>
              </a:rPr>
              <a:t>http://www.inasp.info/en/training-resources/courses/courses/123/</a:t>
            </a:r>
            <a:endParaRPr lang="en-GB" sz="1000" kern="1200" dirty="0" smtClean="0">
              <a:solidFill>
                <a:schemeClr val="tx1"/>
              </a:solidFill>
              <a:effectLst/>
              <a:latin typeface="Arial" charset="0"/>
              <a:ea typeface="+mn-ea"/>
              <a:cs typeface="+mn-cs"/>
            </a:endParaRPr>
          </a:p>
          <a:p>
            <a:r>
              <a:rPr lang="en-GB" sz="1000" kern="1200" dirty="0" smtClean="0">
                <a:solidFill>
                  <a:schemeClr val="tx1"/>
                </a:solidFill>
                <a:effectLst/>
                <a:latin typeface="Arial" charset="0"/>
                <a:ea typeface="+mn-ea"/>
                <a:cs typeface="+mn-cs"/>
              </a:rPr>
              <a:t> </a:t>
            </a:r>
          </a:p>
          <a:p>
            <a:endParaRPr lang="en-GB" dirty="0"/>
          </a:p>
        </p:txBody>
      </p:sp>
      <p:sp>
        <p:nvSpPr>
          <p:cNvPr id="4" name="Slide Number Placeholder 3"/>
          <p:cNvSpPr>
            <a:spLocks noGrp="1"/>
          </p:cNvSpPr>
          <p:nvPr>
            <p:ph type="sldNum" sz="quarter" idx="10"/>
          </p:nvPr>
        </p:nvSpPr>
        <p:spPr/>
        <p:txBody>
          <a:bodyPr/>
          <a:lstStyle/>
          <a:p>
            <a:fld id="{7EE2A886-53EA-4781-8228-8948991A67EE}" type="slidenum">
              <a:rPr lang="en-GB" altLang="en-US" smtClean="0"/>
              <a:pPr/>
              <a:t>9</a:t>
            </a:fld>
            <a:endParaRPr lang="en-GB" altLang="en-US"/>
          </a:p>
        </p:txBody>
      </p:sp>
      <p:sp>
        <p:nvSpPr>
          <p:cNvPr id="5" name="Header Placeholder 4"/>
          <p:cNvSpPr>
            <a:spLocks noGrp="1"/>
          </p:cNvSpPr>
          <p:nvPr>
            <p:ph type="hdr" sz="quarter" idx="11"/>
          </p:nvPr>
        </p:nvSpPr>
        <p:spPr/>
        <p:txBody>
          <a:bodyPr/>
          <a:lstStyle/>
          <a:p>
            <a:r>
              <a:rPr lang="en-GB" altLang="en-GB" smtClean="0"/>
              <a:t>2.6 Marketing and promotion of electronic resources</a:t>
            </a:r>
            <a:endParaRPr lang="en-GB" altLang="en-GB" dirty="0"/>
          </a:p>
        </p:txBody>
      </p:sp>
      <p:sp>
        <p:nvSpPr>
          <p:cNvPr id="6" name="Footer Placeholder 5"/>
          <p:cNvSpPr>
            <a:spLocks noGrp="1"/>
          </p:cNvSpPr>
          <p:nvPr>
            <p:ph type="ftr" sz="quarter" idx="12"/>
          </p:nvPr>
        </p:nvSpPr>
        <p:spPr/>
        <p:txBody>
          <a:bodyPr/>
          <a:lstStyle/>
          <a:p>
            <a:r>
              <a:rPr lang="en-GB" altLang="en-GB" smtClean="0"/>
              <a:t>This work is licensed under a Creative Commons Attribution-ShareAlike 3.0 Unported License. http://creativecommons.org/licenses/by-sa/3.0/ Last updated </a:t>
            </a:r>
            <a:fld id="{5D3EEB5E-EAE6-474B-AEC8-1F2E01DB4EE1}" type="datetime4">
              <a:rPr lang="en-GB" altLang="en-GB" smtClean="0"/>
              <a:pPr/>
              <a:t>15 October 2015</a:t>
            </a:fld>
            <a:r>
              <a:rPr lang="en-GB" altLang="en-GB" smtClean="0"/>
              <a:t> Page ‹#›</a:t>
            </a:r>
            <a:endParaRPr lang="en-GB" altLang="en-GB" dirty="0"/>
          </a:p>
        </p:txBody>
      </p:sp>
    </p:spTree>
    <p:extLst>
      <p:ext uri="{BB962C8B-B14F-4D97-AF65-F5344CB8AC3E}">
        <p14:creationId xmlns:p14="http://schemas.microsoft.com/office/powerpoint/2010/main" val="962520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kern="1200" dirty="0" smtClean="0">
              <a:solidFill>
                <a:schemeClr val="tx1"/>
              </a:solidFill>
              <a:effectLst/>
              <a:latin typeface="Arial" charset="0"/>
              <a:ea typeface="+mn-ea"/>
              <a:cs typeface="+mn-cs"/>
            </a:endParaRPr>
          </a:p>
          <a:p>
            <a:r>
              <a:rPr lang="en-GB" sz="1000" kern="1200" dirty="0" smtClean="0">
                <a:solidFill>
                  <a:schemeClr val="tx1"/>
                </a:solidFill>
                <a:effectLst/>
                <a:latin typeface="Arial" charset="0"/>
                <a:ea typeface="+mn-ea"/>
                <a:cs typeface="+mn-cs"/>
              </a:rPr>
              <a:t>The post-workshop</a:t>
            </a:r>
            <a:r>
              <a:rPr lang="en-GB" sz="1000" kern="1200" baseline="0" dirty="0" smtClean="0">
                <a:solidFill>
                  <a:schemeClr val="tx1"/>
                </a:solidFill>
                <a:effectLst/>
                <a:latin typeface="Arial" charset="0"/>
                <a:ea typeface="+mn-ea"/>
                <a:cs typeface="+mn-cs"/>
              </a:rPr>
              <a:t> assessment can be done within the next week but if there is time, it could be done immediately.  There are some optional slides about this in 3.4.1 Post workshop assessment tool.pptx</a:t>
            </a:r>
            <a:endParaRPr lang="en-GB" sz="1000" kern="1200" dirty="0" smtClean="0">
              <a:solidFill>
                <a:schemeClr val="tx1"/>
              </a:solidFill>
              <a:effectLst/>
              <a:latin typeface="Arial" charset="0"/>
              <a:ea typeface="+mn-ea"/>
              <a:cs typeface="+mn-cs"/>
            </a:endParaRPr>
          </a:p>
          <a:p>
            <a:endParaRPr lang="en-GB" sz="1000" kern="1200" dirty="0" smtClean="0">
              <a:solidFill>
                <a:schemeClr val="tx1"/>
              </a:solidFill>
              <a:effectLst/>
              <a:latin typeface="Arial" charset="0"/>
              <a:ea typeface="+mn-ea"/>
              <a:cs typeface="+mn-cs"/>
            </a:endParaRPr>
          </a:p>
          <a:p>
            <a:r>
              <a:rPr lang="en-GB" sz="1000" kern="1200" dirty="0" smtClean="0">
                <a:solidFill>
                  <a:schemeClr val="tx1"/>
                </a:solidFill>
                <a:effectLst/>
                <a:latin typeface="Arial" charset="0"/>
                <a:ea typeface="+mn-ea"/>
                <a:cs typeface="+mn-cs"/>
              </a:rPr>
              <a:t>Emphasise</a:t>
            </a:r>
            <a:r>
              <a:rPr lang="en-GB" sz="1000" kern="1200" baseline="0" dirty="0" smtClean="0">
                <a:solidFill>
                  <a:schemeClr val="tx1"/>
                </a:solidFill>
                <a:effectLst/>
                <a:latin typeface="Arial" charset="0"/>
                <a:ea typeface="+mn-ea"/>
                <a:cs typeface="+mn-cs"/>
              </a:rPr>
              <a:t> that the Post workshop assessment is an assessment of the workshop, not the participants!  If participants do not complete this, they (and their organisation) will not be considered for future INASP workshops</a:t>
            </a:r>
          </a:p>
          <a:p>
            <a:endParaRPr lang="en-GB" sz="1000" kern="1200" baseline="0" dirty="0" smtClean="0">
              <a:solidFill>
                <a:schemeClr val="tx1"/>
              </a:solidFill>
              <a:effectLst/>
              <a:latin typeface="Arial" charset="0"/>
              <a:ea typeface="+mn-ea"/>
              <a:cs typeface="+mn-cs"/>
            </a:endParaRPr>
          </a:p>
          <a:p>
            <a:r>
              <a:rPr lang="en-GB" sz="1000" kern="1200" baseline="0" dirty="0" smtClean="0">
                <a:solidFill>
                  <a:schemeClr val="tx1"/>
                </a:solidFill>
                <a:effectLst/>
                <a:latin typeface="Arial" charset="0"/>
                <a:ea typeface="+mn-ea"/>
                <a:cs typeface="+mn-cs"/>
              </a:rPr>
              <a:t>For further information about the post-workshop assessment, you may chose to show the slides in 3.4.1 Post workshop assessment tool.pptx</a:t>
            </a:r>
            <a:endParaRPr lang="en-GB" sz="1000" kern="1200" dirty="0">
              <a:solidFill>
                <a:schemeClr val="tx1"/>
              </a:solidFill>
              <a:effectLst/>
              <a:latin typeface="Arial" charset="0"/>
              <a:ea typeface="+mn-ea"/>
              <a:cs typeface="+mn-cs"/>
            </a:endParaRPr>
          </a:p>
        </p:txBody>
      </p:sp>
      <p:sp>
        <p:nvSpPr>
          <p:cNvPr id="5" name="Slide Number Placeholder 4"/>
          <p:cNvSpPr>
            <a:spLocks noGrp="1"/>
          </p:cNvSpPr>
          <p:nvPr>
            <p:ph type="sldNum" sz="quarter" idx="11"/>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3555057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5784CC"/>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solidFill>
                  <a:srgbClr val="333333">
                    <a:tint val="75000"/>
                  </a:srgbClr>
                </a:solidFill>
              </a:rPr>
              <a:pPr/>
              <a:t>15/10/2015</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33973116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CA1BF5-B5F0-6F4C-9383-67EE262C153F}" type="datetime1">
              <a:rPr lang="en-GB" smtClean="0">
                <a:solidFill>
                  <a:srgbClr val="333333">
                    <a:tint val="75000"/>
                  </a:srgbClr>
                </a:solidFill>
              </a:rPr>
              <a:pPr/>
              <a:t>15/10/2015</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30599169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2480"/>
            <a:ext cx="2057400" cy="5333683"/>
          </a:xfrm>
        </p:spPr>
        <p:txBody>
          <a:bodyPr vert="eaVert"/>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92480"/>
            <a:ext cx="6019800" cy="5333683"/>
          </a:xfrm>
        </p:spPr>
        <p:txBody>
          <a:bodyPr vert="eaVert"/>
          <a:lstStyle>
            <a:lvl1pPr>
              <a:defRPr b="0">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6DE0B7-A939-1F40-A9CB-C349DD62A6BA}" type="datetime1">
              <a:rPr lang="en-GB" smtClean="0">
                <a:solidFill>
                  <a:srgbClr val="333333">
                    <a:tint val="75000"/>
                  </a:srgbClr>
                </a:solidFill>
              </a:rPr>
              <a:pPr/>
              <a:t>15/10/2015</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419165808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5784CC"/>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15/10/2015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657D2-2531-4F7B-9253-06D4D173F33D}" type="slidenum">
              <a:rPr lang="en-GB" altLang="en-US" smtClean="0"/>
              <a:pPr/>
              <a:t>‹#›</a:t>
            </a:fld>
            <a:endParaRPr lang="en-GB" alt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15/10/2015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8D171-282B-4F25-9717-275D55FCE037}" type="slidenum">
              <a:rPr lang="en-GB" altLang="en-US" smtClean="0"/>
              <a:pPr/>
              <a:t>‹#›</a:t>
            </a:fld>
            <a:endParaRPr lang="en-GB" alt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9B232E-74DB-E24B-9EAB-2535BABDB41E}" type="datetime1">
              <a:rPr lang="en-GB" smtClean="0"/>
              <a:t>15/10/2015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64DA2-214B-4D22-AF71-8BD66C941153}" type="slidenum">
              <a:rPr lang="en-GB" altLang="en-US" smtClean="0"/>
              <a:pPr/>
              <a:t>‹#›</a:t>
            </a:fld>
            <a:endParaRPr lang="en-GB" alt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84"/>
            <a:ext cx="8229600" cy="849501"/>
          </a:xfrm>
        </p:spPr>
        <p:txBody>
          <a:bodyPr/>
          <a:lstStyle>
            <a:lvl1pPr>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1778E2-23A5-694E-9E68-C2DB70D40063}" type="datetime1">
              <a:rPr lang="en-GB" smtClean="0"/>
              <a:t>15/10/2015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FC9BC-74BD-4CF7-86FA-A8707018E0B3}" type="slidenum">
              <a:rPr lang="en-GB" altLang="en-US" smtClean="0"/>
              <a:pPr/>
              <a:t>‹#›</a:t>
            </a:fld>
            <a:endParaRPr lang="en-GB" altLang="en-US"/>
          </a:p>
        </p:txBody>
      </p:sp>
    </p:spTree>
    <p:extLst>
      <p:ext uri="{BB962C8B-B14F-4D97-AF65-F5344CB8AC3E}">
        <p14:creationId xmlns:p14="http://schemas.microsoft.com/office/powerpoint/2010/main" val="188984070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DE951C-878C-A942-B133-AA84357AF460}" type="datetime1">
              <a:rPr lang="en-GB" smtClean="0"/>
              <a:t>15/10/2015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61734-B237-4BC6-9220-A39A65DDE5D3}" type="slidenum">
              <a:rPr lang="en-GB" altLang="en-US" smtClean="0"/>
              <a:pPr/>
              <a:t>‹#›</a:t>
            </a:fld>
            <a:endParaRPr lang="en-GB" altLang="en-US"/>
          </a:p>
        </p:txBody>
      </p:sp>
    </p:spTree>
    <p:extLst>
      <p:ext uri="{BB962C8B-B14F-4D97-AF65-F5344CB8AC3E}">
        <p14:creationId xmlns:p14="http://schemas.microsoft.com/office/powerpoint/2010/main" val="140263175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15/10/2015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78B7F0-B0E1-4097-8DAF-6EEA7AAE07FC}" type="slidenum">
              <a:rPr lang="en-GB" altLang="en-US" smtClean="0"/>
              <a:pPr/>
              <a:t>‹#›</a:t>
            </a:fld>
            <a:endParaRPr lang="en-GB" alt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15/10/2015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C7AD60-6AA7-426D-AA48-FC0D0AA77625}" type="slidenum">
              <a:rPr lang="en-GB" altLang="en-US" smtClean="0"/>
              <a:pPr/>
              <a:t>‹#›</a:t>
            </a:fld>
            <a:endParaRPr lang="en-GB" alt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15/10/2015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D0711-31BA-45B5-90FD-B4FB660117B2}" type="slidenum">
              <a:rPr lang="en-GB" altLang="en-US" smtClean="0"/>
              <a:pPr/>
              <a:t>‹#›</a:t>
            </a:fld>
            <a:endParaRPr lang="en-GB" alt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solidFill>
                  <a:srgbClr val="333333">
                    <a:tint val="75000"/>
                  </a:srgbClr>
                </a:solidFill>
              </a:rPr>
              <a:pPr/>
              <a:t>15/10/2015</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28939838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02639"/>
            <a:ext cx="5486400" cy="39249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E0E9C1-73B9-D640-B60D-1D40C8CE46B7}" type="datetime1">
              <a:rPr lang="en-GB" smtClean="0"/>
              <a:t>15/10/2015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5130C-6833-4806-812E-00B689D2FB71}" type="slidenum">
              <a:rPr lang="en-GB" altLang="en-US" smtClean="0"/>
              <a:pPr/>
              <a:t>‹#›</a:t>
            </a:fld>
            <a:endParaRPr lang="en-GB" altLang="en-US"/>
          </a:p>
        </p:txBody>
      </p:sp>
    </p:spTree>
    <p:extLst>
      <p:ext uri="{BB962C8B-B14F-4D97-AF65-F5344CB8AC3E}">
        <p14:creationId xmlns:p14="http://schemas.microsoft.com/office/powerpoint/2010/main" val="23617765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CA1BF5-B5F0-6F4C-9383-67EE262C153F}" type="datetime1">
              <a:rPr lang="en-GB" smtClean="0"/>
              <a:t>15/10/2015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C39AE-4FA7-464A-9760-17B656D8AAE8}" type="slidenum">
              <a:rPr lang="en-GB" altLang="en-US" smtClean="0"/>
              <a:pPr/>
              <a:t>‹#›</a:t>
            </a:fld>
            <a:endParaRPr lang="en-GB" altLang="en-US"/>
          </a:p>
        </p:txBody>
      </p:sp>
    </p:spTree>
    <p:extLst>
      <p:ext uri="{BB962C8B-B14F-4D97-AF65-F5344CB8AC3E}">
        <p14:creationId xmlns:p14="http://schemas.microsoft.com/office/powerpoint/2010/main" val="290523495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2480"/>
            <a:ext cx="2057400" cy="5333683"/>
          </a:xfrm>
        </p:spPr>
        <p:txBody>
          <a:bodyPr vert="eaVert"/>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92480"/>
            <a:ext cx="6019800" cy="5333683"/>
          </a:xfrm>
        </p:spPr>
        <p:txBody>
          <a:bodyPr vert="eaVert"/>
          <a:lstStyle>
            <a:lvl1pPr>
              <a:defRPr b="0">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6DE0B7-A939-1F40-A9CB-C349DD62A6BA}" type="datetime1">
              <a:rPr lang="en-GB" smtClean="0"/>
              <a:t>15/10/2015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65B1D-C09B-4E7C-A3B8-08B7E859A0D5}" type="slidenum">
              <a:rPr lang="en-GB" altLang="en-US" smtClean="0"/>
              <a:pPr/>
              <a:t>‹#›</a:t>
            </a:fld>
            <a:endParaRPr lang="en-GB" altLang="en-US"/>
          </a:p>
        </p:txBody>
      </p:sp>
    </p:spTree>
    <p:extLst>
      <p:ext uri="{BB962C8B-B14F-4D97-AF65-F5344CB8AC3E}">
        <p14:creationId xmlns:p14="http://schemas.microsoft.com/office/powerpoint/2010/main" val="20715123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9B232E-74DB-E24B-9EAB-2535BABDB41E}" type="datetime1">
              <a:rPr lang="en-GB" smtClean="0">
                <a:solidFill>
                  <a:srgbClr val="333333">
                    <a:tint val="75000"/>
                  </a:srgbClr>
                </a:solidFill>
              </a:rPr>
              <a:pPr/>
              <a:t>15/10/2015</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28769692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84"/>
            <a:ext cx="8229600" cy="849501"/>
          </a:xfrm>
        </p:spPr>
        <p:txBody>
          <a:bodyPr/>
          <a:lstStyle>
            <a:lvl1pPr>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1778E2-23A5-694E-9E68-C2DB70D40063}" type="datetime1">
              <a:rPr lang="en-GB" smtClean="0">
                <a:solidFill>
                  <a:srgbClr val="333333">
                    <a:tint val="75000"/>
                  </a:srgbClr>
                </a:solidFill>
              </a:rPr>
              <a:pPr/>
              <a:t>15/10/2015</a:t>
            </a:fld>
            <a:endParaRPr lang="en-US">
              <a:solidFill>
                <a:srgbClr val="333333">
                  <a:tint val="75000"/>
                </a:srgbClr>
              </a:solidFill>
            </a:endParaRPr>
          </a:p>
        </p:txBody>
      </p:sp>
      <p:sp>
        <p:nvSpPr>
          <p:cNvPr id="6" name="Footer Placeholder 5"/>
          <p:cNvSpPr>
            <a:spLocks noGrp="1"/>
          </p:cNvSpPr>
          <p:nvPr>
            <p:ph type="ftr" sz="quarter" idx="11"/>
          </p:nvPr>
        </p:nvSpPr>
        <p:spPr/>
        <p:txBody>
          <a:bodyPr/>
          <a:lstStyle/>
          <a:p>
            <a:endParaRPr lang="en-US">
              <a:solidFill>
                <a:srgbClr val="333333">
                  <a:tint val="75000"/>
                </a:srgbClr>
              </a:solidFill>
            </a:endParaRPr>
          </a:p>
        </p:txBody>
      </p:sp>
      <p:sp>
        <p:nvSpPr>
          <p:cNvPr id="7" name="Slide Number Placeholder 6"/>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35955104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DE951C-878C-A942-B133-AA84357AF460}" type="datetime1">
              <a:rPr lang="en-GB" smtClean="0">
                <a:solidFill>
                  <a:srgbClr val="333333">
                    <a:tint val="75000"/>
                  </a:srgbClr>
                </a:solidFill>
              </a:rPr>
              <a:pPr/>
              <a:t>15/10/2015</a:t>
            </a:fld>
            <a:endParaRPr lang="en-US">
              <a:solidFill>
                <a:srgbClr val="333333">
                  <a:tint val="75000"/>
                </a:srgbClr>
              </a:solidFill>
            </a:endParaRPr>
          </a:p>
        </p:txBody>
      </p:sp>
      <p:sp>
        <p:nvSpPr>
          <p:cNvPr id="8" name="Footer Placeholder 7"/>
          <p:cNvSpPr>
            <a:spLocks noGrp="1"/>
          </p:cNvSpPr>
          <p:nvPr>
            <p:ph type="ftr" sz="quarter" idx="11"/>
          </p:nvPr>
        </p:nvSpPr>
        <p:spPr/>
        <p:txBody>
          <a:bodyPr/>
          <a:lstStyle/>
          <a:p>
            <a:endParaRPr lang="en-US">
              <a:solidFill>
                <a:srgbClr val="333333">
                  <a:tint val="75000"/>
                </a:srgbClr>
              </a:solidFill>
            </a:endParaRPr>
          </a:p>
        </p:txBody>
      </p:sp>
      <p:sp>
        <p:nvSpPr>
          <p:cNvPr id="9" name="Slide Number Placeholder 8"/>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4094493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solidFill>
                  <a:srgbClr val="333333">
                    <a:tint val="75000"/>
                  </a:srgbClr>
                </a:solidFill>
              </a:rPr>
              <a:pPr/>
              <a:t>15/10/2015</a:t>
            </a:fld>
            <a:endParaRPr lang="en-US">
              <a:solidFill>
                <a:srgbClr val="333333">
                  <a:tint val="75000"/>
                </a:srgbClr>
              </a:solidFill>
            </a:endParaRPr>
          </a:p>
        </p:txBody>
      </p:sp>
      <p:sp>
        <p:nvSpPr>
          <p:cNvPr id="4" name="Footer Placeholder 3"/>
          <p:cNvSpPr>
            <a:spLocks noGrp="1"/>
          </p:cNvSpPr>
          <p:nvPr>
            <p:ph type="ftr" sz="quarter" idx="11"/>
          </p:nvPr>
        </p:nvSpPr>
        <p:spPr/>
        <p:txBody>
          <a:bodyPr/>
          <a:lstStyle/>
          <a:p>
            <a:endParaRPr lang="en-US">
              <a:solidFill>
                <a:srgbClr val="333333">
                  <a:tint val="75000"/>
                </a:srgbClr>
              </a:solidFill>
            </a:endParaRPr>
          </a:p>
        </p:txBody>
      </p:sp>
      <p:sp>
        <p:nvSpPr>
          <p:cNvPr id="5" name="Slide Number Placeholder 4"/>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3649000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solidFill>
                  <a:srgbClr val="333333">
                    <a:tint val="75000"/>
                  </a:srgbClr>
                </a:solidFill>
              </a:rPr>
              <a:pPr/>
              <a:t>15/10/2015</a:t>
            </a:fld>
            <a:endParaRPr lang="en-US">
              <a:solidFill>
                <a:srgbClr val="333333">
                  <a:tint val="75000"/>
                </a:srgbClr>
              </a:solidFill>
            </a:endParaRPr>
          </a:p>
        </p:txBody>
      </p:sp>
      <p:sp>
        <p:nvSpPr>
          <p:cNvPr id="3" name="Footer Placeholder 2"/>
          <p:cNvSpPr>
            <a:spLocks noGrp="1"/>
          </p:cNvSpPr>
          <p:nvPr>
            <p:ph type="ftr" sz="quarter" idx="11"/>
          </p:nvPr>
        </p:nvSpPr>
        <p:spPr/>
        <p:txBody>
          <a:bodyPr/>
          <a:lstStyle/>
          <a:p>
            <a:endParaRPr lang="en-US">
              <a:solidFill>
                <a:srgbClr val="333333">
                  <a:tint val="75000"/>
                </a:srgbClr>
              </a:solidFill>
            </a:endParaRPr>
          </a:p>
        </p:txBody>
      </p:sp>
      <p:sp>
        <p:nvSpPr>
          <p:cNvPr id="4" name="Slide Number Placeholder 3"/>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168738792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solidFill>
                  <a:srgbClr val="333333">
                    <a:tint val="75000"/>
                  </a:srgbClr>
                </a:solidFill>
              </a:rPr>
              <a:pPr/>
              <a:t>15/10/2015</a:t>
            </a:fld>
            <a:endParaRPr lang="en-US">
              <a:solidFill>
                <a:srgbClr val="333333">
                  <a:tint val="75000"/>
                </a:srgbClr>
              </a:solidFill>
            </a:endParaRPr>
          </a:p>
        </p:txBody>
      </p:sp>
      <p:sp>
        <p:nvSpPr>
          <p:cNvPr id="6" name="Footer Placeholder 5"/>
          <p:cNvSpPr>
            <a:spLocks noGrp="1"/>
          </p:cNvSpPr>
          <p:nvPr>
            <p:ph type="ftr" sz="quarter" idx="11"/>
          </p:nvPr>
        </p:nvSpPr>
        <p:spPr/>
        <p:txBody>
          <a:bodyPr/>
          <a:lstStyle/>
          <a:p>
            <a:endParaRPr lang="en-US">
              <a:solidFill>
                <a:srgbClr val="333333">
                  <a:tint val="75000"/>
                </a:srgbClr>
              </a:solidFill>
            </a:endParaRPr>
          </a:p>
        </p:txBody>
      </p:sp>
      <p:sp>
        <p:nvSpPr>
          <p:cNvPr id="7" name="Slide Number Placeholder 6"/>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8056177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02639"/>
            <a:ext cx="5486400" cy="39249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E0E9C1-73B9-D640-B60D-1D40C8CE46B7}" type="datetime1">
              <a:rPr lang="en-GB" smtClean="0">
                <a:solidFill>
                  <a:srgbClr val="333333">
                    <a:tint val="75000"/>
                  </a:srgbClr>
                </a:solidFill>
              </a:rPr>
              <a:pPr/>
              <a:t>15/10/2015</a:t>
            </a:fld>
            <a:endParaRPr lang="en-US">
              <a:solidFill>
                <a:srgbClr val="333333">
                  <a:tint val="75000"/>
                </a:srgbClr>
              </a:solidFill>
            </a:endParaRPr>
          </a:p>
        </p:txBody>
      </p:sp>
      <p:sp>
        <p:nvSpPr>
          <p:cNvPr id="6" name="Footer Placeholder 5"/>
          <p:cNvSpPr>
            <a:spLocks noGrp="1"/>
          </p:cNvSpPr>
          <p:nvPr>
            <p:ph type="ftr" sz="quarter" idx="11"/>
          </p:nvPr>
        </p:nvSpPr>
        <p:spPr/>
        <p:txBody>
          <a:bodyPr/>
          <a:lstStyle/>
          <a:p>
            <a:endParaRPr lang="en-US">
              <a:solidFill>
                <a:srgbClr val="333333">
                  <a:tint val="75000"/>
                </a:srgbClr>
              </a:solidFill>
            </a:endParaRPr>
          </a:p>
        </p:txBody>
      </p:sp>
      <p:sp>
        <p:nvSpPr>
          <p:cNvPr id="7" name="Slide Number Placeholder 6"/>
          <p:cNvSpPr>
            <a:spLocks noGrp="1"/>
          </p:cNvSpPr>
          <p:nvPr>
            <p:ph type="sldNum" sz="quarter" idx="12"/>
          </p:nvPr>
        </p:nvSpPr>
        <p:spPr/>
        <p:txBody>
          <a:bodyPr/>
          <a:lstStyle/>
          <a:p>
            <a:fld id="{61D33979-82CC-6440-B758-3F4758057F14}" type="slidenum">
              <a:rPr lang="en-US" smtClean="0">
                <a:solidFill>
                  <a:srgbClr val="333333">
                    <a:tint val="75000"/>
                  </a:srgbClr>
                </a:solidFill>
              </a:rPr>
              <a:pPr/>
              <a:t>‹#›</a:t>
            </a:fld>
            <a:endParaRPr lang="en-US">
              <a:solidFill>
                <a:srgbClr val="333333">
                  <a:tint val="75000"/>
                </a:srgbClr>
              </a:solidFill>
            </a:endParaRPr>
          </a:p>
        </p:txBody>
      </p:sp>
    </p:spTree>
    <p:extLst>
      <p:ext uri="{BB962C8B-B14F-4D97-AF65-F5344CB8AC3E}">
        <p14:creationId xmlns:p14="http://schemas.microsoft.com/office/powerpoint/2010/main" val="34650014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owerPoint-v3.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583" y="0"/>
            <a:ext cx="9169982" cy="6879166"/>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pPr defTabSz="457200" fontAlgn="auto">
              <a:spcBef>
                <a:spcPts val="0"/>
              </a:spcBef>
              <a:spcAft>
                <a:spcPts val="0"/>
              </a:spcAft>
            </a:pPr>
            <a:fld id="{20CB5577-C91D-3E47-9087-B82B92BEEFC7}" type="datetime1">
              <a:rPr lang="en-GB" smtClean="0">
                <a:solidFill>
                  <a:srgbClr val="333333">
                    <a:tint val="75000"/>
                  </a:srgbClr>
                </a:solidFill>
              </a:rPr>
              <a:pPr defTabSz="457200" fontAlgn="auto">
                <a:spcBef>
                  <a:spcPts val="0"/>
                </a:spcBef>
                <a:spcAft>
                  <a:spcPts val="0"/>
                </a:spcAft>
              </a:pPr>
              <a:t>15/10/2015</a:t>
            </a:fld>
            <a:endParaRPr lang="en-US" dirty="0">
              <a:solidFill>
                <a:srgbClr val="333333">
                  <a:tint val="75000"/>
                </a:srgbClr>
              </a:solidFill>
            </a:endParaRPr>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pPr defTabSz="457200" fontAlgn="auto">
              <a:spcBef>
                <a:spcPts val="0"/>
              </a:spcBef>
              <a:spcAft>
                <a:spcPts val="0"/>
              </a:spcAft>
            </a:pPr>
            <a:endParaRPr lang="en-US" dirty="0">
              <a:solidFill>
                <a:srgbClr val="333333">
                  <a:tint val="75000"/>
                </a:srgbClr>
              </a:solidFill>
            </a:endParaRPr>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pPr defTabSz="457200" fontAlgn="auto">
              <a:spcBef>
                <a:spcPts val="0"/>
              </a:spcBef>
              <a:spcAft>
                <a:spcPts val="0"/>
              </a:spcAft>
            </a:pPr>
            <a:fld id="{61D33979-82CC-6440-B758-3F4758057F14}" type="slidenum">
              <a:rPr lang="en-US" smtClean="0">
                <a:solidFill>
                  <a:srgbClr val="333333">
                    <a:tint val="75000"/>
                  </a:srgbClr>
                </a:solidFill>
              </a:rPr>
              <a:pPr defTabSz="457200" fontAlgn="auto">
                <a:spcBef>
                  <a:spcPts val="0"/>
                </a:spcBef>
                <a:spcAft>
                  <a:spcPts val="0"/>
                </a:spcAft>
              </a:pPr>
              <a:t>‹#›</a:t>
            </a:fld>
            <a:endParaRPr lang="en-US" dirty="0">
              <a:solidFill>
                <a:srgbClr val="333333">
                  <a:tint val="75000"/>
                </a:srgbClr>
              </a:solidFill>
            </a:endParaRPr>
          </a:p>
        </p:txBody>
      </p:sp>
    </p:spTree>
    <p:extLst>
      <p:ext uri="{BB962C8B-B14F-4D97-AF65-F5344CB8AC3E}">
        <p14:creationId xmlns:p14="http://schemas.microsoft.com/office/powerpoint/2010/main" val="35720224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666666"/>
          </a:solidFill>
          <a:latin typeface="Georgia"/>
          <a:ea typeface="+mn-ea"/>
          <a:cs typeface="+mn-cs"/>
        </a:defRPr>
      </a:lvl1pPr>
      <a:lvl2pPr marL="742950" indent="-285750" algn="l" defTabSz="457200" rtl="0" eaLnBrk="1" latinLnBrk="0" hangingPunct="1">
        <a:spcBef>
          <a:spcPct val="20000"/>
        </a:spcBef>
        <a:buFont typeface="Arial"/>
        <a:buChar char="–"/>
        <a:defRPr sz="2800" kern="1200">
          <a:solidFill>
            <a:srgbClr val="666666"/>
          </a:solidFill>
          <a:latin typeface="Georgia"/>
          <a:ea typeface="+mn-ea"/>
          <a:cs typeface="+mn-cs"/>
        </a:defRPr>
      </a:lvl2pPr>
      <a:lvl3pPr marL="1143000" indent="-228600" algn="l" defTabSz="457200" rtl="0" eaLnBrk="1" latinLnBrk="0" hangingPunct="1">
        <a:spcBef>
          <a:spcPct val="20000"/>
        </a:spcBef>
        <a:buFont typeface="Arial"/>
        <a:buChar char="•"/>
        <a:defRPr sz="2400" kern="1200">
          <a:solidFill>
            <a:srgbClr val="666666"/>
          </a:solidFill>
          <a:latin typeface="Georgia"/>
          <a:ea typeface="+mn-ea"/>
          <a:cs typeface="+mn-cs"/>
        </a:defRPr>
      </a:lvl3pPr>
      <a:lvl4pPr marL="1600200" indent="-228600" algn="l" defTabSz="457200" rtl="0" eaLnBrk="1" latinLnBrk="0" hangingPunct="1">
        <a:spcBef>
          <a:spcPct val="20000"/>
        </a:spcBef>
        <a:buFont typeface="Arial"/>
        <a:buChar char="–"/>
        <a:defRPr sz="2000" kern="1200">
          <a:solidFill>
            <a:srgbClr val="666666"/>
          </a:solidFill>
          <a:latin typeface="Georgia"/>
          <a:ea typeface="+mn-ea"/>
          <a:cs typeface="+mn-cs"/>
        </a:defRPr>
      </a:lvl4pPr>
      <a:lvl5pPr marL="2057400" indent="-228600" algn="l" defTabSz="457200" rtl="0" eaLnBrk="1" latinLnBrk="0" hangingPunct="1">
        <a:spcBef>
          <a:spcPct val="20000"/>
        </a:spcBef>
        <a:buFont typeface="Arial"/>
        <a:buChar char="»"/>
        <a:defRPr sz="2000" kern="1200">
          <a:solidFill>
            <a:srgbClr val="666666"/>
          </a:solidFill>
          <a:latin typeface="Georgi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owerPoint-v3.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583" y="0"/>
            <a:ext cx="9169982" cy="6879166"/>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15/10/2015</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F3861734-B237-4BC6-9220-A39A65DDE5D3}" type="slidenum">
              <a:rPr lang="en-GB" altLang="en-US" smtClean="0"/>
              <a:pPr/>
              <a:t>‹#›</a:t>
            </a:fld>
            <a:endParaRPr lang="en-GB" altLang="en-US"/>
          </a:p>
        </p:txBody>
      </p:sp>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urveymonkey.com/r/Post-IntroER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sa/3.0/deed.en_US" TargetMode="External"/><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pPr algn="ctr"/>
            <a:r>
              <a:rPr lang="en-GB" dirty="0" smtClean="0"/>
              <a:t>Introduction to electronic resources management</a:t>
            </a:r>
          </a:p>
        </p:txBody>
      </p:sp>
      <p:sp>
        <p:nvSpPr>
          <p:cNvPr id="2051" name="Rectangle 3"/>
          <p:cNvSpPr>
            <a:spLocks noGrp="1" noChangeArrowheads="1"/>
          </p:cNvSpPr>
          <p:nvPr>
            <p:ph type="subTitle" idx="1"/>
          </p:nvPr>
        </p:nvSpPr>
        <p:spPr/>
        <p:txBody>
          <a:bodyPr/>
          <a:lstStyle/>
          <a:p>
            <a:pPr lvl="0"/>
            <a:r>
              <a:rPr lang="en-GB" dirty="0" smtClean="0"/>
              <a:t>Unit 3.4: </a:t>
            </a:r>
            <a:r>
              <a:rPr lang="en-GB" altLang="en-US" dirty="0" smtClean="0"/>
              <a:t>Next steps</a:t>
            </a:r>
            <a:endParaRPr lang="en-GB" dirty="0"/>
          </a:p>
        </p:txBody>
      </p:sp>
    </p:spTree>
    <p:extLst>
      <p:ext uri="{BB962C8B-B14F-4D97-AF65-F5344CB8AC3E}">
        <p14:creationId xmlns:p14="http://schemas.microsoft.com/office/powerpoint/2010/main" val="35581001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Workshop evaluation and closing</a:t>
            </a:r>
            <a:endParaRPr lang="en-GB" dirty="0"/>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rPr>
              <a:t>Follow up – what, when who?</a:t>
            </a:r>
          </a:p>
          <a:p>
            <a:r>
              <a:rPr lang="en-GB" dirty="0" smtClean="0">
                <a:latin typeface="Arial" panose="020B0604020202020204" pitchFamily="34" charset="0"/>
                <a:cs typeface="Arial" panose="020B0604020202020204" pitchFamily="34" charset="0"/>
              </a:rPr>
              <a:t>Workshop Feedback </a:t>
            </a:r>
            <a:r>
              <a:rPr lang="en-GB" dirty="0" smtClean="0">
                <a:latin typeface="Arial" panose="020B0604020202020204" pitchFamily="34" charset="0"/>
                <a:cs typeface="Arial" panose="020B0604020202020204" pitchFamily="34" charset="0"/>
              </a:rPr>
              <a:t>forms included in post-workshop assessment</a:t>
            </a:r>
            <a:endParaRPr lang="en-GB" u="sng" dirty="0">
              <a:solidFill>
                <a:srgbClr val="1F497D"/>
              </a:solidFill>
              <a:latin typeface="Calibri"/>
              <a:ea typeface="Calibri"/>
            </a:endParaRPr>
          </a:p>
          <a:p>
            <a:r>
              <a:rPr lang="en-GB" dirty="0" smtClean="0">
                <a:latin typeface="Arial" panose="020B0604020202020204" pitchFamily="34" charset="0"/>
                <a:cs typeface="Arial" panose="020B0604020202020204" pitchFamily="34" charset="0"/>
              </a:rPr>
              <a:t>Post workshop assessment </a:t>
            </a:r>
            <a:r>
              <a:rPr lang="en-GB" u="sng" dirty="0">
                <a:solidFill>
                  <a:srgbClr val="1F497D"/>
                </a:solidFill>
                <a:latin typeface="Calibri"/>
                <a:ea typeface="Calibri"/>
                <a:hlinkClick r:id="rId3"/>
              </a:rPr>
              <a:t>https://</a:t>
            </a:r>
            <a:r>
              <a:rPr lang="en-GB" u="sng" dirty="0" smtClean="0">
                <a:solidFill>
                  <a:srgbClr val="1F497D"/>
                </a:solidFill>
                <a:latin typeface="Calibri"/>
                <a:ea typeface="Calibri"/>
                <a:hlinkClick r:id="rId3"/>
              </a:rPr>
              <a:t>www.surveymonkey.com/r/Post-IntroERM</a:t>
            </a:r>
            <a:r>
              <a:rPr lang="en-GB" u="sng" dirty="0" smtClean="0">
                <a:solidFill>
                  <a:srgbClr val="1F497D"/>
                </a:solidFill>
                <a:latin typeface="Calibri"/>
                <a:ea typeface="Calibri"/>
              </a:rPr>
              <a:t> </a:t>
            </a:r>
            <a:br>
              <a:rPr lang="en-GB" u="sng" dirty="0" smtClean="0">
                <a:solidFill>
                  <a:srgbClr val="1F497D"/>
                </a:solidFill>
                <a:latin typeface="Calibri"/>
                <a:ea typeface="Calibri"/>
              </a:rPr>
            </a:br>
            <a:r>
              <a:rPr lang="en-GB" dirty="0" smtClean="0">
                <a:solidFill>
                  <a:schemeClr val="tx1"/>
                </a:solidFill>
                <a:latin typeface="Calibri"/>
                <a:cs typeface="Arial" panose="020B0604020202020204" pitchFamily="34" charset="0"/>
              </a:rPr>
              <a:t>Complete </a:t>
            </a:r>
            <a:r>
              <a:rPr lang="en-GB" dirty="0" smtClean="0">
                <a:solidFill>
                  <a:schemeClr val="tx1"/>
                </a:solidFill>
                <a:latin typeface="Calibri"/>
                <a:cs typeface="Arial" panose="020B0604020202020204" pitchFamily="34" charset="0"/>
              </a:rPr>
              <a:t>within one week</a:t>
            </a:r>
            <a:endParaRPr lang="en-GB" dirty="0" smtClean="0">
              <a:solidFill>
                <a:schemeClr val="tx1"/>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2791628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722313" y="4410393"/>
            <a:ext cx="7772400" cy="1500187"/>
          </a:xfrm>
        </p:spPr>
        <p:txBody>
          <a:bodyPr/>
          <a:lstStyle/>
          <a:p>
            <a:pPr algn="ctr"/>
            <a:r>
              <a:rPr lang="en-GB" dirty="0"/>
              <a:t/>
            </a:r>
            <a:br>
              <a:rPr lang="en-GB" dirty="0"/>
            </a:br>
            <a:r>
              <a:rPr lang="en-GB" dirty="0"/>
              <a:t>This work is licensed under a </a:t>
            </a:r>
            <a:r>
              <a:rPr lang="en-GB" dirty="0">
                <a:hlinkClick r:id="rId3"/>
              </a:rPr>
              <a:t>Creative Commons Attribution-</a:t>
            </a:r>
            <a:r>
              <a:rPr lang="en-GB" dirty="0" err="1">
                <a:hlinkClick r:id="rId3"/>
              </a:rPr>
              <a:t>ShareAlike</a:t>
            </a:r>
            <a:r>
              <a:rPr lang="en-GB" dirty="0">
                <a:hlinkClick r:id="rId3"/>
              </a:rPr>
              <a:t> 3.0 </a:t>
            </a:r>
            <a:r>
              <a:rPr lang="en-GB" dirty="0" err="1">
                <a:hlinkClick r:id="rId3"/>
              </a:rPr>
              <a:t>Unported</a:t>
            </a:r>
            <a:r>
              <a:rPr lang="en-GB" dirty="0">
                <a:hlinkClick r:id="rId3"/>
              </a:rPr>
              <a:t> License</a:t>
            </a:r>
            <a:r>
              <a:rPr lang="en-GB" dirty="0"/>
              <a:t>.</a:t>
            </a:r>
          </a:p>
        </p:txBody>
      </p:sp>
      <p:sp>
        <p:nvSpPr>
          <p:cNvPr id="4" name="Date Placeholder 3"/>
          <p:cNvSpPr>
            <a:spLocks noGrp="1"/>
          </p:cNvSpPr>
          <p:nvPr>
            <p:ph type="dt" sz="half" idx="10"/>
          </p:nvPr>
        </p:nvSpPr>
        <p:spPr/>
        <p:txBody>
          <a:bodyPr/>
          <a:lstStyle/>
          <a:p>
            <a:fld id="{ED550DC9-6AB9-D448-9668-424CC2F97943}" type="datetime1">
              <a:rPr lang="en-GB" smtClean="0"/>
              <a:t>15/10/2015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11</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073" y="4521201"/>
            <a:ext cx="1297854"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286000" y="3105835"/>
            <a:ext cx="4572000" cy="646331"/>
          </a:xfrm>
          <a:prstGeom prst="rect">
            <a:avLst/>
          </a:prstGeom>
        </p:spPr>
        <p:txBody>
          <a:bodyPr>
            <a:spAutoFit/>
          </a:bodyPr>
          <a:lstStyle/>
          <a:p>
            <a:pPr algn="ctr">
              <a:buFontTx/>
              <a:buNone/>
            </a:pPr>
            <a:r>
              <a:rPr lang="en-GB" dirty="0"/>
              <a:t>Thank you</a:t>
            </a:r>
            <a:br>
              <a:rPr lang="en-GB" dirty="0"/>
            </a:br>
            <a:r>
              <a:rPr lang="en-GB" dirty="0"/>
              <a:t>Any questions?</a:t>
            </a:r>
          </a:p>
        </p:txBody>
      </p:sp>
      <p:sp>
        <p:nvSpPr>
          <p:cNvPr id="9" name="Rectangle 3"/>
          <p:cNvSpPr txBox="1">
            <a:spLocks noChangeArrowheads="1"/>
          </p:cNvSpPr>
          <p:nvPr/>
        </p:nvSpPr>
        <p:spPr>
          <a:xfrm>
            <a:off x="459607" y="1912388"/>
            <a:ext cx="8227191" cy="2152766"/>
          </a:xfrm>
          <a:prstGeom prst="rect">
            <a:avLst/>
          </a:prstGeom>
          <a:solidFill>
            <a:srgbClr val="FFFFFF"/>
          </a:solidFill>
        </p:spPr>
        <p:txBody>
          <a:bodyPr vert="horz" lIns="91440" tIns="45720" rIns="91440" bIns="45720" rtlCol="0" anchor="b">
            <a:normAutofit lnSpcReduction="10000"/>
          </a:bodyPr>
          <a:lstStyle>
            <a:lvl1pPr marL="0" indent="0" algn="l" defTabSz="457200" rtl="0" eaLnBrk="1" latinLnBrk="0" hangingPunct="1">
              <a:spcBef>
                <a:spcPct val="20000"/>
              </a:spcBef>
              <a:buFont typeface="Arial"/>
              <a:buNone/>
              <a:defRPr sz="2000" kern="1200">
                <a:solidFill>
                  <a:schemeClr val="tx1">
                    <a:tint val="75000"/>
                  </a:schemeClr>
                </a:solidFill>
                <a:latin typeface="Georgia"/>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Georgia"/>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Georgia"/>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algn="ctr">
              <a:buFontTx/>
              <a:buNone/>
            </a:pPr>
            <a:endParaRPr lang="en-GB" sz="4400" smtClean="0"/>
          </a:p>
          <a:p>
            <a:pPr algn="ctr">
              <a:buFontTx/>
              <a:buNone/>
            </a:pPr>
            <a:r>
              <a:rPr lang="en-GB" sz="4400" smtClean="0"/>
              <a:t>Thank you</a:t>
            </a:r>
            <a:br>
              <a:rPr lang="en-GB" sz="4400" smtClean="0"/>
            </a:br>
            <a:r>
              <a:rPr lang="en-GB" sz="4400" smtClean="0"/>
              <a:t>Any questions?</a:t>
            </a:r>
            <a:endParaRPr lang="en-GB" sz="4400" dirty="0" smtClean="0"/>
          </a:p>
        </p:txBody>
      </p:sp>
    </p:spTree>
    <p:extLst>
      <p:ext uri="{BB962C8B-B14F-4D97-AF65-F5344CB8AC3E}">
        <p14:creationId xmlns:p14="http://schemas.microsoft.com/office/powerpoint/2010/main" val="2501835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Expectations</a:t>
            </a:r>
            <a:endParaRPr lang="en-GB" dirty="0"/>
          </a:p>
        </p:txBody>
      </p:sp>
      <p:sp>
        <p:nvSpPr>
          <p:cNvPr id="3" name="Content Placeholder 2"/>
          <p:cNvSpPr>
            <a:spLocks noGrp="1"/>
          </p:cNvSpPr>
          <p:nvPr>
            <p:ph idx="1"/>
          </p:nvPr>
        </p:nvSpPr>
        <p:spPr/>
        <p:txBody>
          <a:bodyPr>
            <a:normAutofit fontScale="92500" lnSpcReduction="20000"/>
          </a:bodyPr>
          <a:lstStyle/>
          <a:p>
            <a:r>
              <a:rPr lang="en-GB" dirty="0">
                <a:latin typeface="Arial" panose="020B0604020202020204" pitchFamily="34" charset="0"/>
                <a:cs typeface="Arial" panose="020B0604020202020204" pitchFamily="34" charset="0"/>
              </a:rPr>
              <a:t>Follow-on training to share learning with colleagues should be held at each institution represented within 6 months of the workshop</a:t>
            </a:r>
            <a:r>
              <a:rPr lang="en-GB" dirty="0" smtClean="0">
                <a:latin typeface="Arial" panose="020B0604020202020204" pitchFamily="34" charset="0"/>
                <a:cs typeface="Arial" panose="020B0604020202020204" pitchFamily="34" charset="0"/>
              </a:rPr>
              <a:t>.</a:t>
            </a:r>
          </a:p>
          <a:p>
            <a:r>
              <a:rPr lang="en-GB" dirty="0" smtClean="0">
                <a:latin typeface="Arial" panose="020B0604020202020204" pitchFamily="34" charset="0"/>
                <a:cs typeface="Arial" panose="020B0604020202020204" pitchFamily="34" charset="0"/>
              </a:rPr>
              <a:t>Marketing resources in new </a:t>
            </a:r>
            <a:r>
              <a:rPr lang="en-GB" dirty="0">
                <a:latin typeface="Arial" panose="020B0604020202020204" pitchFamily="34" charset="0"/>
                <a:cs typeface="Arial" panose="020B0604020202020204" pitchFamily="34" charset="0"/>
              </a:rPr>
              <a:t>ways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Preparation of a </a:t>
            </a:r>
            <a:r>
              <a:rPr lang="en-GB" dirty="0">
                <a:latin typeface="Arial" panose="020B0604020202020204" pitchFamily="34" charset="0"/>
                <a:cs typeface="Arial" panose="020B0604020202020204" pitchFamily="34" charset="0"/>
              </a:rPr>
              <a:t>printed or online “how to” </a:t>
            </a:r>
            <a:r>
              <a:rPr lang="en-GB" dirty="0" err="1">
                <a:latin typeface="Arial" panose="020B0604020202020204" pitchFamily="34" charset="0"/>
                <a:cs typeface="Arial" panose="020B0604020202020204" pitchFamily="34" charset="0"/>
              </a:rPr>
              <a:t>handout</a:t>
            </a:r>
            <a:r>
              <a:rPr lang="en-GB" dirty="0">
                <a:latin typeface="Arial" panose="020B0604020202020204" pitchFamily="34" charset="0"/>
                <a:cs typeface="Arial" panose="020B0604020202020204" pitchFamily="34" charset="0"/>
              </a:rPr>
              <a:t>/guide on search skills for a specific user group;</a:t>
            </a:r>
          </a:p>
          <a:p>
            <a:r>
              <a:rPr lang="en-GB" dirty="0" smtClean="0">
                <a:latin typeface="Arial" panose="020B0604020202020204" pitchFamily="34" charset="0"/>
                <a:cs typeface="Arial" panose="020B0604020202020204" pitchFamily="34" charset="0"/>
              </a:rPr>
              <a:t>Another </a:t>
            </a:r>
            <a:r>
              <a:rPr lang="en-GB" dirty="0">
                <a:latin typeface="Arial" panose="020B0604020202020204" pitchFamily="34" charset="0"/>
                <a:cs typeface="Arial" panose="020B0604020202020204" pitchFamily="34" charset="0"/>
              </a:rPr>
              <a:t>appropriate, equivalent task which meets the needs of the consortium and the member </a:t>
            </a:r>
            <a:r>
              <a:rPr lang="en-GB" dirty="0" smtClean="0">
                <a:latin typeface="Arial" panose="020B0604020202020204" pitchFamily="34" charset="0"/>
                <a:cs typeface="Arial" panose="020B0604020202020204" pitchFamily="34" charset="0"/>
              </a:rPr>
              <a:t>institutions</a:t>
            </a:r>
            <a:endParaRPr lang="en-GB" dirty="0"/>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2</a:t>
            </a:fld>
            <a:endParaRPr lang="en-US">
              <a:solidFill>
                <a:srgbClr val="333333">
                  <a:tint val="75000"/>
                </a:srgbClr>
              </a:solidFill>
            </a:endParaRPr>
          </a:p>
        </p:txBody>
      </p:sp>
    </p:spTree>
    <p:extLst>
      <p:ext uri="{BB962C8B-B14F-4D97-AF65-F5344CB8AC3E}">
        <p14:creationId xmlns:p14="http://schemas.microsoft.com/office/powerpoint/2010/main" val="4247964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 – Day 1</a:t>
            </a:r>
            <a:endParaRPr lang="en-GB" dirty="0"/>
          </a:p>
        </p:txBody>
      </p:sp>
      <p:sp>
        <p:nvSpPr>
          <p:cNvPr id="3" name="Content Placeholder 2"/>
          <p:cNvSpPr>
            <a:spLocks noGrp="1"/>
          </p:cNvSpPr>
          <p:nvPr>
            <p:ph idx="1"/>
          </p:nvPr>
        </p:nvSpPr>
        <p:spPr/>
        <p:txBody>
          <a:bodyPr>
            <a:normAutofit/>
          </a:bodyPr>
          <a:lstStyle/>
          <a:p>
            <a:r>
              <a:rPr lang="en-GB" sz="3500" dirty="0">
                <a:latin typeface="Arial" panose="020B0604020202020204" pitchFamily="34" charset="0"/>
                <a:cs typeface="Arial" panose="020B0604020202020204" pitchFamily="34" charset="0"/>
              </a:rPr>
              <a:t>1.1 Introduction to e-resources</a:t>
            </a:r>
          </a:p>
          <a:p>
            <a:r>
              <a:rPr lang="en-GB" sz="3500" dirty="0">
                <a:latin typeface="Arial" panose="020B0604020202020204" pitchFamily="34" charset="0"/>
                <a:cs typeface="Arial" panose="020B0604020202020204" pitchFamily="34" charset="0"/>
              </a:rPr>
              <a:t>1.2 E-resources available in country</a:t>
            </a:r>
          </a:p>
          <a:p>
            <a:r>
              <a:rPr lang="en-GB" sz="3500" dirty="0">
                <a:latin typeface="Arial" panose="020B0604020202020204" pitchFamily="34" charset="0"/>
                <a:cs typeface="Arial" panose="020B0604020202020204" pitchFamily="34" charset="0"/>
              </a:rPr>
              <a:t>1.3 Effective searching</a:t>
            </a:r>
          </a:p>
          <a:p>
            <a:r>
              <a:rPr lang="en-GB" sz="3500" dirty="0">
                <a:latin typeface="Arial" panose="020B0604020202020204" pitchFamily="34" charset="0"/>
                <a:cs typeface="Arial" panose="020B0604020202020204" pitchFamily="34" charset="0"/>
              </a:rPr>
              <a:t>1.4 Evaluation of resources</a:t>
            </a:r>
          </a:p>
          <a:p>
            <a:endParaRPr lang="en-GB" dirty="0"/>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3</a:t>
            </a:fld>
            <a:endParaRPr lang="en-US">
              <a:solidFill>
                <a:srgbClr val="333333">
                  <a:tint val="75000"/>
                </a:srgbClr>
              </a:solidFill>
            </a:endParaRPr>
          </a:p>
        </p:txBody>
      </p:sp>
    </p:spTree>
    <p:extLst>
      <p:ext uri="{BB962C8B-B14F-4D97-AF65-F5344CB8AC3E}">
        <p14:creationId xmlns:p14="http://schemas.microsoft.com/office/powerpoint/2010/main" val="306057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 – Day 2</a:t>
            </a:r>
            <a:endParaRPr lang="en-GB" dirty="0"/>
          </a:p>
        </p:txBody>
      </p:sp>
      <p:sp>
        <p:nvSpPr>
          <p:cNvPr id="3" name="Content Placeholder 2"/>
          <p:cNvSpPr>
            <a:spLocks noGrp="1"/>
          </p:cNvSpPr>
          <p:nvPr>
            <p:ph idx="1"/>
          </p:nvPr>
        </p:nvSpPr>
        <p:spPr/>
        <p:txBody>
          <a:bodyPr>
            <a:normAutofit/>
          </a:bodyPr>
          <a:lstStyle/>
          <a:p>
            <a:r>
              <a:rPr lang="en-GB" sz="3500" dirty="0" smtClean="0">
                <a:latin typeface="Arial" panose="020B0604020202020204" pitchFamily="34" charset="0"/>
                <a:cs typeface="Arial" panose="020B0604020202020204" pitchFamily="34" charset="0"/>
              </a:rPr>
              <a:t>2.1 </a:t>
            </a:r>
            <a:r>
              <a:rPr lang="en-GB" sz="3500" dirty="0">
                <a:latin typeface="Arial" panose="020B0604020202020204" pitchFamily="34" charset="0"/>
                <a:cs typeface="Arial" panose="020B0604020202020204" pitchFamily="34" charset="0"/>
              </a:rPr>
              <a:t>Access models</a:t>
            </a:r>
          </a:p>
          <a:p>
            <a:r>
              <a:rPr lang="en-GB" sz="3500" dirty="0">
                <a:latin typeface="Arial" panose="020B0604020202020204" pitchFamily="34" charset="0"/>
                <a:cs typeface="Arial" panose="020B0604020202020204" pitchFamily="34" charset="0"/>
              </a:rPr>
              <a:t>2.2 Acquisition and purchase</a:t>
            </a:r>
          </a:p>
          <a:p>
            <a:r>
              <a:rPr lang="en-GB" sz="3500" dirty="0">
                <a:latin typeface="Arial" panose="020B0604020202020204" pitchFamily="34" charset="0"/>
                <a:cs typeface="Arial" panose="020B0604020202020204" pitchFamily="34" charset="0"/>
              </a:rPr>
              <a:t>2.3 Managing access</a:t>
            </a:r>
          </a:p>
          <a:p>
            <a:r>
              <a:rPr lang="en-GB" sz="3500" dirty="0">
                <a:latin typeface="Arial" panose="020B0604020202020204" pitchFamily="34" charset="0"/>
                <a:cs typeface="Arial" panose="020B0604020202020204" pitchFamily="34" charset="0"/>
              </a:rPr>
              <a:t>2.4 Monitoring and evaluation</a:t>
            </a:r>
          </a:p>
          <a:p>
            <a:r>
              <a:rPr lang="en-GB" sz="3500" dirty="0">
                <a:latin typeface="Arial" panose="020B0604020202020204" pitchFamily="34" charset="0"/>
                <a:cs typeface="Arial" panose="020B0604020202020204" pitchFamily="34" charset="0"/>
              </a:rPr>
              <a:t>2.5 Marketing</a:t>
            </a:r>
          </a:p>
          <a:p>
            <a:endParaRPr lang="en-GB" dirty="0"/>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4</a:t>
            </a:fld>
            <a:endParaRPr lang="en-US">
              <a:solidFill>
                <a:srgbClr val="333333">
                  <a:tint val="75000"/>
                </a:srgbClr>
              </a:solidFill>
            </a:endParaRPr>
          </a:p>
        </p:txBody>
      </p:sp>
    </p:spTree>
    <p:extLst>
      <p:ext uri="{BB962C8B-B14F-4D97-AF65-F5344CB8AC3E}">
        <p14:creationId xmlns:p14="http://schemas.microsoft.com/office/powerpoint/2010/main" val="1976603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 – Day 3</a:t>
            </a:r>
            <a:endParaRPr lang="en-GB" dirty="0"/>
          </a:p>
        </p:txBody>
      </p:sp>
      <p:sp>
        <p:nvSpPr>
          <p:cNvPr id="3" name="Content Placeholder 2"/>
          <p:cNvSpPr>
            <a:spLocks noGrp="1"/>
          </p:cNvSpPr>
          <p:nvPr>
            <p:ph idx="1"/>
          </p:nvPr>
        </p:nvSpPr>
        <p:spPr/>
        <p:txBody>
          <a:bodyPr>
            <a:normAutofit/>
          </a:bodyPr>
          <a:lstStyle/>
          <a:p>
            <a:r>
              <a:rPr lang="en-GB" sz="3500" dirty="0">
                <a:latin typeface="Arial" panose="020B0604020202020204" pitchFamily="34" charset="0"/>
                <a:cs typeface="Arial" panose="020B0604020202020204" pitchFamily="34" charset="0"/>
              </a:rPr>
              <a:t>3.1: Training for e-resource use</a:t>
            </a:r>
          </a:p>
          <a:p>
            <a:r>
              <a:rPr lang="en-GB" sz="3500" dirty="0">
                <a:latin typeface="Arial" panose="020B0604020202020204" pitchFamily="34" charset="0"/>
                <a:cs typeface="Arial" panose="020B0604020202020204" pitchFamily="34" charset="0"/>
              </a:rPr>
              <a:t>3.2: Planning for training</a:t>
            </a:r>
          </a:p>
          <a:p>
            <a:r>
              <a:rPr lang="en-GB" sz="3500" dirty="0">
                <a:latin typeface="Arial" panose="020B0604020202020204" pitchFamily="34" charset="0"/>
                <a:cs typeface="Arial" panose="020B0604020202020204" pitchFamily="34" charset="0"/>
              </a:rPr>
              <a:t>3.3: An overview of training and facilitation techniques</a:t>
            </a:r>
          </a:p>
          <a:p>
            <a:endParaRPr lang="en-GB" sz="3500" dirty="0"/>
          </a:p>
          <a:p>
            <a:endParaRPr lang="en-GB" sz="3600" b="1" dirty="0"/>
          </a:p>
          <a:p>
            <a:endParaRPr lang="en-GB" sz="3500" dirty="0"/>
          </a:p>
          <a:p>
            <a:endParaRPr lang="en-GB" dirty="0"/>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5</a:t>
            </a:fld>
            <a:endParaRPr lang="en-US">
              <a:solidFill>
                <a:srgbClr val="333333">
                  <a:tint val="75000"/>
                </a:srgbClr>
              </a:solidFill>
            </a:endParaRPr>
          </a:p>
        </p:txBody>
      </p:sp>
    </p:spTree>
    <p:extLst>
      <p:ext uri="{BB962C8B-B14F-4D97-AF65-F5344CB8AC3E}">
        <p14:creationId xmlns:p14="http://schemas.microsoft.com/office/powerpoint/2010/main" val="1976603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Why complete an action plan?</a:t>
            </a:r>
            <a:endParaRPr lang="en-GB" dirty="0"/>
          </a:p>
        </p:txBody>
      </p:sp>
      <p:sp>
        <p:nvSpPr>
          <p:cNvPr id="3" name="Content Placeholder 2"/>
          <p:cNvSpPr>
            <a:spLocks noGrp="1"/>
          </p:cNvSpPr>
          <p:nvPr>
            <p:ph idx="1"/>
          </p:nvPr>
        </p:nvSpPr>
        <p:spPr/>
        <p:txBody>
          <a:bodyPr>
            <a:normAutofit fontScale="77500" lnSpcReduction="20000"/>
          </a:bodyPr>
          <a:lstStyle/>
          <a:p>
            <a:r>
              <a:rPr lang="en-GB" dirty="0">
                <a:latin typeface="Arial" panose="020B0604020202020204" pitchFamily="34" charset="0"/>
                <a:cs typeface="Arial" panose="020B0604020202020204" pitchFamily="34" charset="0"/>
              </a:rPr>
              <a:t>Consortium has invested in you and your institution in offering training</a:t>
            </a:r>
          </a:p>
          <a:p>
            <a:r>
              <a:rPr lang="en-GB" dirty="0">
                <a:latin typeface="Arial" panose="020B0604020202020204" pitchFamily="34" charset="0"/>
                <a:cs typeface="Arial" panose="020B0604020202020204" pitchFamily="34" charset="0"/>
              </a:rPr>
              <a:t>Good training and capacity building practice shows that training and professional development doesn’t just occur within the 3-4 days of the workshop. </a:t>
            </a:r>
          </a:p>
          <a:p>
            <a:r>
              <a:rPr lang="en-GB" dirty="0">
                <a:latin typeface="Arial" panose="020B0604020202020204" pitchFamily="34" charset="0"/>
                <a:cs typeface="Arial" panose="020B0604020202020204" pitchFamily="34" charset="0"/>
              </a:rPr>
              <a:t>Follow on actions are essential to ensure participants are able to put skills, knowledge </a:t>
            </a:r>
            <a:r>
              <a:rPr lang="en-GB" dirty="0" smtClean="0">
                <a:latin typeface="Arial" panose="020B0604020202020204" pitchFamily="34" charset="0"/>
                <a:cs typeface="Arial" panose="020B0604020202020204" pitchFamily="34" charset="0"/>
              </a:rPr>
              <a:t>and ideas </a:t>
            </a:r>
            <a:r>
              <a:rPr lang="en-GB" dirty="0">
                <a:latin typeface="Arial" panose="020B0604020202020204" pitchFamily="34" charset="0"/>
                <a:cs typeface="Arial" panose="020B0604020202020204" pitchFamily="34" charset="0"/>
              </a:rPr>
              <a:t>into practice and </a:t>
            </a:r>
            <a:r>
              <a:rPr lang="en-GB" dirty="0" smtClean="0">
                <a:latin typeface="Arial" panose="020B0604020202020204" pitchFamily="34" charset="0"/>
                <a:cs typeface="Arial" panose="020B0604020202020204" pitchFamily="34" charset="0"/>
              </a:rPr>
              <a:t>make </a:t>
            </a:r>
            <a:r>
              <a:rPr lang="en-GB" dirty="0">
                <a:latin typeface="Arial" panose="020B0604020202020204" pitchFamily="34" charset="0"/>
                <a:cs typeface="Arial" panose="020B0604020202020204" pitchFamily="34" charset="0"/>
              </a:rPr>
              <a:t>a tangible, and </a:t>
            </a:r>
            <a:r>
              <a:rPr lang="en-GB" dirty="0" smtClean="0">
                <a:latin typeface="Arial" panose="020B0604020202020204" pitchFamily="34" charset="0"/>
                <a:cs typeface="Arial" panose="020B0604020202020204" pitchFamily="34" charset="0"/>
              </a:rPr>
              <a:t>timely </a:t>
            </a:r>
            <a:r>
              <a:rPr lang="en-GB" dirty="0">
                <a:latin typeface="Arial" panose="020B0604020202020204" pitchFamily="34" charset="0"/>
                <a:cs typeface="Arial" panose="020B0604020202020204" pitchFamily="34" charset="0"/>
              </a:rPr>
              <a:t>contribution to improved services to users/institutions.</a:t>
            </a:r>
          </a:p>
          <a:p>
            <a:r>
              <a:rPr lang="en-GB" dirty="0">
                <a:latin typeface="Arial" panose="020B0604020202020204" pitchFamily="34" charset="0"/>
                <a:cs typeface="Arial" panose="020B0604020202020204" pitchFamily="34" charset="0"/>
              </a:rPr>
              <a:t>Expect to spend 1-2 days on a follow on activity. This should be something you are doing as part of your everyday job</a:t>
            </a:r>
          </a:p>
          <a:p>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solidFill>
                  <a:srgbClr val="333333">
                    <a:tint val="75000"/>
                  </a:srgbClr>
                </a:solidFill>
              </a:rPr>
              <a:pPr/>
              <a:t>15/10/2015</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6</a:t>
            </a:fld>
            <a:endParaRPr lang="en-US">
              <a:solidFill>
                <a:srgbClr val="333333">
                  <a:tint val="75000"/>
                </a:srgbClr>
              </a:solidFill>
            </a:endParaRPr>
          </a:p>
        </p:txBody>
      </p:sp>
    </p:spTree>
    <p:extLst>
      <p:ext uri="{BB962C8B-B14F-4D97-AF65-F5344CB8AC3E}">
        <p14:creationId xmlns:p14="http://schemas.microsoft.com/office/powerpoint/2010/main" val="761941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What you could </a:t>
            </a:r>
            <a:r>
              <a:rPr lang="en-GB" dirty="0" smtClean="0"/>
              <a:t>achieve</a:t>
            </a:r>
            <a:endParaRPr lang="en-GB" dirty="0"/>
          </a:p>
        </p:txBody>
      </p:sp>
      <p:sp>
        <p:nvSpPr>
          <p:cNvPr id="3" name="Content Placeholder 2"/>
          <p:cNvSpPr>
            <a:spLocks noGrp="1"/>
          </p:cNvSpPr>
          <p:nvPr>
            <p:ph idx="1"/>
          </p:nvPr>
        </p:nvSpPr>
        <p:spPr/>
        <p:txBody>
          <a:bodyPr>
            <a:normAutofit fontScale="85000" lnSpcReduction="20000"/>
          </a:bodyPr>
          <a:lstStyle/>
          <a:p>
            <a:pPr lvl="0"/>
            <a:r>
              <a:rPr lang="en-GB" dirty="0">
                <a:solidFill>
                  <a:schemeClr val="tx1"/>
                </a:solidFill>
                <a:latin typeface="Arial" charset="0"/>
              </a:rPr>
              <a:t>A printed or online “how to” </a:t>
            </a:r>
            <a:r>
              <a:rPr lang="en-GB" dirty="0" err="1">
                <a:solidFill>
                  <a:schemeClr val="tx1"/>
                </a:solidFill>
                <a:latin typeface="Arial" charset="0"/>
              </a:rPr>
              <a:t>handout</a:t>
            </a:r>
            <a:r>
              <a:rPr lang="en-GB" dirty="0">
                <a:solidFill>
                  <a:schemeClr val="tx1"/>
                </a:solidFill>
                <a:latin typeface="Arial" charset="0"/>
              </a:rPr>
              <a:t>/guide on search skills for a specific user group;</a:t>
            </a:r>
          </a:p>
          <a:p>
            <a:pPr lvl="0"/>
            <a:r>
              <a:rPr lang="en-GB" dirty="0">
                <a:solidFill>
                  <a:schemeClr val="tx1"/>
                </a:solidFill>
                <a:latin typeface="Arial" charset="0"/>
              </a:rPr>
              <a:t>The outline of electronic resource usage training activities planned and implemented in the institution</a:t>
            </a:r>
          </a:p>
          <a:p>
            <a:pPr lvl="0"/>
            <a:r>
              <a:rPr lang="en-GB" dirty="0">
                <a:solidFill>
                  <a:schemeClr val="tx1"/>
                </a:solidFill>
                <a:latin typeface="Arial" charset="0"/>
              </a:rPr>
              <a:t>Some examples of new ways you have marketed resources as a result – copies of leaflets, photos of marketing materials, copies of marketing blog posts</a:t>
            </a:r>
          </a:p>
          <a:p>
            <a:pPr lvl="0"/>
            <a:r>
              <a:rPr lang="en-GB" dirty="0">
                <a:solidFill>
                  <a:schemeClr val="tx1"/>
                </a:solidFill>
                <a:latin typeface="Arial" charset="0"/>
              </a:rPr>
              <a:t>Or another appropriate, equivalent task which meets the needs of the consortium and the member institutions. </a:t>
            </a:r>
          </a:p>
          <a:p>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solidFill>
                  <a:srgbClr val="333333">
                    <a:tint val="75000"/>
                  </a:srgbClr>
                </a:solidFill>
              </a:rPr>
              <a:pPr/>
              <a:t>15/10/2015</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7</a:t>
            </a:fld>
            <a:endParaRPr lang="en-US">
              <a:solidFill>
                <a:srgbClr val="333333">
                  <a:tint val="75000"/>
                </a:srgbClr>
              </a:solidFill>
            </a:endParaRPr>
          </a:p>
        </p:txBody>
      </p:sp>
    </p:spTree>
    <p:extLst>
      <p:ext uri="{BB962C8B-B14F-4D97-AF65-F5344CB8AC3E}">
        <p14:creationId xmlns:p14="http://schemas.microsoft.com/office/powerpoint/2010/main" val="1645111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49501"/>
          </a:xfrm>
        </p:spPr>
        <p:txBody>
          <a:bodyPr/>
          <a:lstStyle/>
          <a:p>
            <a:r>
              <a:rPr lang="en-GB" dirty="0" smtClean="0"/>
              <a:t>Consider</a:t>
            </a:r>
            <a:endParaRPr lang="en-GB" dirty="0"/>
          </a:p>
        </p:txBody>
      </p:sp>
      <p:sp>
        <p:nvSpPr>
          <p:cNvPr id="3" name="Content Placeholder 2"/>
          <p:cNvSpPr>
            <a:spLocks noGrp="1"/>
          </p:cNvSpPr>
          <p:nvPr>
            <p:ph idx="1"/>
          </p:nvPr>
        </p:nvSpPr>
        <p:spPr/>
        <p:txBody>
          <a:bodyPr/>
          <a:lstStyle/>
          <a:p>
            <a:r>
              <a:rPr lang="en-GB" dirty="0" smtClean="0">
                <a:latin typeface="Arial" panose="020B0604020202020204" pitchFamily="34" charset="0"/>
                <a:cs typeface="Arial" panose="020B0604020202020204" pitchFamily="34" charset="0"/>
              </a:rPr>
              <a:t>Which </a:t>
            </a:r>
            <a:r>
              <a:rPr lang="en-GB" dirty="0">
                <a:latin typeface="Arial" panose="020B0604020202020204" pitchFamily="34" charset="0"/>
                <a:cs typeface="Arial" panose="020B0604020202020204" pitchFamily="34" charset="0"/>
              </a:rPr>
              <a:t>of these activities best suits the needs of my institution and consortium?</a:t>
            </a:r>
          </a:p>
          <a:p>
            <a:r>
              <a:rPr lang="en-GB" dirty="0">
                <a:latin typeface="Arial" panose="020B0604020202020204" pitchFamily="34" charset="0"/>
                <a:cs typeface="Arial" panose="020B0604020202020204" pitchFamily="34" charset="0"/>
              </a:rPr>
              <a:t>What support would I need from my manager and is he/she likely to give this?</a:t>
            </a:r>
          </a:p>
          <a:p>
            <a:r>
              <a:rPr lang="en-GB" dirty="0">
                <a:latin typeface="Arial" panose="020B0604020202020204" pitchFamily="34" charset="0"/>
                <a:cs typeface="Arial" panose="020B0604020202020204" pitchFamily="34" charset="0"/>
              </a:rPr>
              <a:t>How would I be able to demonstrate that I have successfully completed an agreed action?</a:t>
            </a:r>
          </a:p>
          <a:p>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solidFill>
                  <a:srgbClr val="333333">
                    <a:tint val="75000"/>
                  </a:srgbClr>
                </a:solidFill>
              </a:rPr>
              <a:pPr/>
              <a:t>15/10/2015</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8</a:t>
            </a:fld>
            <a:endParaRPr lang="en-US">
              <a:solidFill>
                <a:srgbClr val="333333">
                  <a:tint val="75000"/>
                </a:srgbClr>
              </a:solidFill>
            </a:endParaRPr>
          </a:p>
        </p:txBody>
      </p:sp>
    </p:spTree>
    <p:extLst>
      <p:ext uri="{BB962C8B-B14F-4D97-AF65-F5344CB8AC3E}">
        <p14:creationId xmlns:p14="http://schemas.microsoft.com/office/powerpoint/2010/main" val="36274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3.4.1 Action plan template</a:t>
            </a:r>
            <a:endParaRPr lang="en-GB" dirty="0"/>
          </a:p>
        </p:txBody>
      </p:sp>
      <p:sp>
        <p:nvSpPr>
          <p:cNvPr id="3" name="Content Placeholder 2"/>
          <p:cNvSpPr>
            <a:spLocks noGrp="1"/>
          </p:cNvSpPr>
          <p:nvPr>
            <p:ph idx="1"/>
          </p:nvPr>
        </p:nvSpPr>
        <p:spPr/>
        <p:txBody>
          <a:bodyPr/>
          <a:lstStyle/>
          <a:p>
            <a:r>
              <a:rPr lang="en-GB" dirty="0" smtClean="0">
                <a:latin typeface="Arial" panose="020B0604020202020204" pitchFamily="34" charset="0"/>
                <a:cs typeface="Arial" panose="020B0604020202020204" pitchFamily="34" charset="0"/>
              </a:rPr>
              <a:t>Spend 20 minutes working alone or with a colleague from the same institution considering your action plan</a:t>
            </a:r>
          </a:p>
          <a:p>
            <a:r>
              <a:rPr lang="en-GB" dirty="0" smtClean="0">
                <a:latin typeface="Arial" panose="020B0604020202020204" pitchFamily="34" charset="0"/>
                <a:cs typeface="Arial" panose="020B0604020202020204" pitchFamily="34" charset="0"/>
              </a:rPr>
              <a:t>If possible, type this and email it to the administrator</a:t>
            </a:r>
          </a:p>
          <a:p>
            <a:r>
              <a:rPr lang="en-GB" dirty="0" smtClean="0">
                <a:latin typeface="Arial" panose="020B0604020202020204" pitchFamily="34" charset="0"/>
                <a:cs typeface="Arial" panose="020B0604020202020204" pitchFamily="34" charset="0"/>
              </a:rPr>
              <a:t>Be prepared to discuss in plenary</a:t>
            </a:r>
            <a:endParaRPr lang="en-GB"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ED550DC9-6AB9-D448-9668-424CC2F97943}" type="datetime1">
              <a:rPr lang="en-GB" smtClean="0">
                <a:solidFill>
                  <a:srgbClr val="333333">
                    <a:tint val="75000"/>
                  </a:srgbClr>
                </a:solidFill>
              </a:rPr>
              <a:pPr/>
              <a:t>15/10/2015</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9</a:t>
            </a:fld>
            <a:endParaRPr lang="en-US">
              <a:solidFill>
                <a:srgbClr val="333333">
                  <a:tint val="75000"/>
                </a:srgbClr>
              </a:solidFill>
            </a:endParaRPr>
          </a:p>
        </p:txBody>
      </p:sp>
    </p:spTree>
    <p:extLst>
      <p:ext uri="{BB962C8B-B14F-4D97-AF65-F5344CB8AC3E}">
        <p14:creationId xmlns:p14="http://schemas.microsoft.com/office/powerpoint/2010/main" val="3522836098"/>
      </p:ext>
    </p:extLst>
  </p:cSld>
  <p:clrMapOvr>
    <a:masterClrMapping/>
  </p:clrMapOvr>
</p:sld>
</file>

<file path=ppt/theme/theme1.xml><?xml version="1.0" encoding="utf-8"?>
<a:theme xmlns:a="http://schemas.openxmlformats.org/drawingml/2006/main" name="INASP 2013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NASP PowerPoint">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Settings\clmb\My Documents\templates\ito-ttt-unit.pot</Template>
  <TotalTime>1941</TotalTime>
  <Words>1660</Words>
  <Application>Microsoft Office PowerPoint</Application>
  <PresentationFormat>On-screen Show (4:3)</PresentationFormat>
  <Paragraphs>131</Paragraphs>
  <Slides>11</Slides>
  <Notes>10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INASP 2013 Presentation</vt:lpstr>
      <vt:lpstr>INASP PowerPoint</vt:lpstr>
      <vt:lpstr>Introduction to electronic resources management</vt:lpstr>
      <vt:lpstr>Expectations</vt:lpstr>
      <vt:lpstr>Workshop – Day 1</vt:lpstr>
      <vt:lpstr>Workshop – Day 2</vt:lpstr>
      <vt:lpstr>Workshop – Day 3</vt:lpstr>
      <vt:lpstr>Why complete an action plan?</vt:lpstr>
      <vt:lpstr>What you could achieve</vt:lpstr>
      <vt:lpstr>Consider</vt:lpstr>
      <vt:lpstr>3.4.1 Action plan template</vt:lpstr>
      <vt:lpstr>Workshop evaluation and closing</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 training event</dc:title>
  <dc:creator>Martin Belcher</dc:creator>
  <cp:lastModifiedBy>Veronika Schaeffler</cp:lastModifiedBy>
  <cp:revision>47</cp:revision>
  <dcterms:created xsi:type="dcterms:W3CDTF">2004-01-29T13:25:39Z</dcterms:created>
  <dcterms:modified xsi:type="dcterms:W3CDTF">2015-10-15T15:08:23Z</dcterms:modified>
</cp:coreProperties>
</file>