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9"/>
  </p:notesMasterIdLst>
  <p:handoutMasterIdLst>
    <p:handoutMasterId r:id="rId20"/>
  </p:handoutMasterIdLst>
  <p:sldIdLst>
    <p:sldId id="284" r:id="rId2"/>
    <p:sldId id="257" r:id="rId3"/>
    <p:sldId id="288" r:id="rId4"/>
    <p:sldId id="287" r:id="rId5"/>
    <p:sldId id="277" r:id="rId6"/>
    <p:sldId id="289" r:id="rId7"/>
    <p:sldId id="278" r:id="rId8"/>
    <p:sldId id="283" r:id="rId9"/>
    <p:sldId id="280" r:id="rId10"/>
    <p:sldId id="281" r:id="rId11"/>
    <p:sldId id="286" r:id="rId12"/>
    <p:sldId id="295" r:id="rId13"/>
    <p:sldId id="290" r:id="rId14"/>
    <p:sldId id="294" r:id="rId15"/>
    <p:sldId id="291" r:id="rId16"/>
    <p:sldId id="293" r:id="rId17"/>
    <p:sldId id="285" r:id="rId18"/>
  </p:sldIdLst>
  <p:sldSz cx="9144000" cy="6858000" type="screen4x3"/>
  <p:notesSz cx="7099300" cy="10234613"/>
  <p:defaultTextStyle>
    <a:defPPr>
      <a:defRPr lang="en-GB"/>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739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65210" autoAdjust="0"/>
  </p:normalViewPr>
  <p:slideViewPr>
    <p:cSldViewPr>
      <p:cViewPr>
        <p:scale>
          <a:sx n="74" d="100"/>
          <a:sy n="74" d="100"/>
        </p:scale>
        <p:origin x="-6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476" y="176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4" name="Rectangle 6"/>
          <p:cNvSpPr>
            <a:spLocks noGrp="1" noChangeArrowheads="1"/>
          </p:cNvSpPr>
          <p:nvPr>
            <p:ph type="hdr" sz="quarter"/>
          </p:nvPr>
        </p:nvSpPr>
        <p:spPr bwMode="auto">
          <a:xfrm>
            <a:off x="0" y="0"/>
            <a:ext cx="6783776" cy="59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900" smtClean="0">
                <a:latin typeface="Arial" charset="0"/>
              </a:defRPr>
            </a:lvl1pPr>
          </a:lstStyle>
          <a:p>
            <a:r>
              <a:rPr lang="en-US" altLang="en-GB" smtClean="0"/>
              <a:t>2.3 Managing user access</a:t>
            </a:r>
            <a:endParaRPr lang="en-GB" altLang="en-GB" dirty="0"/>
          </a:p>
        </p:txBody>
      </p:sp>
      <p:sp>
        <p:nvSpPr>
          <p:cNvPr id="30723" name="Rectangle 7"/>
          <p:cNvSpPr>
            <a:spLocks noChangeArrowheads="1"/>
          </p:cNvSpPr>
          <p:nvPr/>
        </p:nvSpPr>
        <p:spPr bwMode="auto">
          <a:xfrm>
            <a:off x="78881" y="9808171"/>
            <a:ext cx="6310489" cy="341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r>
              <a:rPr lang="en-GB" altLang="en-GB" sz="900" dirty="0"/>
              <a:t>This work is licensed under a Creative Commons Attribution-</a:t>
            </a:r>
            <a:r>
              <a:rPr lang="en-GB" altLang="en-GB" sz="900" dirty="0" err="1"/>
              <a:t>ShareAlike</a:t>
            </a:r>
            <a:r>
              <a:rPr lang="en-GB" altLang="en-GB" sz="900" dirty="0"/>
              <a:t> 3.0 </a:t>
            </a:r>
            <a:r>
              <a:rPr lang="en-GB" altLang="en-GB" sz="900" dirty="0" err="1"/>
              <a:t>Unported</a:t>
            </a:r>
            <a:r>
              <a:rPr lang="en-GB" altLang="en-GB" sz="900" dirty="0"/>
              <a:t> License. http://creativecommons.org/licenses/by-sa/3.0/ Last update </a:t>
            </a:r>
            <a:fld id="{902812B0-E46E-40E2-9481-66DE827FE469}" type="datetime4">
              <a:rPr lang="en-GB" altLang="en-GB" sz="900"/>
              <a:t>05 March 2014</a:t>
            </a:fld>
            <a:r>
              <a:rPr lang="en-GB" altLang="en-GB" sz="900" dirty="0"/>
              <a:t> Page </a:t>
            </a:r>
            <a:fld id="{39781CAF-00B7-4E54-BD7F-13AEF39C8950}" type="slidenum">
              <a:rPr lang="en-GB" altLang="en-GB" sz="900" smtClean="0"/>
              <a:t>‹#›</a:t>
            </a:fld>
            <a:endParaRPr lang="en-GB" altLang="en-GB" sz="900" dirty="0"/>
          </a:p>
        </p:txBody>
      </p:sp>
    </p:spTree>
    <p:extLst>
      <p:ext uri="{BB962C8B-B14F-4D97-AF65-F5344CB8AC3E}">
        <p14:creationId xmlns:p14="http://schemas.microsoft.com/office/powerpoint/2010/main" val="303220739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GB" altLang="en-GB" noProof="0" smtClean="0"/>
              <a:t>Click to edit Master text styles</a:t>
            </a:r>
          </a:p>
          <a:p>
            <a:pPr lvl="1"/>
            <a:r>
              <a:rPr lang="en-GB" altLang="en-GB" noProof="0" smtClean="0"/>
              <a:t>Second level</a:t>
            </a:r>
          </a:p>
          <a:p>
            <a:pPr lvl="2"/>
            <a:r>
              <a:rPr lang="en-GB" altLang="en-GB" noProof="0" smtClean="0"/>
              <a:t>Third level</a:t>
            </a:r>
          </a:p>
          <a:p>
            <a:pPr lvl="3"/>
            <a:r>
              <a:rPr lang="en-GB" altLang="en-GB" noProof="0" smtClean="0"/>
              <a:t>Fourth level</a:t>
            </a:r>
          </a:p>
          <a:p>
            <a:pPr lvl="4"/>
            <a:r>
              <a:rPr lang="en-GB" altLang="en-GB" noProof="0" smtClean="0"/>
              <a:t>Fifth level</a:t>
            </a:r>
          </a:p>
        </p:txBody>
      </p:sp>
      <p:sp>
        <p:nvSpPr>
          <p:cNvPr id="26632" name="Rectangle 8"/>
          <p:cNvSpPr>
            <a:spLocks noGrp="1" noChangeArrowheads="1"/>
          </p:cNvSpPr>
          <p:nvPr>
            <p:ph type="hdr" sz="quarter"/>
          </p:nvPr>
        </p:nvSpPr>
        <p:spPr bwMode="auto">
          <a:xfrm>
            <a:off x="0" y="0"/>
            <a:ext cx="7099300" cy="59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900" smtClean="0">
                <a:latin typeface="Arial" charset="0"/>
              </a:defRPr>
            </a:lvl1pPr>
          </a:lstStyle>
          <a:p>
            <a:pPr>
              <a:defRPr/>
            </a:pPr>
            <a:r>
              <a:rPr lang="en-GB" altLang="en-GB" dirty="0" smtClean="0"/>
              <a:t>2.3 Introduction to e-resources management</a:t>
            </a:r>
            <a:endParaRPr lang="en-GB" altLang="en-GB" dirty="0"/>
          </a:p>
        </p:txBody>
      </p:sp>
      <p:sp>
        <p:nvSpPr>
          <p:cNvPr id="26633" name="Rectangle 9"/>
          <p:cNvSpPr>
            <a:spLocks noGrp="1" noChangeArrowheads="1"/>
          </p:cNvSpPr>
          <p:nvPr>
            <p:ph type="ftr" sz="quarter" idx="4"/>
          </p:nvPr>
        </p:nvSpPr>
        <p:spPr bwMode="auto">
          <a:xfrm>
            <a:off x="0" y="9808171"/>
            <a:ext cx="6310489" cy="341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800" smtClean="0">
                <a:latin typeface="Arial" charset="0"/>
              </a:defRPr>
            </a:lvl1pPr>
          </a:lstStyle>
          <a:p>
            <a:pPr>
              <a:defRPr/>
            </a:pPr>
            <a:r>
              <a:rPr lang="en-GB" altLang="en-GB" dirty="0" smtClean="0"/>
              <a:t>This work is licensed under a Creative Commons Attribution-</a:t>
            </a:r>
            <a:r>
              <a:rPr lang="en-GB" altLang="en-GB" dirty="0" err="1" smtClean="0"/>
              <a:t>ShareAlike</a:t>
            </a:r>
            <a:r>
              <a:rPr lang="en-GB" altLang="en-GB" dirty="0" smtClean="0"/>
              <a:t> 3.0 </a:t>
            </a:r>
            <a:r>
              <a:rPr lang="en-GB" altLang="en-GB" dirty="0" err="1" smtClean="0"/>
              <a:t>Unported</a:t>
            </a:r>
            <a:r>
              <a:rPr lang="en-GB" altLang="en-GB" dirty="0" smtClean="0"/>
              <a:t> License. http://creativecommons.org/licenses/by-sa/3.0/ Last update </a:t>
            </a:r>
            <a:fld id="{A5E1F9B3-B33E-4B42-A281-463B25E7A6C2}" type="datetime4">
              <a:rPr lang="en-GB" altLang="en-GB" smtClean="0"/>
              <a:pPr>
                <a:defRPr/>
              </a:pPr>
              <a:t>05 March 2014</a:t>
            </a:fld>
            <a:r>
              <a:rPr lang="en-GB" altLang="en-GB" dirty="0" smtClean="0"/>
              <a:t> Page ‹#›</a:t>
            </a:r>
            <a:endParaRPr lang="en-GB" altLang="en-GB" dirty="0"/>
          </a:p>
        </p:txBody>
      </p:sp>
    </p:spTree>
    <p:extLst>
      <p:ext uri="{BB962C8B-B14F-4D97-AF65-F5344CB8AC3E}">
        <p14:creationId xmlns:p14="http://schemas.microsoft.com/office/powerpoint/2010/main" val="198547734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z="1200" dirty="0"/>
              <a:t>Purpose: </a:t>
            </a:r>
            <a:r>
              <a:rPr lang="en-GB" altLang="en-GB" sz="1200" dirty="0"/>
              <a:t>To get an overview of the issues involved in managing implementation and user access to electronic resources</a:t>
            </a:r>
          </a:p>
          <a:p>
            <a:pPr eaLnBrk="1" hangingPunct="1"/>
            <a:r>
              <a:rPr lang="en-GB" altLang="en-GB" sz="1200" dirty="0"/>
              <a:t>To consider constraints to the availability and use of resources</a:t>
            </a:r>
          </a:p>
          <a:p>
            <a:pPr eaLnBrk="1" hangingPunct="1"/>
            <a:r>
              <a:rPr lang="en-GB" altLang="en-GB" sz="1200" dirty="0"/>
              <a:t>To generate ideas for strategies and policies</a:t>
            </a:r>
          </a:p>
          <a:p>
            <a:endParaRPr lang="en-GB" sz="1200" dirty="0"/>
          </a:p>
        </p:txBody>
      </p:sp>
      <p:sp>
        <p:nvSpPr>
          <p:cNvPr id="9220" name="Slide Number Placeholder 3"/>
          <p:cNvSpPr>
            <a:spLocks noGrp="1"/>
          </p:cNvSpPr>
          <p:nvPr>
            <p:ph type="sldNum" sz="quarter" idx="5"/>
          </p:nvPr>
        </p:nvSpPr>
        <p:spPr>
          <a:xfrm>
            <a:off x="4020506" y="9720673"/>
            <a:ext cx="3077137" cy="51230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lstStyle>
            <a:lvl1pPr eaLnBrk="0" hangingPunct="0">
              <a:defRPr sz="2600">
                <a:solidFill>
                  <a:schemeClr val="tx1"/>
                </a:solidFill>
                <a:latin typeface="Times New Roman" pitchFamily="18" charset="0"/>
              </a:defRPr>
            </a:lvl1pPr>
            <a:lvl2pPr marL="812136" indent="-312360" eaLnBrk="0" hangingPunct="0">
              <a:defRPr sz="2600">
                <a:solidFill>
                  <a:schemeClr val="tx1"/>
                </a:solidFill>
                <a:latin typeface="Times New Roman" pitchFamily="18" charset="0"/>
              </a:defRPr>
            </a:lvl2pPr>
            <a:lvl3pPr marL="1249439" indent="-249888" eaLnBrk="0" hangingPunct="0">
              <a:defRPr sz="2600">
                <a:solidFill>
                  <a:schemeClr val="tx1"/>
                </a:solidFill>
                <a:latin typeface="Times New Roman" pitchFamily="18" charset="0"/>
              </a:defRPr>
            </a:lvl3pPr>
            <a:lvl4pPr marL="1749216" indent="-249888" eaLnBrk="0" hangingPunct="0">
              <a:defRPr sz="2600">
                <a:solidFill>
                  <a:schemeClr val="tx1"/>
                </a:solidFill>
                <a:latin typeface="Times New Roman" pitchFamily="18" charset="0"/>
              </a:defRPr>
            </a:lvl4pPr>
            <a:lvl5pPr marL="2248992" indent="-249888" eaLnBrk="0" hangingPunct="0">
              <a:defRPr sz="2600">
                <a:solidFill>
                  <a:schemeClr val="tx1"/>
                </a:solidFill>
                <a:latin typeface="Times New Roman" pitchFamily="18" charset="0"/>
              </a:defRPr>
            </a:lvl5pPr>
            <a:lvl6pPr marL="2748768" indent="-249888" eaLnBrk="0" fontAlgn="base" hangingPunct="0">
              <a:spcBef>
                <a:spcPct val="0"/>
              </a:spcBef>
              <a:spcAft>
                <a:spcPct val="0"/>
              </a:spcAft>
              <a:defRPr sz="2600">
                <a:solidFill>
                  <a:schemeClr val="tx1"/>
                </a:solidFill>
                <a:latin typeface="Times New Roman" pitchFamily="18" charset="0"/>
              </a:defRPr>
            </a:lvl6pPr>
            <a:lvl7pPr marL="3248544" indent="-249888" eaLnBrk="0" fontAlgn="base" hangingPunct="0">
              <a:spcBef>
                <a:spcPct val="0"/>
              </a:spcBef>
              <a:spcAft>
                <a:spcPct val="0"/>
              </a:spcAft>
              <a:defRPr sz="2600">
                <a:solidFill>
                  <a:schemeClr val="tx1"/>
                </a:solidFill>
                <a:latin typeface="Times New Roman" pitchFamily="18" charset="0"/>
              </a:defRPr>
            </a:lvl7pPr>
            <a:lvl8pPr marL="3748319" indent="-249888" eaLnBrk="0" fontAlgn="base" hangingPunct="0">
              <a:spcBef>
                <a:spcPct val="0"/>
              </a:spcBef>
              <a:spcAft>
                <a:spcPct val="0"/>
              </a:spcAft>
              <a:defRPr sz="2600">
                <a:solidFill>
                  <a:schemeClr val="tx1"/>
                </a:solidFill>
                <a:latin typeface="Times New Roman" pitchFamily="18" charset="0"/>
              </a:defRPr>
            </a:lvl8pPr>
            <a:lvl9pPr marL="4248096" indent="-249888" eaLnBrk="0" fontAlgn="base" hangingPunct="0">
              <a:spcBef>
                <a:spcPct val="0"/>
              </a:spcBef>
              <a:spcAft>
                <a:spcPct val="0"/>
              </a:spcAft>
              <a:defRPr sz="2600">
                <a:solidFill>
                  <a:schemeClr val="tx1"/>
                </a:solidFill>
                <a:latin typeface="Times New Roman" pitchFamily="18" charset="0"/>
              </a:defRPr>
            </a:lvl9pPr>
          </a:lstStyle>
          <a:p>
            <a:pPr eaLnBrk="1" hangingPunct="1"/>
            <a:fld id="{BFB96618-DA0F-4665-A1DA-237686CE33C8}" type="slidenum">
              <a:rPr lang="en-GB" sz="1300"/>
              <a:pPr eaLnBrk="1" hangingPunct="1"/>
              <a:t>1</a:t>
            </a:fld>
            <a:endParaRPr lang="en-GB" sz="1300"/>
          </a:p>
        </p:txBody>
      </p:sp>
      <p:sp>
        <p:nvSpPr>
          <p:cNvPr id="9221"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12136" indent="-312360" eaLnBrk="0" hangingPunct="0">
              <a:defRPr sz="2600">
                <a:solidFill>
                  <a:schemeClr val="tx1"/>
                </a:solidFill>
                <a:latin typeface="Times New Roman" pitchFamily="18" charset="0"/>
              </a:defRPr>
            </a:lvl2pPr>
            <a:lvl3pPr marL="1249439" indent="-249888" eaLnBrk="0" hangingPunct="0">
              <a:defRPr sz="2600">
                <a:solidFill>
                  <a:schemeClr val="tx1"/>
                </a:solidFill>
                <a:latin typeface="Times New Roman" pitchFamily="18" charset="0"/>
              </a:defRPr>
            </a:lvl3pPr>
            <a:lvl4pPr marL="1749216" indent="-249888" eaLnBrk="0" hangingPunct="0">
              <a:defRPr sz="2600">
                <a:solidFill>
                  <a:schemeClr val="tx1"/>
                </a:solidFill>
                <a:latin typeface="Times New Roman" pitchFamily="18" charset="0"/>
              </a:defRPr>
            </a:lvl4pPr>
            <a:lvl5pPr marL="2248992" indent="-249888" eaLnBrk="0" hangingPunct="0">
              <a:defRPr sz="2600">
                <a:solidFill>
                  <a:schemeClr val="tx1"/>
                </a:solidFill>
                <a:latin typeface="Times New Roman" pitchFamily="18" charset="0"/>
              </a:defRPr>
            </a:lvl5pPr>
            <a:lvl6pPr marL="2748768" indent="-249888" eaLnBrk="0" fontAlgn="base" hangingPunct="0">
              <a:spcBef>
                <a:spcPct val="0"/>
              </a:spcBef>
              <a:spcAft>
                <a:spcPct val="0"/>
              </a:spcAft>
              <a:defRPr sz="2600">
                <a:solidFill>
                  <a:schemeClr val="tx1"/>
                </a:solidFill>
                <a:latin typeface="Times New Roman" pitchFamily="18" charset="0"/>
              </a:defRPr>
            </a:lvl6pPr>
            <a:lvl7pPr marL="3248544" indent="-249888" eaLnBrk="0" fontAlgn="base" hangingPunct="0">
              <a:spcBef>
                <a:spcPct val="0"/>
              </a:spcBef>
              <a:spcAft>
                <a:spcPct val="0"/>
              </a:spcAft>
              <a:defRPr sz="2600">
                <a:solidFill>
                  <a:schemeClr val="tx1"/>
                </a:solidFill>
                <a:latin typeface="Times New Roman" pitchFamily="18" charset="0"/>
              </a:defRPr>
            </a:lvl7pPr>
            <a:lvl8pPr marL="3748319" indent="-249888" eaLnBrk="0" fontAlgn="base" hangingPunct="0">
              <a:spcBef>
                <a:spcPct val="0"/>
              </a:spcBef>
              <a:spcAft>
                <a:spcPct val="0"/>
              </a:spcAft>
              <a:defRPr sz="2600">
                <a:solidFill>
                  <a:schemeClr val="tx1"/>
                </a:solidFill>
                <a:latin typeface="Times New Roman" pitchFamily="18" charset="0"/>
              </a:defRPr>
            </a:lvl8pPr>
            <a:lvl9pPr marL="4248096" indent="-249888" eaLnBrk="0" fontAlgn="base" hangingPunct="0">
              <a:spcBef>
                <a:spcPct val="0"/>
              </a:spcBef>
              <a:spcAft>
                <a:spcPct val="0"/>
              </a:spcAft>
              <a:defRPr sz="2600">
                <a:solidFill>
                  <a:schemeClr val="tx1"/>
                </a:solidFill>
                <a:latin typeface="Times New Roman" pitchFamily="18" charset="0"/>
              </a:defRPr>
            </a:lvl9pPr>
          </a:lstStyle>
          <a:p>
            <a:pPr eaLnBrk="1" hangingPunct="1"/>
            <a:r>
              <a:rPr lang="en-GB" altLang="en-GB" sz="900">
                <a:latin typeface="Arial" charset="0"/>
              </a:rPr>
              <a:t>2.3 Managing user access</a:t>
            </a:r>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12136" indent="-312360" eaLnBrk="0" hangingPunct="0">
              <a:defRPr sz="2600">
                <a:solidFill>
                  <a:schemeClr val="tx1"/>
                </a:solidFill>
                <a:latin typeface="Times New Roman" pitchFamily="18" charset="0"/>
              </a:defRPr>
            </a:lvl2pPr>
            <a:lvl3pPr marL="1249439" indent="-249888" eaLnBrk="0" hangingPunct="0">
              <a:defRPr sz="2600">
                <a:solidFill>
                  <a:schemeClr val="tx1"/>
                </a:solidFill>
                <a:latin typeface="Times New Roman" pitchFamily="18" charset="0"/>
              </a:defRPr>
            </a:lvl3pPr>
            <a:lvl4pPr marL="1749216" indent="-249888" eaLnBrk="0" hangingPunct="0">
              <a:defRPr sz="2600">
                <a:solidFill>
                  <a:schemeClr val="tx1"/>
                </a:solidFill>
                <a:latin typeface="Times New Roman" pitchFamily="18" charset="0"/>
              </a:defRPr>
            </a:lvl4pPr>
            <a:lvl5pPr marL="2248992" indent="-249888" eaLnBrk="0" hangingPunct="0">
              <a:defRPr sz="2600">
                <a:solidFill>
                  <a:schemeClr val="tx1"/>
                </a:solidFill>
                <a:latin typeface="Times New Roman" pitchFamily="18" charset="0"/>
              </a:defRPr>
            </a:lvl5pPr>
            <a:lvl6pPr marL="2748768" indent="-249888" eaLnBrk="0" fontAlgn="base" hangingPunct="0">
              <a:spcBef>
                <a:spcPct val="0"/>
              </a:spcBef>
              <a:spcAft>
                <a:spcPct val="0"/>
              </a:spcAft>
              <a:defRPr sz="2600">
                <a:solidFill>
                  <a:schemeClr val="tx1"/>
                </a:solidFill>
                <a:latin typeface="Times New Roman" pitchFamily="18" charset="0"/>
              </a:defRPr>
            </a:lvl6pPr>
            <a:lvl7pPr marL="3248544" indent="-249888" eaLnBrk="0" fontAlgn="base" hangingPunct="0">
              <a:spcBef>
                <a:spcPct val="0"/>
              </a:spcBef>
              <a:spcAft>
                <a:spcPct val="0"/>
              </a:spcAft>
              <a:defRPr sz="2600">
                <a:solidFill>
                  <a:schemeClr val="tx1"/>
                </a:solidFill>
                <a:latin typeface="Times New Roman" pitchFamily="18" charset="0"/>
              </a:defRPr>
            </a:lvl7pPr>
            <a:lvl8pPr marL="3748319" indent="-249888" eaLnBrk="0" fontAlgn="base" hangingPunct="0">
              <a:spcBef>
                <a:spcPct val="0"/>
              </a:spcBef>
              <a:spcAft>
                <a:spcPct val="0"/>
              </a:spcAft>
              <a:defRPr sz="2600">
                <a:solidFill>
                  <a:schemeClr val="tx1"/>
                </a:solidFill>
                <a:latin typeface="Times New Roman" pitchFamily="18" charset="0"/>
              </a:defRPr>
            </a:lvl8pPr>
            <a:lvl9pPr marL="4248096" indent="-249888" eaLnBrk="0" fontAlgn="base" hangingPunct="0">
              <a:spcBef>
                <a:spcPct val="0"/>
              </a:spcBef>
              <a:spcAft>
                <a:spcPct val="0"/>
              </a:spcAft>
              <a:defRPr sz="2600">
                <a:solidFill>
                  <a:schemeClr val="tx1"/>
                </a:solidFill>
                <a:latin typeface="Times New Roman" pitchFamily="18" charset="0"/>
              </a:defRPr>
            </a:lvl9pPr>
          </a:lstStyle>
          <a:p>
            <a:pPr eaLnBrk="1" hangingPunct="1"/>
            <a:r>
              <a:rPr lang="en-GB" altLang="en-GB" sz="800" dirty="0">
                <a:latin typeface="Arial" charset="0"/>
              </a:rPr>
              <a:t>This work is licensed under a Creative Commons Attribution-</a:t>
            </a:r>
            <a:r>
              <a:rPr lang="en-GB" altLang="en-GB" sz="800" dirty="0" err="1">
                <a:latin typeface="Arial" charset="0"/>
              </a:rPr>
              <a:t>ShareAlike</a:t>
            </a:r>
            <a:r>
              <a:rPr lang="en-GB" altLang="en-GB" sz="800" dirty="0">
                <a:latin typeface="Arial" charset="0"/>
              </a:rPr>
              <a:t> 3.0 </a:t>
            </a:r>
            <a:r>
              <a:rPr lang="en-GB" altLang="en-GB" sz="800" dirty="0" err="1">
                <a:latin typeface="Arial" charset="0"/>
              </a:rPr>
              <a:t>Unported</a:t>
            </a:r>
            <a:r>
              <a:rPr lang="en-GB" altLang="en-GB" sz="800" dirty="0">
                <a:latin typeface="Arial" charset="0"/>
              </a:rPr>
              <a:t> License. http://creativecommons.org/licenses/by-sa/3.0/ Last update  30 October 2013Page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hdr" sz="quarter"/>
          </p:nvPr>
        </p:nvSpPr>
        <p:spPr>
          <a:noFill/>
        </p:spPr>
        <p:txBody>
          <a:bodyPr/>
          <a:lstStyle>
            <a:lvl1pPr eaLnBrk="0" hangingPunct="0">
              <a:defRPr sz="2600">
                <a:solidFill>
                  <a:schemeClr val="tx1"/>
                </a:solidFill>
                <a:latin typeface="Times New Roman" charset="0"/>
              </a:defRPr>
            </a:lvl1pPr>
            <a:lvl2pPr marL="804763" indent="-309524" eaLnBrk="0" hangingPunct="0">
              <a:defRPr sz="2600">
                <a:solidFill>
                  <a:schemeClr val="tx1"/>
                </a:solidFill>
                <a:latin typeface="Times New Roman" charset="0"/>
              </a:defRPr>
            </a:lvl2pPr>
            <a:lvl3pPr marL="1238098" indent="-247620" eaLnBrk="0" hangingPunct="0">
              <a:defRPr sz="2600">
                <a:solidFill>
                  <a:schemeClr val="tx1"/>
                </a:solidFill>
                <a:latin typeface="Times New Roman" charset="0"/>
              </a:defRPr>
            </a:lvl3pPr>
            <a:lvl4pPr marL="1733337" indent="-247620" eaLnBrk="0" hangingPunct="0">
              <a:defRPr sz="2600">
                <a:solidFill>
                  <a:schemeClr val="tx1"/>
                </a:solidFill>
                <a:latin typeface="Times New Roman" charset="0"/>
              </a:defRPr>
            </a:lvl4pPr>
            <a:lvl5pPr marL="2228576" indent="-247620" eaLnBrk="0" hangingPunct="0">
              <a:defRPr sz="2600">
                <a:solidFill>
                  <a:schemeClr val="tx1"/>
                </a:solidFill>
                <a:latin typeface="Times New Roman" charset="0"/>
              </a:defRPr>
            </a:lvl5pPr>
            <a:lvl6pPr marL="2723815" indent="-247620" eaLnBrk="0" fontAlgn="base" hangingPunct="0">
              <a:spcBef>
                <a:spcPct val="0"/>
              </a:spcBef>
              <a:spcAft>
                <a:spcPct val="0"/>
              </a:spcAft>
              <a:defRPr sz="2600">
                <a:solidFill>
                  <a:schemeClr val="tx1"/>
                </a:solidFill>
                <a:latin typeface="Times New Roman" charset="0"/>
              </a:defRPr>
            </a:lvl6pPr>
            <a:lvl7pPr marL="3219054" indent="-247620" eaLnBrk="0" fontAlgn="base" hangingPunct="0">
              <a:spcBef>
                <a:spcPct val="0"/>
              </a:spcBef>
              <a:spcAft>
                <a:spcPct val="0"/>
              </a:spcAft>
              <a:defRPr sz="2600">
                <a:solidFill>
                  <a:schemeClr val="tx1"/>
                </a:solidFill>
                <a:latin typeface="Times New Roman" charset="0"/>
              </a:defRPr>
            </a:lvl7pPr>
            <a:lvl8pPr marL="3714293" indent="-247620" eaLnBrk="0" fontAlgn="base" hangingPunct="0">
              <a:spcBef>
                <a:spcPct val="0"/>
              </a:spcBef>
              <a:spcAft>
                <a:spcPct val="0"/>
              </a:spcAft>
              <a:defRPr sz="2600">
                <a:solidFill>
                  <a:schemeClr val="tx1"/>
                </a:solidFill>
                <a:latin typeface="Times New Roman" charset="0"/>
              </a:defRPr>
            </a:lvl8pPr>
            <a:lvl9pPr marL="4209532" indent="-247620"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2.3 Managing user access</a:t>
            </a:r>
          </a:p>
        </p:txBody>
      </p:sp>
      <p:sp>
        <p:nvSpPr>
          <p:cNvPr id="27652" name="Rectangle 1026"/>
          <p:cNvSpPr>
            <a:spLocks noGrp="1" noRot="1" noChangeAspect="1" noChangeArrowheads="1" noTextEdit="1"/>
          </p:cNvSpPr>
          <p:nvPr>
            <p:ph type="sldImg"/>
          </p:nvPr>
        </p:nvSpPr>
        <p:spPr>
          <a:solidFill>
            <a:srgbClr val="FFFFFF"/>
          </a:solidFill>
          <a:ln/>
        </p:spPr>
      </p:sp>
      <p:sp>
        <p:nvSpPr>
          <p:cNvPr id="27653" name="Rectangle 1027"/>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GB" altLang="en-GB" smtClean="0">
                <a:solidFill>
                  <a:srgbClr val="000000"/>
                </a:solidFill>
                <a:cs typeface="Times" charset="0"/>
              </a:rPr>
              <a:t>These ideas would then be presented to the group during the report back session and the whole group can ‘brainstorm’ the which might lead on to an </a:t>
            </a:r>
            <a:r>
              <a:rPr lang="en-GB" altLang="en-GB" b="1" smtClean="0">
                <a:solidFill>
                  <a:srgbClr val="000000"/>
                </a:solidFill>
                <a:cs typeface="Times" charset="0"/>
              </a:rPr>
              <a:t>Action list</a:t>
            </a:r>
            <a:r>
              <a:rPr lang="en-GB" altLang="en-GB" smtClean="0">
                <a:solidFill>
                  <a:srgbClr val="000000"/>
                </a:solidFill>
                <a:cs typeface="Times" charset="0"/>
              </a:rPr>
              <a:t> like this</a:t>
            </a:r>
          </a:p>
          <a:p>
            <a:pPr eaLnBrk="1" hangingPunct="1"/>
            <a:r>
              <a:rPr lang="en-GB" altLang="en-GB" b="1" smtClean="0">
                <a:solidFill>
                  <a:srgbClr val="000000"/>
                </a:solidFill>
                <a:cs typeface="Times" charset="0"/>
              </a:rPr>
              <a:t>Action list: </a:t>
            </a:r>
            <a:r>
              <a:rPr lang="en-GB" altLang="en-GB" smtClean="0">
                <a:solidFill>
                  <a:srgbClr val="000000"/>
                </a:solidFill>
                <a:cs typeface="Times" charset="0"/>
              </a:rPr>
              <a:t>Place notices advertising electronic journals in 'Current Journals' section of library. </a:t>
            </a:r>
          </a:p>
          <a:p>
            <a:pPr eaLnBrk="1" hangingPunct="1"/>
            <a:r>
              <a:rPr lang="en-GB" altLang="en-GB" smtClean="0">
                <a:solidFill>
                  <a:srgbClr val="000000"/>
                </a:solidFill>
                <a:cs typeface="Times" charset="0"/>
              </a:rPr>
              <a:t>Who?—assign one member of library staff</a:t>
            </a:r>
          </a:p>
          <a:p>
            <a:pPr eaLnBrk="1" hangingPunct="1"/>
            <a:r>
              <a:rPr lang="en-GB" altLang="en-GB" smtClean="0">
                <a:solidFill>
                  <a:srgbClr val="000000"/>
                </a:solidFill>
                <a:cs typeface="Times" charset="0"/>
              </a:rPr>
              <a:t>When?—immediate and ongoing updates</a:t>
            </a:r>
          </a:p>
          <a:p>
            <a:pPr eaLnBrk="1" hangingPunct="1"/>
            <a:r>
              <a:rPr lang="en-GB" altLang="en-GB" smtClean="0">
                <a:solidFill>
                  <a:srgbClr val="000000"/>
                </a:solidFill>
                <a:cs typeface="Times" charset="0"/>
              </a:rPr>
              <a:t>Place information about electronic journals in university newsletter.</a:t>
            </a:r>
          </a:p>
          <a:p>
            <a:pPr eaLnBrk="1" hangingPunct="1"/>
            <a:r>
              <a:rPr lang="en-GB" altLang="en-GB" smtClean="0">
                <a:solidFill>
                  <a:srgbClr val="000000"/>
                </a:solidFill>
                <a:cs typeface="Times" charset="0"/>
              </a:rPr>
              <a:t>Who?—assign member of library staff, contact newsletter staff</a:t>
            </a:r>
          </a:p>
          <a:p>
            <a:pPr eaLnBrk="1" hangingPunct="1"/>
            <a:r>
              <a:rPr lang="en-GB" altLang="en-GB" smtClean="0">
                <a:solidFill>
                  <a:srgbClr val="000000"/>
                </a:solidFill>
                <a:cs typeface="Times" charset="0"/>
              </a:rPr>
              <a:t>When?—for next edition and each subsequent edition.</a:t>
            </a:r>
          </a:p>
          <a:p>
            <a:pPr eaLnBrk="1" hangingPunct="1"/>
            <a:r>
              <a:rPr lang="en-GB" altLang="en-GB" smtClean="0">
                <a:solidFill>
                  <a:srgbClr val="000000"/>
                </a:solidFill>
                <a:cs typeface="Times" charset="0"/>
              </a:rPr>
              <a:t>Discuss introducing electronic journals during library projects and induction days.</a:t>
            </a:r>
          </a:p>
          <a:p>
            <a:pPr eaLnBrk="1" hangingPunct="1"/>
            <a:r>
              <a:rPr lang="en-GB" altLang="en-GB" smtClean="0">
                <a:solidFill>
                  <a:srgbClr val="000000"/>
                </a:solidFill>
                <a:cs typeface="Times" charset="0"/>
              </a:rPr>
              <a:t>Who?—Subject librarians, academics staff</a:t>
            </a:r>
          </a:p>
          <a:p>
            <a:pPr eaLnBrk="1" hangingPunct="1"/>
            <a:r>
              <a:rPr lang="en-GB" altLang="en-GB" smtClean="0">
                <a:solidFill>
                  <a:srgbClr val="000000"/>
                </a:solidFill>
                <a:cs typeface="Times" charset="0"/>
              </a:rPr>
              <a:t>When?—At next library committee meeting</a:t>
            </a:r>
            <a:r>
              <a:rPr lang="en-GB" altLang="en-GB" b="1" smtClean="0">
                <a:cs typeface="Times" charset="0"/>
              </a:rPr>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333544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Need to develop strategies to deal with loss of access</a:t>
            </a:r>
          </a:p>
          <a:p>
            <a:r>
              <a:rPr lang="en-GB" dirty="0" smtClean="0"/>
              <a:t>Deliberate, publishers often cut access when full journals</a:t>
            </a:r>
            <a:r>
              <a:rPr lang="en-GB" baseline="0" dirty="0" smtClean="0"/>
              <a:t> are downloaded, more content than seems fair use </a:t>
            </a:r>
            <a:r>
              <a:rPr lang="en-GB" baseline="0" dirty="0" err="1" smtClean="0"/>
              <a:t>etc</a:t>
            </a:r>
            <a:endParaRPr lang="en-GB" baseline="0" dirty="0" smtClean="0"/>
          </a:p>
          <a:p>
            <a:r>
              <a:rPr lang="en-GB" dirty="0" smtClean="0"/>
              <a:t>Intermittent.  Publisher</a:t>
            </a:r>
            <a:r>
              <a:rPr lang="en-GB" baseline="0" dirty="0" smtClean="0"/>
              <a:t> sites are not immune to problems, they try to send out messages to all customers in advance</a:t>
            </a:r>
          </a:p>
          <a:p>
            <a:r>
              <a:rPr lang="en-GB" dirty="0" smtClean="0"/>
              <a:t>Unintentional, need to keep in touch with IT department</a:t>
            </a:r>
            <a:r>
              <a:rPr lang="en-GB" baseline="0" dirty="0" smtClean="0"/>
              <a:t> and let them know the implications of </a:t>
            </a:r>
            <a:r>
              <a:rPr lang="en-GB" baseline="0" smtClean="0"/>
              <a:t>changes they make</a:t>
            </a:r>
            <a:endParaRPr lang="en-GB" dirty="0" smtClean="0"/>
          </a:p>
          <a:p>
            <a:endParaRPr lang="en-GB" dirty="0"/>
          </a:p>
        </p:txBody>
      </p:sp>
      <p:sp>
        <p:nvSpPr>
          <p:cNvPr id="4" name="Slide Number Placeholder 3"/>
          <p:cNvSpPr>
            <a:spLocks noGrp="1"/>
          </p:cNvSpPr>
          <p:nvPr>
            <p:ph type="sldNum" sz="quarter" idx="10"/>
          </p:nvPr>
        </p:nvSpPr>
        <p:spPr>
          <a:xfrm>
            <a:off x="4021138" y="9721850"/>
            <a:ext cx="3076575" cy="511175"/>
          </a:xfrm>
          <a:prstGeom prst="rect">
            <a:avLst/>
          </a:prstGeom>
        </p:spPr>
        <p:txBody>
          <a:bodyPr/>
          <a:lstStyle/>
          <a:p>
            <a:fld id="{C7FE5866-1EA7-4F17-86FF-BB986DDE12D8}" type="slidenum">
              <a:rPr lang="en-GB" smtClean="0"/>
              <a:pPr/>
              <a:t>12</a:t>
            </a:fld>
            <a:endParaRPr lang="en-GB"/>
          </a:p>
        </p:txBody>
      </p:sp>
      <p:sp>
        <p:nvSpPr>
          <p:cNvPr id="6" name="Footer Placeholder 5"/>
          <p:cNvSpPr>
            <a:spLocks noGrp="1"/>
          </p:cNvSpPr>
          <p:nvPr>
            <p:ph type="ftr" sz="quarter" idx="12"/>
          </p:nvPr>
        </p:nvSpPr>
        <p:spPr/>
        <p:txBody>
          <a:bodyPr/>
          <a:lstStyle/>
          <a:p>
            <a:r>
              <a:rPr lang="en-GB" altLang="en-GB" smtClean="0"/>
              <a:t>This work is licensed under a Creative Commons Attribution-ShareAlike 3.0 Unported License. http://creativecommons.org/licenses/by-sa/3.0/</a:t>
            </a:r>
            <a:endParaRPr lang="en-GB" altLang="en-GB"/>
          </a:p>
        </p:txBody>
      </p:sp>
      <p:sp>
        <p:nvSpPr>
          <p:cNvPr id="7" name="Rectangle 8"/>
          <p:cNvSpPr>
            <a:spLocks noGrp="1" noChangeArrowheads="1"/>
          </p:cNvSpPr>
          <p:nvPr>
            <p:ph type="hdr" sz="quarter"/>
          </p:nvPr>
        </p:nvSpPr>
        <p:spPr>
          <a:xfrm>
            <a:off x="165795" y="142399"/>
            <a:ext cx="6616840" cy="4550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47" indent="-298865" eaLnBrk="0" hangingPunct="0">
              <a:defRPr sz="2500">
                <a:solidFill>
                  <a:schemeClr val="tx1"/>
                </a:solidFill>
                <a:latin typeface="Times New Roman" pitchFamily="18" charset="0"/>
              </a:defRPr>
            </a:lvl2pPr>
            <a:lvl3pPr marL="1195456" indent="-239091" eaLnBrk="0" hangingPunct="0">
              <a:defRPr sz="2500">
                <a:solidFill>
                  <a:schemeClr val="tx1"/>
                </a:solidFill>
                <a:latin typeface="Times New Roman" pitchFamily="18" charset="0"/>
              </a:defRPr>
            </a:lvl3pPr>
            <a:lvl4pPr marL="1673641" indent="-239091" eaLnBrk="0" hangingPunct="0">
              <a:defRPr sz="2500">
                <a:solidFill>
                  <a:schemeClr val="tx1"/>
                </a:solidFill>
                <a:latin typeface="Times New Roman" pitchFamily="18" charset="0"/>
              </a:defRPr>
            </a:lvl4pPr>
            <a:lvl5pPr marL="2151823" indent="-239091" eaLnBrk="0" hangingPunct="0">
              <a:defRPr sz="2500">
                <a:solidFill>
                  <a:schemeClr val="tx1"/>
                </a:solidFill>
                <a:latin typeface="Times New Roman" pitchFamily="18" charset="0"/>
              </a:defRPr>
            </a:lvl5pPr>
            <a:lvl6pPr marL="2630007" indent="-239091" eaLnBrk="0" fontAlgn="base" hangingPunct="0">
              <a:spcBef>
                <a:spcPct val="0"/>
              </a:spcBef>
              <a:spcAft>
                <a:spcPct val="0"/>
              </a:spcAft>
              <a:defRPr sz="2500">
                <a:solidFill>
                  <a:schemeClr val="tx1"/>
                </a:solidFill>
                <a:latin typeface="Times New Roman" pitchFamily="18" charset="0"/>
              </a:defRPr>
            </a:lvl6pPr>
            <a:lvl7pPr marL="3108190" indent="-239091" eaLnBrk="0" fontAlgn="base" hangingPunct="0">
              <a:spcBef>
                <a:spcPct val="0"/>
              </a:spcBef>
              <a:spcAft>
                <a:spcPct val="0"/>
              </a:spcAft>
              <a:defRPr sz="2500">
                <a:solidFill>
                  <a:schemeClr val="tx1"/>
                </a:solidFill>
                <a:latin typeface="Times New Roman" pitchFamily="18" charset="0"/>
              </a:defRPr>
            </a:lvl7pPr>
            <a:lvl8pPr marL="3586372" indent="-239091" eaLnBrk="0" fontAlgn="base" hangingPunct="0">
              <a:spcBef>
                <a:spcPct val="0"/>
              </a:spcBef>
              <a:spcAft>
                <a:spcPct val="0"/>
              </a:spcAft>
              <a:defRPr sz="2500">
                <a:solidFill>
                  <a:schemeClr val="tx1"/>
                </a:solidFill>
                <a:latin typeface="Times New Roman" pitchFamily="18" charset="0"/>
              </a:defRPr>
            </a:lvl8pPr>
            <a:lvl9pPr marL="4064556" indent="-239091"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2.1  Presentation – Access models and registration</a:t>
            </a:r>
          </a:p>
        </p:txBody>
      </p:sp>
    </p:spTree>
    <p:extLst>
      <p:ext uri="{BB962C8B-B14F-4D97-AF65-F5344CB8AC3E}">
        <p14:creationId xmlns:p14="http://schemas.microsoft.com/office/powerpoint/2010/main" val="1660591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Facilitator needs to know how troubleshooting is</a:t>
            </a:r>
            <a:r>
              <a:rPr lang="en-GB" baseline="0" dirty="0" smtClean="0"/>
              <a:t> handled in the consortium and who is the chief point of contact</a:t>
            </a:r>
            <a:endParaRPr lang="en-GB" dirty="0" smtClean="0"/>
          </a:p>
          <a:p>
            <a:r>
              <a:rPr lang="en-GB" dirty="0" smtClean="0"/>
              <a:t>Feedback should have covered most areas, wrap up</a:t>
            </a:r>
            <a:r>
              <a:rPr lang="en-GB" baseline="0" dirty="0" smtClean="0"/>
              <a:t> with a summary of access trouble shooting</a:t>
            </a:r>
          </a:p>
          <a:p>
            <a:r>
              <a:rPr lang="en-GB" baseline="0" dirty="0" smtClean="0"/>
              <a:t>Help documents are available from http://www.inasp.info/en/training-resources/e-resources/access-support/ </a:t>
            </a:r>
          </a:p>
          <a:p>
            <a:endParaRPr lang="en-GB" baseline="0" dirty="0" smtClean="0"/>
          </a:p>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333544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may like </a:t>
            </a:r>
            <a:r>
              <a:rPr lang="en-GB" smtClean="0"/>
              <a:t>to demonstrate </a:t>
            </a:r>
            <a:r>
              <a:rPr lang="en-GB" dirty="0" smtClean="0"/>
              <a:t>these</a:t>
            </a:r>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3611314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xfrm>
            <a:off x="6531315" y="9720673"/>
            <a:ext cx="566328" cy="512303"/>
          </a:xfrm>
          <a:prstGeom prst="rect">
            <a:avLst/>
          </a:prstGeom>
          <a:ln/>
        </p:spPr>
        <p:txBody>
          <a:bodyPr lIns="99048" tIns="49524" rIns="99048" bIns="49524"/>
          <a:lstStyle/>
          <a:p>
            <a:fld id="{2234A3B4-AE0D-42E4-9A68-711CC5598759}" type="slidenum">
              <a:rPr lang="en-GB" sz="1100"/>
              <a:pPr/>
              <a:t>15</a:t>
            </a:fld>
            <a:endParaRPr lang="en-GB" sz="1100" dirty="0"/>
          </a:p>
        </p:txBody>
      </p:sp>
      <p:sp>
        <p:nvSpPr>
          <p:cNvPr id="5" name="Rectangle 8"/>
          <p:cNvSpPr>
            <a:spLocks noGrp="1" noChangeArrowheads="1"/>
          </p:cNvSpPr>
          <p:nvPr>
            <p:ph type="hdr" sz="quarter"/>
          </p:nvPr>
        </p:nvSpPr>
        <p:spPr>
          <a:ln/>
        </p:spPr>
        <p:txBody>
          <a:bodyPr/>
          <a:lstStyle/>
          <a:p>
            <a:r>
              <a:rPr lang="en-US" altLang="en-GB" smtClean="0"/>
              <a:t>2.3 Managing user access</a:t>
            </a:r>
            <a:endParaRPr lang="en-GB" altLang="en-GB"/>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GB" sz="1100" dirty="0"/>
              <a:t>Increasingly, libraries are subscribing to discovery systems to make access and searching easier</a:t>
            </a:r>
          </a:p>
          <a:p>
            <a:r>
              <a:rPr lang="en-GB" sz="1100" dirty="0"/>
              <a:t>Interface from which all electronic resources can be searched</a:t>
            </a:r>
          </a:p>
          <a:p>
            <a:r>
              <a:rPr lang="en-GB" sz="1100" dirty="0"/>
              <a:t>Where access is prohibited, there is a clear message as to why this is the case</a:t>
            </a:r>
          </a:p>
          <a:p>
            <a:pPr lvl="0"/>
            <a:r>
              <a:rPr lang="en-GB" sz="1100" dirty="0"/>
              <a:t>The system can be maintained by the consortium</a:t>
            </a:r>
          </a:p>
          <a:p>
            <a:pPr lvl="0"/>
            <a:endParaRPr lang="en-GB" sz="1100" dirty="0"/>
          </a:p>
          <a:p>
            <a:pPr lvl="0"/>
            <a:r>
              <a:rPr lang="en-GB" sz="1100" dirty="0"/>
              <a:t>Sound ideal but can be costly if commercial or require a lot of staff time and technology for set up.</a:t>
            </a:r>
          </a:p>
          <a:p>
            <a:r>
              <a:rPr lang="en-GB" sz="1100" dirty="0"/>
              <a:t> </a:t>
            </a:r>
          </a:p>
          <a:p>
            <a:endParaRPr lang="en-GB" b="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xfrm>
            <a:off x="6605857" y="9720673"/>
            <a:ext cx="491786" cy="512303"/>
          </a:xfrm>
          <a:prstGeom prst="rect">
            <a:avLst/>
          </a:prstGeom>
          <a:ln/>
        </p:spPr>
        <p:txBody>
          <a:bodyPr lIns="99048" tIns="49524" rIns="99048" bIns="49524"/>
          <a:lstStyle/>
          <a:p>
            <a:fld id="{798D2263-2B0D-4F85-A926-931350EBE03F}" type="slidenum">
              <a:rPr lang="en-GB" sz="1100"/>
              <a:pPr/>
              <a:t>16</a:t>
            </a:fld>
            <a:endParaRPr lang="en-GB" sz="1100" dirty="0"/>
          </a:p>
        </p:txBody>
      </p:sp>
      <p:sp>
        <p:nvSpPr>
          <p:cNvPr id="5" name="Rectangle 8"/>
          <p:cNvSpPr>
            <a:spLocks noGrp="1" noChangeArrowheads="1"/>
          </p:cNvSpPr>
          <p:nvPr>
            <p:ph type="hdr" sz="quarter"/>
          </p:nvPr>
        </p:nvSpPr>
        <p:spPr>
          <a:ln/>
        </p:spPr>
        <p:txBody>
          <a:bodyPr/>
          <a:lstStyle/>
          <a:p>
            <a:r>
              <a:rPr lang="en-US" altLang="en-GB" smtClean="0"/>
              <a:t>2.3 Managing user access</a:t>
            </a:r>
            <a:endParaRPr lang="en-GB" altLang="en-GB"/>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r>
              <a:rPr lang="en-GB" b="1" dirty="0" smtClean="0"/>
              <a:t>Enabling environment</a:t>
            </a:r>
            <a:r>
              <a:rPr lang="en-GB" sz="1100" b="1" dirty="0"/>
              <a:t> </a:t>
            </a:r>
          </a:p>
          <a:p>
            <a:pPr lvl="0"/>
            <a:r>
              <a:rPr lang="en-GB" sz="1100" dirty="0"/>
              <a:t>Choice can be made from a range of systems to ensure the best system is in place for the consortium</a:t>
            </a:r>
          </a:p>
          <a:p>
            <a:pPr lvl="0"/>
            <a:r>
              <a:rPr lang="en-GB" sz="1100" dirty="0"/>
              <a:t>Systems allow for inter-operability so consortia are not tied to one provider indefinitely</a:t>
            </a:r>
          </a:p>
          <a:p>
            <a:pPr lvl="0"/>
            <a:r>
              <a:rPr lang="en-GB" sz="1100" dirty="0"/>
              <a:t>Technical expertise may be needed</a:t>
            </a:r>
          </a:p>
          <a:p>
            <a:pPr lvl="0"/>
            <a:r>
              <a:rPr lang="en-GB" sz="1100" dirty="0"/>
              <a:t>Metadata should be supplied by publishers </a:t>
            </a:r>
          </a:p>
          <a:p>
            <a:pPr lvl="0"/>
            <a:r>
              <a:rPr lang="en-GB" dirty="0" smtClean="0"/>
              <a:t>What can be included? </a:t>
            </a:r>
          </a:p>
          <a:p>
            <a:pPr lvl="1"/>
            <a:r>
              <a:rPr lang="en-GB" dirty="0" smtClean="0"/>
              <a:t>OA materials</a:t>
            </a:r>
          </a:p>
          <a:p>
            <a:pPr lvl="1"/>
            <a:r>
              <a:rPr lang="en-GB" dirty="0" smtClean="0"/>
              <a:t>R4L</a:t>
            </a:r>
          </a:p>
          <a:p>
            <a:pPr lvl="1"/>
            <a:r>
              <a:rPr lang="en-GB" dirty="0" smtClean="0"/>
              <a:t>Subscriptions</a:t>
            </a:r>
          </a:p>
          <a:p>
            <a:endParaRPr lang="en-GB" b="1"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99834">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a:xfrm>
            <a:off x="6680398" y="9720673"/>
            <a:ext cx="417245" cy="512303"/>
          </a:xfrm>
          <a:prstGeom prst="rect">
            <a:avLst/>
          </a:prstGeom>
        </p:spPr>
        <p:txBody>
          <a:bodyPr lIns="99048" tIns="49524" rIns="99048" bIns="49524"/>
          <a:lstStyle/>
          <a:p>
            <a:fld id="{C623B231-3D70-2A4C-A0C2-A57463CF59EC}" type="slidenum">
              <a:rPr lang="en-US" sz="1100"/>
              <a:t>17</a:t>
            </a:fld>
            <a:endParaRPr lang="en-US" sz="1100" dirty="0"/>
          </a:p>
        </p:txBody>
      </p:sp>
      <p:sp>
        <p:nvSpPr>
          <p:cNvPr id="5" name="Header Placeholder 4"/>
          <p:cNvSpPr>
            <a:spLocks noGrp="1"/>
          </p:cNvSpPr>
          <p:nvPr>
            <p:ph type="hdr" sz="quarter" idx="11"/>
          </p:nvPr>
        </p:nvSpPr>
        <p:spPr/>
        <p:txBody>
          <a:bodyPr/>
          <a:lstStyle/>
          <a:p>
            <a:r>
              <a:rPr lang="en-US" smtClean="0"/>
              <a:t>2.3 Managing user access</a:t>
            </a:r>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8"/>
          <p:cNvSpPr>
            <a:spLocks noGrp="1" noChangeArrowheads="1"/>
          </p:cNvSpPr>
          <p:nvPr>
            <p:ph type="hdr" sz="quarter"/>
          </p:nvPr>
        </p:nvSpPr>
        <p:spPr>
          <a:noFill/>
        </p:spPr>
        <p:txBody>
          <a:bodyPr/>
          <a:lstStyle>
            <a:lvl1pPr eaLnBrk="0" hangingPunct="0">
              <a:defRPr sz="2600">
                <a:solidFill>
                  <a:schemeClr val="tx1"/>
                </a:solidFill>
                <a:latin typeface="Times New Roman" charset="0"/>
              </a:defRPr>
            </a:lvl1pPr>
            <a:lvl2pPr marL="804763" indent="-309524" eaLnBrk="0" hangingPunct="0">
              <a:defRPr sz="2600">
                <a:solidFill>
                  <a:schemeClr val="tx1"/>
                </a:solidFill>
                <a:latin typeface="Times New Roman" charset="0"/>
              </a:defRPr>
            </a:lvl2pPr>
            <a:lvl3pPr marL="1238098" indent="-247620" eaLnBrk="0" hangingPunct="0">
              <a:defRPr sz="2600">
                <a:solidFill>
                  <a:schemeClr val="tx1"/>
                </a:solidFill>
                <a:latin typeface="Times New Roman" charset="0"/>
              </a:defRPr>
            </a:lvl3pPr>
            <a:lvl4pPr marL="1733337" indent="-247620" eaLnBrk="0" hangingPunct="0">
              <a:defRPr sz="2600">
                <a:solidFill>
                  <a:schemeClr val="tx1"/>
                </a:solidFill>
                <a:latin typeface="Times New Roman" charset="0"/>
              </a:defRPr>
            </a:lvl4pPr>
            <a:lvl5pPr marL="2228576" indent="-247620" eaLnBrk="0" hangingPunct="0">
              <a:defRPr sz="2600">
                <a:solidFill>
                  <a:schemeClr val="tx1"/>
                </a:solidFill>
                <a:latin typeface="Times New Roman" charset="0"/>
              </a:defRPr>
            </a:lvl5pPr>
            <a:lvl6pPr marL="2723815" indent="-247620" eaLnBrk="0" fontAlgn="base" hangingPunct="0">
              <a:spcBef>
                <a:spcPct val="0"/>
              </a:spcBef>
              <a:spcAft>
                <a:spcPct val="0"/>
              </a:spcAft>
              <a:defRPr sz="2600">
                <a:solidFill>
                  <a:schemeClr val="tx1"/>
                </a:solidFill>
                <a:latin typeface="Times New Roman" charset="0"/>
              </a:defRPr>
            </a:lvl6pPr>
            <a:lvl7pPr marL="3219054" indent="-247620" eaLnBrk="0" fontAlgn="base" hangingPunct="0">
              <a:spcBef>
                <a:spcPct val="0"/>
              </a:spcBef>
              <a:spcAft>
                <a:spcPct val="0"/>
              </a:spcAft>
              <a:defRPr sz="2600">
                <a:solidFill>
                  <a:schemeClr val="tx1"/>
                </a:solidFill>
                <a:latin typeface="Times New Roman" charset="0"/>
              </a:defRPr>
            </a:lvl7pPr>
            <a:lvl8pPr marL="3714293" indent="-247620" eaLnBrk="0" fontAlgn="base" hangingPunct="0">
              <a:spcBef>
                <a:spcPct val="0"/>
              </a:spcBef>
              <a:spcAft>
                <a:spcPct val="0"/>
              </a:spcAft>
              <a:defRPr sz="2600">
                <a:solidFill>
                  <a:schemeClr val="tx1"/>
                </a:solidFill>
                <a:latin typeface="Times New Roman" charset="0"/>
              </a:defRPr>
            </a:lvl8pPr>
            <a:lvl9pPr marL="4209532" indent="-247620"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2.3 Managing user access</a:t>
            </a:r>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p:spPr>
        <p:txBody>
          <a:bodyPr/>
          <a:lstStyle/>
          <a:p>
            <a:pPr eaLnBrk="1" hangingPunct="1">
              <a:spcBef>
                <a:spcPts val="1300"/>
              </a:spcBef>
              <a:spcAft>
                <a:spcPts val="325"/>
              </a:spcAft>
            </a:pPr>
            <a:endParaRPr lang="en-GB" alt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GB" dirty="0" smtClean="0"/>
              <a:t>What is we actually need to manage in order to provide users with access to electronic journals? Say a users wants to get hold of information on a particular topic using electronic journals. What processes do they need  to go through?</a:t>
            </a:r>
          </a:p>
          <a:p>
            <a:pPr eaLnBrk="1" hangingPunct="1"/>
            <a:r>
              <a:rPr lang="en-GB" altLang="en-GB" dirty="0" smtClean="0"/>
              <a:t>They need</a:t>
            </a:r>
          </a:p>
          <a:p>
            <a:pPr eaLnBrk="1" hangingPunct="1"/>
            <a:r>
              <a:rPr lang="en-GB" altLang="en-GB" dirty="0" smtClean="0"/>
              <a:t>1. To be aware of the resources they have available to them.</a:t>
            </a:r>
          </a:p>
          <a:p>
            <a:pPr eaLnBrk="1" hangingPunct="1"/>
            <a:r>
              <a:rPr lang="en-GB" altLang="en-GB" dirty="0" smtClean="0"/>
              <a:t>2. To have access to a computer</a:t>
            </a:r>
          </a:p>
          <a:p>
            <a:pPr eaLnBrk="1" hangingPunct="1"/>
            <a:r>
              <a:rPr lang="en-GB" altLang="en-GB" dirty="0" smtClean="0"/>
              <a:t>3. To know how to use the computer.</a:t>
            </a:r>
          </a:p>
          <a:p>
            <a:pPr eaLnBrk="1" hangingPunct="1"/>
            <a:r>
              <a:rPr lang="en-GB" altLang="en-GB" dirty="0" smtClean="0"/>
              <a:t>4. To know how to search for and find the material.</a:t>
            </a:r>
          </a:p>
          <a:p>
            <a:pPr eaLnBrk="1" hangingPunct="1"/>
            <a:r>
              <a:rPr lang="en-GB" altLang="en-GB" dirty="0" smtClean="0"/>
              <a:t>5. To be able to access the material with a password or IP address.</a:t>
            </a:r>
          </a:p>
          <a:p>
            <a:pPr eaLnBrk="1" hangingPunct="1"/>
            <a:r>
              <a:rPr lang="en-GB" altLang="en-GB" dirty="0" smtClean="0"/>
              <a:t>6. To have a network capable of downloading the material.</a:t>
            </a:r>
          </a:p>
          <a:p>
            <a:pPr eaLnBrk="1" hangingPunct="1"/>
            <a:r>
              <a:rPr lang="en-GB" altLang="en-GB" dirty="0" smtClean="0"/>
              <a:t>7. Software that will allow them to read the material.</a:t>
            </a:r>
          </a:p>
          <a:p>
            <a:pPr eaLnBrk="1" hangingPunct="1"/>
            <a:r>
              <a:rPr lang="en-GB" altLang="en-GB" dirty="0" smtClean="0"/>
              <a:t>8. Printers, disks or email to allow them to keep the material if they want </a:t>
            </a:r>
          </a:p>
          <a:p>
            <a:pPr eaLnBrk="1" hangingPunct="1"/>
            <a:r>
              <a:rPr lang="en-GB" altLang="en-GB" dirty="0" smtClean="0"/>
              <a:t>9. Help and support if they have difficulty with any of the above processes.</a:t>
            </a:r>
          </a:p>
          <a:p>
            <a:pPr eaLnBrk="1" hangingPunct="1"/>
            <a:endParaRPr lang="en-GB" altLang="en-GB" dirty="0" smtClean="0"/>
          </a:p>
          <a:p>
            <a:pPr eaLnBrk="1" hangingPunct="1"/>
            <a:r>
              <a:rPr lang="en-GB" altLang="en-GB" dirty="0" smtClean="0"/>
              <a:t>Can the workshop participants think of any other points?</a:t>
            </a:r>
          </a:p>
          <a:p>
            <a:pPr eaLnBrk="1" hangingPunct="1"/>
            <a:endParaRPr lang="en-GB" altLang="en-GB" dirty="0" smtClean="0"/>
          </a:p>
          <a:p>
            <a:pPr eaLnBrk="1" hangingPunct="1"/>
            <a:r>
              <a:rPr lang="en-GB" sz="1100" b="1" dirty="0"/>
              <a:t>These needs help us to identify the issues that are involved in implementation and access</a:t>
            </a:r>
            <a:endParaRPr lang="en-GB" altLang="en-GB" dirty="0" smtClean="0"/>
          </a:p>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3551602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GB" dirty="0" smtClean="0"/>
              <a:t>The worksheets we will be using contain some guiding questions to help start off your discussions. These include looking at </a:t>
            </a:r>
          </a:p>
          <a:p>
            <a:pPr eaLnBrk="1" hangingPunct="1">
              <a:buFontTx/>
              <a:buChar char="•"/>
            </a:pPr>
            <a:r>
              <a:rPr lang="en-GB" altLang="en-GB" dirty="0" smtClean="0"/>
              <a:t>What is the current situation?</a:t>
            </a:r>
          </a:p>
          <a:p>
            <a:pPr eaLnBrk="1" hangingPunct="1">
              <a:buFontTx/>
              <a:buChar char="•"/>
            </a:pPr>
            <a:r>
              <a:rPr lang="en-GB" altLang="en-GB" dirty="0" smtClean="0"/>
              <a:t>Is there room for improvement?</a:t>
            </a:r>
          </a:p>
          <a:p>
            <a:pPr eaLnBrk="1" hangingPunct="1">
              <a:buFontTx/>
              <a:buChar char="•"/>
            </a:pPr>
            <a:r>
              <a:rPr lang="en-GB" altLang="en-GB" dirty="0" smtClean="0"/>
              <a:t>What resources are available?</a:t>
            </a:r>
          </a:p>
          <a:p>
            <a:pPr eaLnBrk="1" hangingPunct="1">
              <a:buFontTx/>
              <a:buChar char="•"/>
            </a:pPr>
            <a:r>
              <a:rPr lang="en-GB" altLang="en-GB" dirty="0" smtClean="0"/>
              <a:t>What constraints there are?</a:t>
            </a:r>
          </a:p>
          <a:p>
            <a:pPr eaLnBrk="1" hangingPunct="1">
              <a:buFontTx/>
              <a:buChar char="•"/>
            </a:pPr>
            <a:r>
              <a:rPr lang="en-GB" altLang="en-GB" dirty="0" smtClean="0"/>
              <a:t>How can we manage these constraints?</a:t>
            </a:r>
          </a:p>
          <a:p>
            <a:pPr eaLnBrk="1" hangingPunct="1">
              <a:buFontTx/>
              <a:buChar char="•"/>
            </a:pPr>
            <a:r>
              <a:rPr lang="en-GB" altLang="en-GB" dirty="0" smtClean="0"/>
              <a:t>What further information could we gather to help our decision making?</a:t>
            </a:r>
          </a:p>
          <a:p>
            <a:pPr eaLnBrk="1" hangingPunct="1">
              <a:buFontTx/>
              <a:buChar char="•"/>
            </a:pPr>
            <a:r>
              <a:rPr lang="en-GB" altLang="en-GB" dirty="0" smtClean="0"/>
              <a:t>What are the implications for library staff and management?</a:t>
            </a:r>
          </a:p>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1079477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hdr" sz="quarter"/>
          </p:nvPr>
        </p:nvSpPr>
        <p:spPr>
          <a:noFill/>
        </p:spPr>
        <p:txBody>
          <a:bodyPr/>
          <a:lstStyle>
            <a:lvl1pPr eaLnBrk="0" hangingPunct="0">
              <a:defRPr sz="2600">
                <a:solidFill>
                  <a:schemeClr val="tx1"/>
                </a:solidFill>
                <a:latin typeface="Times New Roman" charset="0"/>
              </a:defRPr>
            </a:lvl1pPr>
            <a:lvl2pPr marL="804763" indent="-309524" eaLnBrk="0" hangingPunct="0">
              <a:defRPr sz="2600">
                <a:solidFill>
                  <a:schemeClr val="tx1"/>
                </a:solidFill>
                <a:latin typeface="Times New Roman" charset="0"/>
              </a:defRPr>
            </a:lvl2pPr>
            <a:lvl3pPr marL="1238098" indent="-247620" eaLnBrk="0" hangingPunct="0">
              <a:defRPr sz="2600">
                <a:solidFill>
                  <a:schemeClr val="tx1"/>
                </a:solidFill>
                <a:latin typeface="Times New Roman" charset="0"/>
              </a:defRPr>
            </a:lvl3pPr>
            <a:lvl4pPr marL="1733337" indent="-247620" eaLnBrk="0" hangingPunct="0">
              <a:defRPr sz="2600">
                <a:solidFill>
                  <a:schemeClr val="tx1"/>
                </a:solidFill>
                <a:latin typeface="Times New Roman" charset="0"/>
              </a:defRPr>
            </a:lvl4pPr>
            <a:lvl5pPr marL="2228576" indent="-247620" eaLnBrk="0" hangingPunct="0">
              <a:defRPr sz="2600">
                <a:solidFill>
                  <a:schemeClr val="tx1"/>
                </a:solidFill>
                <a:latin typeface="Times New Roman" charset="0"/>
              </a:defRPr>
            </a:lvl5pPr>
            <a:lvl6pPr marL="2723815" indent="-247620" eaLnBrk="0" fontAlgn="base" hangingPunct="0">
              <a:spcBef>
                <a:spcPct val="0"/>
              </a:spcBef>
              <a:spcAft>
                <a:spcPct val="0"/>
              </a:spcAft>
              <a:defRPr sz="2600">
                <a:solidFill>
                  <a:schemeClr val="tx1"/>
                </a:solidFill>
                <a:latin typeface="Times New Roman" charset="0"/>
              </a:defRPr>
            </a:lvl6pPr>
            <a:lvl7pPr marL="3219054" indent="-247620" eaLnBrk="0" fontAlgn="base" hangingPunct="0">
              <a:spcBef>
                <a:spcPct val="0"/>
              </a:spcBef>
              <a:spcAft>
                <a:spcPct val="0"/>
              </a:spcAft>
              <a:defRPr sz="2600">
                <a:solidFill>
                  <a:schemeClr val="tx1"/>
                </a:solidFill>
                <a:latin typeface="Times New Roman" charset="0"/>
              </a:defRPr>
            </a:lvl7pPr>
            <a:lvl8pPr marL="3714293" indent="-247620" eaLnBrk="0" fontAlgn="base" hangingPunct="0">
              <a:spcBef>
                <a:spcPct val="0"/>
              </a:spcBef>
              <a:spcAft>
                <a:spcPct val="0"/>
              </a:spcAft>
              <a:defRPr sz="2600">
                <a:solidFill>
                  <a:schemeClr val="tx1"/>
                </a:solidFill>
                <a:latin typeface="Times New Roman" charset="0"/>
              </a:defRPr>
            </a:lvl8pPr>
            <a:lvl9pPr marL="4209532" indent="-247620"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2.3 Managing user access</a:t>
            </a: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p:spPr>
        <p:txBody>
          <a:bodyPr/>
          <a:lstStyle/>
          <a:p>
            <a:pPr eaLnBrk="1" hangingPunct="1"/>
            <a:r>
              <a:rPr lang="en-GB" altLang="en-GB" smtClean="0"/>
              <a:t>Through these and your own questions we will  generate ideas about the strategies we could use to facilitate implementation and access. The worksheets also contain some quotes from other library staff and users about their experiences of theses topics.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defRPr/>
            </a:pPr>
            <a:r>
              <a:rPr lang="en-GB" altLang="en-GB" dirty="0" smtClean="0"/>
              <a:t>It is also worth thinking about whether different users will have different needs and, if so, what impact these needs will have on our strategy development.</a:t>
            </a:r>
          </a:p>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3279413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8"/>
          <p:cNvSpPr>
            <a:spLocks noGrp="1" noChangeArrowheads="1"/>
          </p:cNvSpPr>
          <p:nvPr>
            <p:ph type="hdr" sz="quarter"/>
          </p:nvPr>
        </p:nvSpPr>
        <p:spPr>
          <a:noFill/>
        </p:spPr>
        <p:txBody>
          <a:bodyPr/>
          <a:lstStyle>
            <a:lvl1pPr eaLnBrk="0" hangingPunct="0">
              <a:defRPr sz="2600">
                <a:solidFill>
                  <a:schemeClr val="tx1"/>
                </a:solidFill>
                <a:latin typeface="Times New Roman" charset="0"/>
              </a:defRPr>
            </a:lvl1pPr>
            <a:lvl2pPr marL="804763" indent="-309524" eaLnBrk="0" hangingPunct="0">
              <a:defRPr sz="2600">
                <a:solidFill>
                  <a:schemeClr val="tx1"/>
                </a:solidFill>
                <a:latin typeface="Times New Roman" charset="0"/>
              </a:defRPr>
            </a:lvl2pPr>
            <a:lvl3pPr marL="1238098" indent="-247620" eaLnBrk="0" hangingPunct="0">
              <a:defRPr sz="2600">
                <a:solidFill>
                  <a:schemeClr val="tx1"/>
                </a:solidFill>
                <a:latin typeface="Times New Roman" charset="0"/>
              </a:defRPr>
            </a:lvl3pPr>
            <a:lvl4pPr marL="1733337" indent="-247620" eaLnBrk="0" hangingPunct="0">
              <a:defRPr sz="2600">
                <a:solidFill>
                  <a:schemeClr val="tx1"/>
                </a:solidFill>
                <a:latin typeface="Times New Roman" charset="0"/>
              </a:defRPr>
            </a:lvl4pPr>
            <a:lvl5pPr marL="2228576" indent="-247620" eaLnBrk="0" hangingPunct="0">
              <a:defRPr sz="2600">
                <a:solidFill>
                  <a:schemeClr val="tx1"/>
                </a:solidFill>
                <a:latin typeface="Times New Roman" charset="0"/>
              </a:defRPr>
            </a:lvl5pPr>
            <a:lvl6pPr marL="2723815" indent="-247620" eaLnBrk="0" fontAlgn="base" hangingPunct="0">
              <a:spcBef>
                <a:spcPct val="0"/>
              </a:spcBef>
              <a:spcAft>
                <a:spcPct val="0"/>
              </a:spcAft>
              <a:defRPr sz="2600">
                <a:solidFill>
                  <a:schemeClr val="tx1"/>
                </a:solidFill>
                <a:latin typeface="Times New Roman" charset="0"/>
              </a:defRPr>
            </a:lvl6pPr>
            <a:lvl7pPr marL="3219054" indent="-247620" eaLnBrk="0" fontAlgn="base" hangingPunct="0">
              <a:spcBef>
                <a:spcPct val="0"/>
              </a:spcBef>
              <a:spcAft>
                <a:spcPct val="0"/>
              </a:spcAft>
              <a:defRPr sz="2600">
                <a:solidFill>
                  <a:schemeClr val="tx1"/>
                </a:solidFill>
                <a:latin typeface="Times New Roman" charset="0"/>
              </a:defRPr>
            </a:lvl7pPr>
            <a:lvl8pPr marL="3714293" indent="-247620" eaLnBrk="0" fontAlgn="base" hangingPunct="0">
              <a:spcBef>
                <a:spcPct val="0"/>
              </a:spcBef>
              <a:spcAft>
                <a:spcPct val="0"/>
              </a:spcAft>
              <a:defRPr sz="2600">
                <a:solidFill>
                  <a:schemeClr val="tx1"/>
                </a:solidFill>
                <a:latin typeface="Times New Roman" charset="0"/>
              </a:defRPr>
            </a:lvl8pPr>
            <a:lvl9pPr marL="4209532" indent="-247620"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2.3 Managing user access</a:t>
            </a:r>
          </a:p>
        </p:txBody>
      </p:sp>
      <p:sp>
        <p:nvSpPr>
          <p:cNvPr id="24580" name="Rectangle 2"/>
          <p:cNvSpPr>
            <a:spLocks noGrp="1" noRot="1" noChangeAspect="1" noChangeArrowheads="1" noTextEdit="1"/>
          </p:cNvSpPr>
          <p:nvPr>
            <p:ph type="sldImg"/>
          </p:nvPr>
        </p:nvSpPr>
        <p:spPr>
          <a:solidFill>
            <a:srgbClr val="FFFFFF"/>
          </a:solidFill>
          <a:ln/>
        </p:spPr>
      </p:sp>
      <p:sp>
        <p:nvSpPr>
          <p:cNvPr id="2458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GB" altLang="en-GB" dirty="0" smtClean="0">
                <a:cs typeface="Times" charset="0"/>
              </a:rPr>
              <a:t>For the next session we will split into groups of 4 to 5 people and each group will work on one or two of the areas we have talked about</a:t>
            </a:r>
          </a:p>
          <a:p>
            <a:pPr eaLnBrk="1" hangingPunct="1"/>
            <a:r>
              <a:rPr lang="en-GB" altLang="en-GB" dirty="0" smtClean="0">
                <a:cs typeface="Times" charset="0"/>
              </a:rPr>
              <a:t>Identify areas of need, constraints, resources available, possible strategies, </a:t>
            </a:r>
            <a:r>
              <a:rPr lang="en-GB" altLang="en-GB" dirty="0" err="1" smtClean="0">
                <a:cs typeface="Times" charset="0"/>
              </a:rPr>
              <a:t>etc</a:t>
            </a:r>
            <a:r>
              <a:rPr lang="en-GB" altLang="en-GB" dirty="0" smtClean="0">
                <a:cs typeface="Times" charset="0"/>
              </a:rPr>
              <a:t>, prompted by question sheets. Prioritise areas of need to highlight top 2</a:t>
            </a:r>
          </a:p>
          <a:p>
            <a:pPr eaLnBrk="1" hangingPunct="1"/>
            <a:endParaRPr lang="en-GB" altLang="en-GB" dirty="0" smtClean="0">
              <a:cs typeface="Time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20 minutes for discussion, run through an example in plenary first</a:t>
            </a:r>
          </a:p>
          <a:p>
            <a:pPr defTabSz="990478">
              <a:defRPr/>
            </a:pPr>
            <a:r>
              <a:rPr lang="en-GB" sz="1100" b="1"/>
              <a:t>Each group will have a different scenario, so should prepare flipcharts for display</a:t>
            </a:r>
            <a:endParaRPr lang="en-GB" sz="1100"/>
          </a:p>
          <a:p>
            <a:endParaRPr lang="en-GB" dirty="0"/>
          </a:p>
        </p:txBody>
      </p:sp>
      <p:sp>
        <p:nvSpPr>
          <p:cNvPr id="4" name="Header Placeholder 3"/>
          <p:cNvSpPr>
            <a:spLocks noGrp="1"/>
          </p:cNvSpPr>
          <p:nvPr>
            <p:ph type="hdr" sz="quarter" idx="10"/>
          </p:nvPr>
        </p:nvSpPr>
        <p:spPr/>
        <p:txBody>
          <a:bodyPr/>
          <a:lstStyle/>
          <a:p>
            <a:pPr>
              <a:defRPr/>
            </a:pPr>
            <a:r>
              <a:rPr lang="en-GB" altLang="en-GB" smtClean="0"/>
              <a:t>2.3 Managing user access</a:t>
            </a:r>
            <a:endParaRPr lang="en-GB" altLang="en-GB"/>
          </a:p>
        </p:txBody>
      </p:sp>
    </p:spTree>
    <p:extLst>
      <p:ext uri="{BB962C8B-B14F-4D97-AF65-F5344CB8AC3E}">
        <p14:creationId xmlns:p14="http://schemas.microsoft.com/office/powerpoint/2010/main" val="270750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hdr" sz="quarter"/>
          </p:nvPr>
        </p:nvSpPr>
        <p:spPr>
          <a:noFill/>
        </p:spPr>
        <p:txBody>
          <a:bodyPr/>
          <a:lstStyle>
            <a:lvl1pPr eaLnBrk="0" hangingPunct="0">
              <a:defRPr sz="2600">
                <a:solidFill>
                  <a:schemeClr val="tx1"/>
                </a:solidFill>
                <a:latin typeface="Times New Roman" charset="0"/>
              </a:defRPr>
            </a:lvl1pPr>
            <a:lvl2pPr marL="804763" indent="-309524" eaLnBrk="0" hangingPunct="0">
              <a:defRPr sz="2600">
                <a:solidFill>
                  <a:schemeClr val="tx1"/>
                </a:solidFill>
                <a:latin typeface="Times New Roman" charset="0"/>
              </a:defRPr>
            </a:lvl2pPr>
            <a:lvl3pPr marL="1238098" indent="-247620" eaLnBrk="0" hangingPunct="0">
              <a:defRPr sz="2600">
                <a:solidFill>
                  <a:schemeClr val="tx1"/>
                </a:solidFill>
                <a:latin typeface="Times New Roman" charset="0"/>
              </a:defRPr>
            </a:lvl3pPr>
            <a:lvl4pPr marL="1733337" indent="-247620" eaLnBrk="0" hangingPunct="0">
              <a:defRPr sz="2600">
                <a:solidFill>
                  <a:schemeClr val="tx1"/>
                </a:solidFill>
                <a:latin typeface="Times New Roman" charset="0"/>
              </a:defRPr>
            </a:lvl4pPr>
            <a:lvl5pPr marL="2228576" indent="-247620" eaLnBrk="0" hangingPunct="0">
              <a:defRPr sz="2600">
                <a:solidFill>
                  <a:schemeClr val="tx1"/>
                </a:solidFill>
                <a:latin typeface="Times New Roman" charset="0"/>
              </a:defRPr>
            </a:lvl5pPr>
            <a:lvl6pPr marL="2723815" indent="-247620" eaLnBrk="0" fontAlgn="base" hangingPunct="0">
              <a:spcBef>
                <a:spcPct val="0"/>
              </a:spcBef>
              <a:spcAft>
                <a:spcPct val="0"/>
              </a:spcAft>
              <a:defRPr sz="2600">
                <a:solidFill>
                  <a:schemeClr val="tx1"/>
                </a:solidFill>
                <a:latin typeface="Times New Roman" charset="0"/>
              </a:defRPr>
            </a:lvl6pPr>
            <a:lvl7pPr marL="3219054" indent="-247620" eaLnBrk="0" fontAlgn="base" hangingPunct="0">
              <a:spcBef>
                <a:spcPct val="0"/>
              </a:spcBef>
              <a:spcAft>
                <a:spcPct val="0"/>
              </a:spcAft>
              <a:defRPr sz="2600">
                <a:solidFill>
                  <a:schemeClr val="tx1"/>
                </a:solidFill>
                <a:latin typeface="Times New Roman" charset="0"/>
              </a:defRPr>
            </a:lvl7pPr>
            <a:lvl8pPr marL="3714293" indent="-247620" eaLnBrk="0" fontAlgn="base" hangingPunct="0">
              <a:spcBef>
                <a:spcPct val="0"/>
              </a:spcBef>
              <a:spcAft>
                <a:spcPct val="0"/>
              </a:spcAft>
              <a:defRPr sz="2600">
                <a:solidFill>
                  <a:schemeClr val="tx1"/>
                </a:solidFill>
                <a:latin typeface="Times New Roman" charset="0"/>
              </a:defRPr>
            </a:lvl8pPr>
            <a:lvl9pPr marL="4209532" indent="-247620" eaLnBrk="0" fontAlgn="base" hangingPunct="0">
              <a:spcBef>
                <a:spcPct val="0"/>
              </a:spcBef>
              <a:spcAft>
                <a:spcPct val="0"/>
              </a:spcAft>
              <a:defRPr sz="2600">
                <a:solidFill>
                  <a:schemeClr val="tx1"/>
                </a:solidFill>
                <a:latin typeface="Times New Roman" charset="0"/>
              </a:defRPr>
            </a:lvl9pPr>
          </a:lstStyle>
          <a:p>
            <a:pPr eaLnBrk="1" hangingPunct="1"/>
            <a:r>
              <a:rPr lang="en-GB" altLang="en-GB" sz="900">
                <a:latin typeface="Arial" charset="0"/>
              </a:rPr>
              <a:t>2.3 Managing user access</a:t>
            </a:r>
          </a:p>
        </p:txBody>
      </p:sp>
      <p:sp>
        <p:nvSpPr>
          <p:cNvPr id="26628" name="Rectangle 2"/>
          <p:cNvSpPr>
            <a:spLocks noGrp="1" noRot="1" noChangeAspect="1" noChangeArrowheads="1" noTextEdit="1"/>
          </p:cNvSpPr>
          <p:nvPr>
            <p:ph type="sldImg"/>
          </p:nvPr>
        </p:nvSpPr>
        <p:spPr>
          <a:solidFill>
            <a:srgbClr val="FFFFFF"/>
          </a:solidFill>
          <a:ln/>
        </p:spPr>
      </p:sp>
      <p:sp>
        <p:nvSpPr>
          <p:cNvPr id="2662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GB" altLang="en-GB" smtClean="0">
                <a:solidFill>
                  <a:srgbClr val="000000"/>
                </a:solidFill>
                <a:cs typeface="Times" charset="0"/>
              </a:rPr>
              <a:t>For example, you might decide that electronic journals are being</a:t>
            </a:r>
            <a:r>
              <a:rPr lang="en-GB" altLang="en-GB" smtClean="0">
                <a:solidFill>
                  <a:srgbClr val="000000"/>
                </a:solidFill>
                <a:latin typeface="Sabon" charset="0"/>
                <a:cs typeface="Times" charset="0"/>
              </a:rPr>
              <a:t> </a:t>
            </a:r>
            <a:r>
              <a:rPr lang="en-GB" altLang="en-GB" smtClean="0">
                <a:solidFill>
                  <a:srgbClr val="000000"/>
                </a:solidFill>
                <a:cs typeface="Times" charset="0"/>
              </a:rPr>
              <a:t>underused simply because people do not know they are available. This would lead to one of your priorities being to advertise new electronic journals in order to raise awareness. You might see that your constraints are, e.g., lack of staff time, not all staff have access to email, lack of money or even resistance amongst academics.</a:t>
            </a:r>
          </a:p>
          <a:p>
            <a:pPr eaLnBrk="1" hangingPunct="1"/>
            <a:r>
              <a:rPr lang="en-GB" altLang="en-GB" smtClean="0">
                <a:solidFill>
                  <a:srgbClr val="000000"/>
                </a:solidFill>
                <a:cs typeface="Times" charset="0"/>
              </a:rPr>
              <a:t>The resources you have available might include </a:t>
            </a:r>
            <a:r>
              <a:rPr lang="en-GB" altLang="en-GB" b="1" smtClean="0">
                <a:solidFill>
                  <a:srgbClr val="000000"/>
                </a:solidFill>
                <a:cs typeface="Times" charset="0"/>
              </a:rPr>
              <a:t> </a:t>
            </a:r>
            <a:r>
              <a:rPr lang="en-GB" altLang="en-GB" smtClean="0">
                <a:solidFill>
                  <a:srgbClr val="000000"/>
                </a:solidFill>
                <a:cs typeface="Times" charset="0"/>
              </a:rPr>
              <a:t>a</a:t>
            </a:r>
            <a:r>
              <a:rPr lang="en-GB" altLang="en-GB" b="1" smtClean="0">
                <a:solidFill>
                  <a:srgbClr val="000000"/>
                </a:solidFill>
                <a:cs typeface="Times" charset="0"/>
              </a:rPr>
              <a:t> </a:t>
            </a:r>
            <a:r>
              <a:rPr lang="en-GB" altLang="en-GB" smtClean="0">
                <a:solidFill>
                  <a:srgbClr val="000000"/>
                </a:solidFill>
                <a:cs typeface="Times" charset="0"/>
              </a:rPr>
              <a:t>University newsletter, formal meetings with academics, informal meetings with academics, student induction weeks.</a:t>
            </a:r>
          </a:p>
          <a:p>
            <a:pPr eaLnBrk="1" hangingPunct="1"/>
            <a:r>
              <a:rPr lang="en-GB" altLang="en-GB" smtClean="0">
                <a:solidFill>
                  <a:srgbClr val="000000"/>
                </a:solidFill>
                <a:cs typeface="Times" charset="0"/>
              </a:rPr>
              <a:t>So your strategies might be to </a:t>
            </a:r>
          </a:p>
          <a:p>
            <a:pPr eaLnBrk="1" hangingPunct="1">
              <a:buFontTx/>
              <a:buChar char="•"/>
            </a:pPr>
            <a:r>
              <a:rPr lang="en-GB" altLang="en-GB" smtClean="0">
                <a:solidFill>
                  <a:srgbClr val="000000"/>
                </a:solidFill>
                <a:cs typeface="Times" charset="0"/>
              </a:rPr>
              <a:t>Highlight new resources at meeting with academics</a:t>
            </a:r>
          </a:p>
          <a:p>
            <a:pPr eaLnBrk="1" hangingPunct="1">
              <a:buFontTx/>
              <a:buChar char="•"/>
            </a:pPr>
            <a:r>
              <a:rPr lang="en-GB" altLang="en-GB" smtClean="0">
                <a:solidFill>
                  <a:srgbClr val="000000"/>
                </a:solidFill>
                <a:cs typeface="Times" charset="0"/>
              </a:rPr>
              <a:t>Encourage academics to develop library projects that involve using electronic journals </a:t>
            </a:r>
          </a:p>
          <a:p>
            <a:pPr eaLnBrk="1" hangingPunct="1">
              <a:buFontTx/>
              <a:buChar char="•"/>
            </a:pPr>
            <a:r>
              <a:rPr lang="en-GB" altLang="en-GB" smtClean="0">
                <a:solidFill>
                  <a:srgbClr val="000000"/>
                </a:solidFill>
                <a:cs typeface="Times" charset="0"/>
              </a:rPr>
              <a:t>Place notices in library</a:t>
            </a:r>
          </a:p>
          <a:p>
            <a:pPr eaLnBrk="1" hangingPunct="1">
              <a:buFontTx/>
              <a:buChar char="•"/>
            </a:pPr>
            <a:r>
              <a:rPr lang="en-GB" altLang="en-GB" smtClean="0">
                <a:solidFill>
                  <a:srgbClr val="000000"/>
                </a:solidFill>
                <a:cs typeface="Times" charset="0"/>
              </a:rPr>
              <a:t>Introduce electronic journals during induction days </a:t>
            </a:r>
          </a:p>
          <a:p>
            <a:pPr eaLnBrk="1" hangingPunct="1">
              <a:buFontTx/>
              <a:buChar char="•"/>
            </a:pPr>
            <a:r>
              <a:rPr lang="en-GB" altLang="en-GB" smtClean="0">
                <a:solidFill>
                  <a:srgbClr val="000000"/>
                </a:solidFill>
                <a:cs typeface="Times" charset="0"/>
              </a:rPr>
              <a:t>Email posting about new resources</a:t>
            </a:r>
          </a:p>
          <a:p>
            <a:pPr eaLnBrk="1" hangingPunct="1">
              <a:buFontTx/>
              <a:buChar char="•"/>
            </a:pPr>
            <a:r>
              <a:rPr lang="en-GB" altLang="en-GB" smtClean="0">
                <a:solidFill>
                  <a:srgbClr val="000000"/>
                </a:solidFill>
                <a:cs typeface="Times" charset="0"/>
              </a:rPr>
              <a:t>Advertise in the university newsletter</a:t>
            </a:r>
            <a:endParaRPr lang="en-GB" altLang="en-GB" smtClean="0">
              <a:solidFill>
                <a:srgbClr val="000000"/>
              </a:solidFill>
              <a:latin typeface="Sabon" charset="0"/>
              <a:cs typeface="Times" charset="0"/>
            </a:endParaRPr>
          </a:p>
          <a:p>
            <a:pPr eaLnBrk="1" hangingPunct="1"/>
            <a:endParaRPr lang="en-GB" altLang="en-GB" smtClean="0">
              <a:solidFill>
                <a:srgbClr val="000000"/>
              </a:solidFill>
              <a:latin typeface="Sabon" charset="0"/>
              <a:cs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13744C-6F2F-4354-87D5-8304F7647AC5}" type="datetime1">
              <a:rPr lang="en-GB" smtClean="0"/>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1B30C4D-D25E-499D-80E9-A397E87F825C}" type="slidenum">
              <a:rPr lang="en-GB" smtClean="0"/>
              <a:pPr>
                <a:defRPr/>
              </a:pPr>
              <a:t>‹#›</a:t>
            </a:fld>
            <a:endParaRPr lang="en-GB"/>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3FE6DF-FD7E-4F50-B119-3E088C435C4B}" type="datetime1">
              <a:rPr lang="en-GB" smtClean="0"/>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0CB48BC-7249-402C-9E94-BC4D7DAF0269}" type="slidenum">
              <a:rPr lang="en-GB" smtClean="0"/>
              <a:pPr>
                <a:defRPr/>
              </a:pPr>
              <a:t>‹#›</a:t>
            </a:fld>
            <a:endParaRPr lang="en-GB"/>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BF6E62-BA60-4489-BAD1-559C63F6282E}" type="datetime1">
              <a:rPr lang="en-GB" smtClean="0"/>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54264F61-6994-419E-8D83-F47DD95B1D9C}" type="slidenum">
              <a:rPr lang="en-GB" smtClean="0"/>
              <a:pPr>
                <a:defRPr/>
              </a:pPr>
              <a:t>‹#›</a:t>
            </a:fld>
            <a:endParaRPr lang="en-GB"/>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65C77-D5C4-4C49-9981-00F0AD33A827}" type="datetime1">
              <a:rPr lang="en-GB" smtClean="0"/>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F554E1CC-E99E-4A3B-8373-02FE55C85FB6}" type="slidenum">
              <a:rPr lang="en-GB" smtClean="0"/>
              <a:pPr>
                <a:defRPr/>
              </a:pPr>
              <a:t>‹#›</a:t>
            </a:fld>
            <a:endParaRPr lang="en-GB"/>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6D6DC5-C235-4C46-96A1-CE537003BA5E}" type="datetime1">
              <a:rPr lang="en-GB" smtClean="0"/>
              <a:t>05/03/2014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5C9D0CB6-2986-4ED8-A438-BC2E38B37A05}" type="slidenum">
              <a:rPr lang="en-GB" smtClean="0"/>
              <a:pPr>
                <a:defRPr/>
              </a:pPr>
              <a:t>‹#›</a:t>
            </a:fld>
            <a:endParaRPr lang="en-GB"/>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769248-DF2D-43B0-BD75-ECD27A12588B}" type="datetime1">
              <a:rPr lang="en-GB" smtClean="0"/>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95A1F685-FA55-4D04-A76F-0C6DB088150C}" type="slidenum">
              <a:rPr lang="en-GB" smtClean="0"/>
              <a:pPr>
                <a:defRPr/>
              </a:pPr>
              <a:t>‹#›</a:t>
            </a:fld>
            <a:endParaRPr lang="en-GB"/>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7461558-A599-4F41-A520-463B1AB25E9D}" type="datetime1">
              <a:rPr lang="en-GB" smtClean="0"/>
              <a:t>05/03/2014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73844A4C-6DA2-4356-98D9-CC51FD3F57EE}" type="slidenum">
              <a:rPr lang="en-GB" smtClean="0"/>
              <a:pPr>
                <a:defRPr/>
              </a:pPr>
              <a:t>‹#›</a:t>
            </a:fld>
            <a:endParaRPr lang="en-GB"/>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6E662F-4724-42C0-89B1-DB15DA25A711}" type="datetime1">
              <a:rPr lang="en-GB" smtClean="0"/>
              <a:t>05/03/2014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EC5259C9-7BDE-47E4-8AF2-6784DAA6D55E}" type="slidenum">
              <a:rPr lang="en-GB" smtClean="0"/>
              <a:pPr>
                <a:defRPr/>
              </a:pPr>
              <a:t>‹#›</a:t>
            </a:fld>
            <a:endParaRPr lang="en-GB"/>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B6B21-F785-4BCA-8B92-CF0B1F09782A}" type="datetime1">
              <a:rPr lang="en-GB" smtClean="0"/>
              <a:t>05/03/2014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9988CA1F-4552-4DD5-8BB8-0130AA36C345}" type="slidenum">
              <a:rPr lang="en-GB" smtClean="0"/>
              <a:pPr>
                <a:defRPr/>
              </a:pPr>
              <a:t>‹#›</a:t>
            </a:fld>
            <a:endParaRPr lang="en-GB"/>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A16FBA-97FC-4CE2-92FF-3F4CCDA271BD}" type="datetime1">
              <a:rPr lang="en-GB" smtClean="0"/>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7070078-16AE-4EA6-974E-8E0958EBB365}" type="slidenum">
              <a:rPr lang="en-GB" smtClean="0"/>
              <a:pPr>
                <a:defRPr/>
              </a:pPr>
              <a:t>‹#›</a:t>
            </a:fld>
            <a:endParaRPr lang="en-GB"/>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200CB1-32FE-4065-BE35-0534A6C444EB}" type="datetime1">
              <a:rPr lang="en-GB" smtClean="0"/>
              <a:t>05/03/2014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3357C925-DFDA-42C8-AAC2-E1986916ACC1}" type="slidenum">
              <a:rPr lang="en-GB" smtClean="0"/>
              <a:pPr>
                <a:defRPr/>
              </a:pPr>
              <a:t>‹#›</a:t>
            </a:fld>
            <a:endParaRPr lang="en-GB"/>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B8E266D9-6C87-44A2-A798-BD470CFFBD6B}" type="datetime1">
              <a:rPr lang="en-GB" smtClean="0"/>
              <a:t>05/03/2014</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pPr>
              <a:defRPr/>
            </a:pPr>
            <a:fld id="{73844A4C-6DA2-4356-98D9-CC51FD3F57EE}" type="slidenum">
              <a:rPr lang="en-GB" smtClean="0"/>
              <a:pPr>
                <a:defRPr/>
              </a:pPr>
              <a:t>‹#›</a:t>
            </a:fld>
            <a:endParaRPr lang="en-GB"/>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urveymonkey.com/s/INASP_troubleshootin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nasp.info/en/training-resources/e-resources/access-support/"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GB" dirty="0" smtClean="0"/>
              <a:t>Introduction to electronic resources management</a:t>
            </a:r>
          </a:p>
        </p:txBody>
      </p:sp>
      <p:sp>
        <p:nvSpPr>
          <p:cNvPr id="2051" name="Rectangle 3"/>
          <p:cNvSpPr>
            <a:spLocks noGrp="1" noChangeArrowheads="1"/>
          </p:cNvSpPr>
          <p:nvPr>
            <p:ph type="subTitle" idx="1"/>
          </p:nvPr>
        </p:nvSpPr>
        <p:spPr/>
        <p:txBody>
          <a:bodyPr/>
          <a:lstStyle/>
          <a:p>
            <a:pPr lvl="0"/>
            <a:r>
              <a:rPr lang="en-GB" dirty="0" smtClean="0">
                <a:latin typeface="Georgia" panose="02040502050405020303" pitchFamily="18" charset="0"/>
              </a:rPr>
              <a:t>Unit 2.3: Managing user access</a:t>
            </a:r>
            <a:endParaRPr lang="en-GB" dirty="0">
              <a:latin typeface="Georgia" panose="02040502050405020303" pitchFamily="18" charset="0"/>
            </a:endParaRPr>
          </a:p>
        </p:txBody>
      </p:sp>
    </p:spTree>
    <p:extLst>
      <p:ext uri="{BB962C8B-B14F-4D97-AF65-F5344CB8AC3E}">
        <p14:creationId xmlns:p14="http://schemas.microsoft.com/office/powerpoint/2010/main" val="3591562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GB" smtClean="0"/>
              <a:t>Action list...</a:t>
            </a:r>
          </a:p>
        </p:txBody>
      </p:sp>
      <p:sp>
        <p:nvSpPr>
          <p:cNvPr id="13315" name="Rectangle 3"/>
          <p:cNvSpPr>
            <a:spLocks noGrp="1" noChangeArrowheads="1"/>
          </p:cNvSpPr>
          <p:nvPr>
            <p:ph idx="1"/>
          </p:nvPr>
        </p:nvSpPr>
        <p:spPr>
          <a:xfrm>
            <a:off x="683568" y="1700808"/>
            <a:ext cx="7772400" cy="4495800"/>
          </a:xfrm>
        </p:spPr>
        <p:txBody>
          <a:bodyPr/>
          <a:lstStyle/>
          <a:p>
            <a:pPr eaLnBrk="1" hangingPunct="1">
              <a:lnSpc>
                <a:spcPct val="90000"/>
              </a:lnSpc>
              <a:buFontTx/>
              <a:buNone/>
            </a:pPr>
            <a:r>
              <a:rPr lang="en-GB" altLang="en-GB" dirty="0" smtClean="0"/>
              <a:t>1. Place notices about electronic journals in library</a:t>
            </a:r>
          </a:p>
          <a:p>
            <a:pPr lvl="1" eaLnBrk="1" hangingPunct="1">
              <a:lnSpc>
                <a:spcPct val="90000"/>
              </a:lnSpc>
            </a:pPr>
            <a:r>
              <a:rPr lang="en-GB" altLang="en-GB" sz="2500" dirty="0" smtClean="0"/>
              <a:t>Who? </a:t>
            </a:r>
            <a:r>
              <a:rPr lang="en-GB" altLang="en-GB" sz="2500" dirty="0" smtClean="0">
                <a:cs typeface="Arial" charset="0"/>
              </a:rPr>
              <a:t>—</a:t>
            </a:r>
            <a:r>
              <a:rPr lang="en-GB" altLang="en-GB" sz="2500" dirty="0" smtClean="0"/>
              <a:t>named member of library staff</a:t>
            </a:r>
          </a:p>
          <a:p>
            <a:pPr lvl="1" eaLnBrk="1" hangingPunct="1">
              <a:lnSpc>
                <a:spcPct val="90000"/>
              </a:lnSpc>
            </a:pPr>
            <a:r>
              <a:rPr lang="en-GB" altLang="en-GB" sz="2500" dirty="0" smtClean="0"/>
              <a:t>When? </a:t>
            </a:r>
            <a:r>
              <a:rPr lang="en-GB" altLang="en-GB" sz="2500" dirty="0" smtClean="0">
                <a:cs typeface="Arial" charset="0"/>
              </a:rPr>
              <a:t>—</a:t>
            </a:r>
            <a:r>
              <a:rPr lang="en-GB" altLang="en-GB" sz="2500" dirty="0" smtClean="0"/>
              <a:t>immediate and </a:t>
            </a:r>
            <a:r>
              <a:rPr lang="en-GB" altLang="en-GB" sz="2500" dirty="0" err="1" smtClean="0"/>
              <a:t>ongoing</a:t>
            </a:r>
            <a:endParaRPr lang="en-GB" altLang="en-GB" sz="2500" dirty="0" smtClean="0"/>
          </a:p>
          <a:p>
            <a:pPr eaLnBrk="1" hangingPunct="1">
              <a:lnSpc>
                <a:spcPct val="90000"/>
              </a:lnSpc>
              <a:buFontTx/>
              <a:buNone/>
            </a:pPr>
            <a:r>
              <a:rPr lang="en-GB" altLang="en-GB" dirty="0" smtClean="0"/>
              <a:t>2. Place article in university newsletter</a:t>
            </a:r>
          </a:p>
          <a:p>
            <a:pPr lvl="1" eaLnBrk="1" hangingPunct="1">
              <a:lnSpc>
                <a:spcPct val="90000"/>
              </a:lnSpc>
            </a:pPr>
            <a:r>
              <a:rPr lang="en-GB" altLang="en-GB" sz="2500" dirty="0" smtClean="0"/>
              <a:t>Who? </a:t>
            </a:r>
            <a:r>
              <a:rPr lang="en-GB" altLang="en-GB" sz="2500" dirty="0" smtClean="0">
                <a:cs typeface="Arial" charset="0"/>
              </a:rPr>
              <a:t>—</a:t>
            </a:r>
            <a:r>
              <a:rPr lang="en-GB" altLang="en-GB" sz="2500" dirty="0" smtClean="0"/>
              <a:t>library staff and newsletter staff</a:t>
            </a:r>
          </a:p>
          <a:p>
            <a:pPr lvl="1" eaLnBrk="1" hangingPunct="1">
              <a:lnSpc>
                <a:spcPct val="90000"/>
              </a:lnSpc>
            </a:pPr>
            <a:r>
              <a:rPr lang="en-GB" altLang="en-GB" sz="2500" dirty="0" smtClean="0"/>
              <a:t>When? </a:t>
            </a:r>
            <a:r>
              <a:rPr lang="en-GB" altLang="en-GB" sz="2500" dirty="0" smtClean="0">
                <a:cs typeface="Arial" charset="0"/>
              </a:rPr>
              <a:t>—o</a:t>
            </a:r>
            <a:r>
              <a:rPr lang="en-GB" altLang="en-GB" sz="2500" dirty="0" smtClean="0"/>
              <a:t>nce a month</a:t>
            </a:r>
          </a:p>
          <a:p>
            <a:pPr eaLnBrk="1" hangingPunct="1">
              <a:lnSpc>
                <a:spcPct val="90000"/>
              </a:lnSpc>
              <a:buFontTx/>
              <a:buNone/>
            </a:pPr>
            <a:r>
              <a:rPr lang="en-GB" altLang="en-GB" dirty="0" smtClean="0"/>
              <a:t>3. Introduce electronic journals in student projects…..</a:t>
            </a:r>
            <a:r>
              <a:rPr lang="en-GB" altLang="en-GB" dirty="0" err="1" smtClean="0"/>
              <a:t>etc</a:t>
            </a:r>
            <a:endParaRPr lang="en-GB" altLang="en-GB" dirty="0" smtClean="0"/>
          </a:p>
        </p:txBody>
      </p:sp>
      <p:sp>
        <p:nvSpPr>
          <p:cNvPr id="2" name="Date Placeholder 1"/>
          <p:cNvSpPr>
            <a:spLocks noGrp="1"/>
          </p:cNvSpPr>
          <p:nvPr>
            <p:ph type="dt" sz="half" idx="10"/>
          </p:nvPr>
        </p:nvSpPr>
        <p:spPr/>
        <p:txBody>
          <a:bodyPr/>
          <a:lstStyle/>
          <a:p>
            <a:fld id="{C7E417F2-F365-4726-9B29-A46696874054}"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fld id="{0CA3CB33-8507-46BE-9F86-BBF2AE68D3F0}" type="datetime1">
              <a:rPr lang="en-GB" smtClean="0"/>
              <a:t>05/03/2014</a:t>
            </a:fld>
            <a:endParaRPr lang="en-US"/>
          </a:p>
        </p:txBody>
      </p:sp>
      <p:sp>
        <p:nvSpPr>
          <p:cNvPr id="5" name="Slide Number Placeholder 4"/>
          <p:cNvSpPr>
            <a:spLocks noGrp="1"/>
          </p:cNvSpPr>
          <p:nvPr>
            <p:ph type="sldNum" sz="quarter" idx="12"/>
          </p:nvPr>
        </p:nvSpPr>
        <p:spPr/>
        <p:txBody>
          <a:bodyPr/>
          <a:lstStyle/>
          <a:p>
            <a:pPr>
              <a:defRPr/>
            </a:pPr>
            <a:fld id="{F554E1CC-E99E-4A3B-8373-02FE55C85FB6}" type="slidenum">
              <a:rPr lang="en-GB" smtClean="0"/>
              <a:pPr>
                <a:defRPr/>
              </a:pPr>
              <a:t>11</a:t>
            </a:fld>
            <a:endParaRPr lang="en-GB"/>
          </a:p>
        </p:txBody>
      </p:sp>
    </p:spTree>
    <p:extLst>
      <p:ext uri="{BB962C8B-B14F-4D97-AF65-F5344CB8AC3E}">
        <p14:creationId xmlns:p14="http://schemas.microsoft.com/office/powerpoint/2010/main" val="87474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Loss of </a:t>
            </a:r>
            <a:r>
              <a:rPr lang="en-GB" dirty="0" smtClean="0"/>
              <a:t>access</a:t>
            </a:r>
            <a:endParaRPr lang="en-GB" dirty="0"/>
          </a:p>
        </p:txBody>
      </p:sp>
      <p:sp>
        <p:nvSpPr>
          <p:cNvPr id="3" name="Content Placeholder 2"/>
          <p:cNvSpPr>
            <a:spLocks noGrp="1"/>
          </p:cNvSpPr>
          <p:nvPr>
            <p:ph idx="1"/>
          </p:nvPr>
        </p:nvSpPr>
        <p:spPr/>
        <p:txBody>
          <a:bodyPr>
            <a:normAutofit/>
          </a:bodyPr>
          <a:lstStyle/>
          <a:p>
            <a:pPr lvl="1"/>
            <a:r>
              <a:rPr lang="en-GB" dirty="0" smtClean="0"/>
              <a:t>Deliberate, publishers cancel access after abuse, systematic downloading</a:t>
            </a:r>
          </a:p>
          <a:p>
            <a:pPr lvl="1"/>
            <a:r>
              <a:rPr lang="en-GB" dirty="0" smtClean="0"/>
              <a:t>Intermittent, faults with publisher website or internet connections at either end</a:t>
            </a:r>
          </a:p>
          <a:p>
            <a:pPr lvl="1"/>
            <a:r>
              <a:rPr lang="en-GB" dirty="0" smtClean="0"/>
              <a:t>Unintentional, changes in IP address which library does not know about, changes to security settings, need to update version of Acrobat</a:t>
            </a:r>
            <a:endParaRPr lang="en-GB" dirty="0"/>
          </a:p>
        </p:txBody>
      </p:sp>
    </p:spTree>
    <p:extLst>
      <p:ext uri="{BB962C8B-B14F-4D97-AF65-F5344CB8AC3E}">
        <p14:creationId xmlns:p14="http://schemas.microsoft.com/office/powerpoint/2010/main" val="13217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Troubleshooting</a:t>
            </a:r>
            <a:endParaRPr lang="en-GB" dirty="0"/>
          </a:p>
        </p:txBody>
      </p:sp>
      <p:sp>
        <p:nvSpPr>
          <p:cNvPr id="3" name="Content Placeholder 2"/>
          <p:cNvSpPr>
            <a:spLocks noGrp="1"/>
          </p:cNvSpPr>
          <p:nvPr>
            <p:ph idx="1"/>
          </p:nvPr>
        </p:nvSpPr>
        <p:spPr/>
        <p:txBody>
          <a:bodyPr/>
          <a:lstStyle/>
          <a:p>
            <a:r>
              <a:rPr lang="en-GB" dirty="0" smtClean="0"/>
              <a:t>Librarian should become familiar with common problems and able to resolve them</a:t>
            </a:r>
          </a:p>
          <a:p>
            <a:r>
              <a:rPr lang="en-GB" dirty="0" smtClean="0"/>
              <a:t>Consortium processes</a:t>
            </a:r>
          </a:p>
          <a:p>
            <a:r>
              <a:rPr lang="en-GB" dirty="0" smtClean="0"/>
              <a:t>If one resource stops working, the problem may be with the publisher platform</a:t>
            </a:r>
          </a:p>
          <a:p>
            <a:r>
              <a:rPr lang="en-GB" dirty="0" smtClean="0"/>
              <a:t>If all resources stop working, the problem may be with the institution’s IT system</a:t>
            </a:r>
            <a:endParaRPr lang="en-GB" dirty="0"/>
          </a:p>
        </p:txBody>
      </p:sp>
      <p:sp>
        <p:nvSpPr>
          <p:cNvPr id="4" name="Date Placeholder 3"/>
          <p:cNvSpPr>
            <a:spLocks noGrp="1"/>
          </p:cNvSpPr>
          <p:nvPr>
            <p:ph type="dt" sz="half" idx="10"/>
          </p:nvPr>
        </p:nvSpPr>
        <p:spPr/>
        <p:txBody>
          <a:bodyPr/>
          <a:lstStyle/>
          <a:p>
            <a:fld id="{3A503C93-82CE-45E1-A539-BC4AFC7C8AF6}" type="datetime1">
              <a:rPr lang="en-GB" smtClean="0"/>
              <a:t>05/03/2014</a:t>
            </a:fld>
            <a:endParaRPr lang="en-US"/>
          </a:p>
        </p:txBody>
      </p:sp>
      <p:sp>
        <p:nvSpPr>
          <p:cNvPr id="5" name="Slide Number Placeholder 4"/>
          <p:cNvSpPr>
            <a:spLocks noGrp="1"/>
          </p:cNvSpPr>
          <p:nvPr>
            <p:ph type="sldNum" sz="quarter" idx="12"/>
          </p:nvPr>
        </p:nvSpPr>
        <p:spPr/>
        <p:txBody>
          <a:bodyPr/>
          <a:lstStyle/>
          <a:p>
            <a:pPr>
              <a:defRPr/>
            </a:pPr>
            <a:fld id="{F554E1CC-E99E-4A3B-8373-02FE55C85FB6}" type="slidenum">
              <a:rPr lang="en-GB" smtClean="0"/>
              <a:pPr>
                <a:defRPr/>
              </a:pPr>
              <a:t>13</a:t>
            </a:fld>
            <a:endParaRPr lang="en-GB"/>
          </a:p>
        </p:txBody>
      </p:sp>
    </p:spTree>
    <p:extLst>
      <p:ext uri="{BB962C8B-B14F-4D97-AF65-F5344CB8AC3E}">
        <p14:creationId xmlns:p14="http://schemas.microsoft.com/office/powerpoint/2010/main" val="3557791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INASP help documents</a:t>
            </a:r>
          </a:p>
        </p:txBody>
      </p:sp>
      <p:sp>
        <p:nvSpPr>
          <p:cNvPr id="3" name="Content Placeholder 2"/>
          <p:cNvSpPr>
            <a:spLocks noGrp="1"/>
          </p:cNvSpPr>
          <p:nvPr>
            <p:ph idx="1"/>
          </p:nvPr>
        </p:nvSpPr>
        <p:spPr/>
        <p:txBody>
          <a:bodyPr/>
          <a:lstStyle/>
          <a:p>
            <a:r>
              <a:rPr lang="en-GB" dirty="0" smtClean="0"/>
              <a:t>Interactive troubleshooting guide</a:t>
            </a:r>
          </a:p>
          <a:p>
            <a:r>
              <a:rPr lang="en-GB" dirty="0">
                <a:hlinkClick r:id="rId3"/>
              </a:rPr>
              <a:t>https://</a:t>
            </a:r>
            <a:r>
              <a:rPr lang="en-GB" dirty="0" smtClean="0">
                <a:hlinkClick r:id="rId3"/>
              </a:rPr>
              <a:t>www.surveymonkey.com/s/INASP_troubleshooting</a:t>
            </a:r>
            <a:r>
              <a:rPr lang="en-GB" dirty="0" smtClean="0"/>
              <a:t> </a:t>
            </a:r>
            <a:endParaRPr lang="en-GB" dirty="0"/>
          </a:p>
          <a:p>
            <a:r>
              <a:rPr lang="en-GB" dirty="0" smtClean="0"/>
              <a:t>Access support pages</a:t>
            </a:r>
          </a:p>
          <a:p>
            <a:r>
              <a:rPr lang="en-GB" dirty="0">
                <a:hlinkClick r:id="rId4"/>
              </a:rPr>
              <a:t>http://www.inasp.info/en/training-resources/e-resources/access-support</a:t>
            </a:r>
            <a:r>
              <a:rPr lang="en-GB" dirty="0" smtClean="0">
                <a:hlinkClick r:id="rId4"/>
              </a:rPr>
              <a:t>/</a:t>
            </a:r>
            <a:r>
              <a:rPr lang="en-GB" dirty="0" smtClean="0"/>
              <a:t> </a:t>
            </a:r>
            <a:endParaRPr lang="en-GB" dirty="0"/>
          </a:p>
        </p:txBody>
      </p:sp>
      <p:sp>
        <p:nvSpPr>
          <p:cNvPr id="4" name="Date Placeholder 3"/>
          <p:cNvSpPr>
            <a:spLocks noGrp="1"/>
          </p:cNvSpPr>
          <p:nvPr>
            <p:ph type="dt" sz="half" idx="10"/>
          </p:nvPr>
        </p:nvSpPr>
        <p:spPr/>
        <p:txBody>
          <a:bodyPr/>
          <a:lstStyle/>
          <a:p>
            <a:fld id="{73B3E143-F1F8-49FE-9E2D-8FE902B396E8}" type="datetime1">
              <a:rPr lang="en-GB" smtClean="0"/>
              <a:t>05/03/2014</a:t>
            </a:fld>
            <a:endParaRPr lang="en-US"/>
          </a:p>
        </p:txBody>
      </p:sp>
      <p:sp>
        <p:nvSpPr>
          <p:cNvPr id="5" name="Slide Number Placeholder 4"/>
          <p:cNvSpPr>
            <a:spLocks noGrp="1"/>
          </p:cNvSpPr>
          <p:nvPr>
            <p:ph type="sldNum" sz="quarter" idx="12"/>
          </p:nvPr>
        </p:nvSpPr>
        <p:spPr/>
        <p:txBody>
          <a:bodyPr/>
          <a:lstStyle/>
          <a:p>
            <a:pPr>
              <a:defRPr/>
            </a:pPr>
            <a:fld id="{F554E1CC-E99E-4A3B-8373-02FE55C85FB6}" type="slidenum">
              <a:rPr lang="en-GB" smtClean="0"/>
              <a:pPr>
                <a:defRPr/>
              </a:pPr>
              <a:t>14</a:t>
            </a:fld>
            <a:endParaRPr lang="en-GB"/>
          </a:p>
        </p:txBody>
      </p:sp>
    </p:spTree>
    <p:extLst>
      <p:ext uri="{BB962C8B-B14F-4D97-AF65-F5344CB8AC3E}">
        <p14:creationId xmlns:p14="http://schemas.microsoft.com/office/powerpoint/2010/main" val="1422210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GB" dirty="0" smtClean="0"/>
              <a:t>Search and discovery systems</a:t>
            </a:r>
            <a:endParaRPr lang="en-GB" dirty="0"/>
          </a:p>
        </p:txBody>
      </p:sp>
      <p:sp>
        <p:nvSpPr>
          <p:cNvPr id="113667" name="Rectangle 3"/>
          <p:cNvSpPr>
            <a:spLocks noGrp="1" noChangeArrowheads="1"/>
          </p:cNvSpPr>
          <p:nvPr>
            <p:ph type="body" idx="1"/>
          </p:nvPr>
        </p:nvSpPr>
        <p:spPr>
          <a:xfrm>
            <a:off x="683568" y="1772816"/>
            <a:ext cx="7772400" cy="4467225"/>
          </a:xfrm>
        </p:spPr>
        <p:txBody>
          <a:bodyPr>
            <a:normAutofit/>
          </a:bodyPr>
          <a:lstStyle/>
          <a:p>
            <a:pPr lvl="0"/>
            <a:r>
              <a:rPr lang="en-GB" dirty="0"/>
              <a:t>Single search across all e-resources</a:t>
            </a:r>
          </a:p>
          <a:p>
            <a:pPr lvl="0"/>
            <a:r>
              <a:rPr lang="en-GB" dirty="0"/>
              <a:t>Fast response time</a:t>
            </a:r>
          </a:p>
          <a:p>
            <a:pPr lvl="0"/>
            <a:r>
              <a:rPr lang="en-GB" dirty="0"/>
              <a:t>Relevancy-ranked results list</a:t>
            </a:r>
          </a:p>
          <a:p>
            <a:pPr lvl="0"/>
            <a:r>
              <a:rPr lang="en-GB" dirty="0"/>
              <a:t>Tools for refining and using the results</a:t>
            </a:r>
          </a:p>
          <a:p>
            <a:pPr lvl="0"/>
            <a:r>
              <a:rPr lang="en-GB" dirty="0"/>
              <a:t>Connections to full text</a:t>
            </a:r>
          </a:p>
        </p:txBody>
      </p:sp>
      <p:sp>
        <p:nvSpPr>
          <p:cNvPr id="2" name="Date Placeholder 1"/>
          <p:cNvSpPr>
            <a:spLocks noGrp="1"/>
          </p:cNvSpPr>
          <p:nvPr>
            <p:ph type="dt" sz="half" idx="10"/>
          </p:nvPr>
        </p:nvSpPr>
        <p:spPr/>
        <p:txBody>
          <a:bodyPr/>
          <a:lstStyle/>
          <a:p>
            <a:fld id="{811D21ED-05CC-4CA8-958F-B65B84B3954C}"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15</a:t>
            </a:fld>
            <a:endParaRPr lang="en-GB"/>
          </a:p>
        </p:txBody>
      </p:sp>
    </p:spTree>
    <p:extLst>
      <p:ext uri="{BB962C8B-B14F-4D97-AF65-F5344CB8AC3E}">
        <p14:creationId xmlns:p14="http://schemas.microsoft.com/office/powerpoint/2010/main" val="370438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GB" dirty="0"/>
              <a:t>Search and discovery systems</a:t>
            </a:r>
          </a:p>
        </p:txBody>
      </p:sp>
      <p:sp>
        <p:nvSpPr>
          <p:cNvPr id="173059" name="Rectangle 3"/>
          <p:cNvSpPr>
            <a:spLocks noGrp="1" noChangeArrowheads="1"/>
          </p:cNvSpPr>
          <p:nvPr>
            <p:ph type="body" idx="1"/>
          </p:nvPr>
        </p:nvSpPr>
        <p:spPr/>
        <p:txBody>
          <a:bodyPr/>
          <a:lstStyle/>
          <a:p>
            <a:pPr lvl="0"/>
            <a:r>
              <a:rPr lang="en-GB" sz="2800" dirty="0"/>
              <a:t>Choice can be made from a range of </a:t>
            </a:r>
            <a:r>
              <a:rPr lang="en-GB" sz="2800" dirty="0" smtClean="0"/>
              <a:t>systems – commercial, bespoke, open</a:t>
            </a:r>
            <a:endParaRPr lang="en-GB" sz="2800" dirty="0"/>
          </a:p>
          <a:p>
            <a:pPr lvl="0"/>
            <a:r>
              <a:rPr lang="en-GB" sz="2800" dirty="0"/>
              <a:t>Systems allow for inter-operability so consortia are not tied to one provider indefinitely</a:t>
            </a:r>
          </a:p>
          <a:p>
            <a:pPr lvl="0"/>
            <a:r>
              <a:rPr lang="en-GB" sz="2800" dirty="0"/>
              <a:t>Technical expertise exists (or can be developed) within the consortium </a:t>
            </a:r>
            <a:endParaRPr lang="en-GB" sz="2800" dirty="0" smtClean="0"/>
          </a:p>
          <a:p>
            <a:pPr lvl="0"/>
            <a:r>
              <a:rPr lang="en-GB" sz="2800" dirty="0" smtClean="0"/>
              <a:t>Metadata </a:t>
            </a:r>
            <a:r>
              <a:rPr lang="en-GB" sz="2800" dirty="0"/>
              <a:t>is readily available from publishers without requiring too much effort from </a:t>
            </a:r>
            <a:r>
              <a:rPr lang="en-GB" sz="2800" dirty="0" smtClean="0"/>
              <a:t>consortia</a:t>
            </a:r>
            <a:endParaRPr lang="en-GB" sz="2800" dirty="0"/>
          </a:p>
          <a:p>
            <a:pPr marL="0" lvl="0" indent="0">
              <a:buNone/>
            </a:pPr>
            <a:endParaRPr lang="en-GB" sz="2800" dirty="0"/>
          </a:p>
        </p:txBody>
      </p:sp>
      <p:sp>
        <p:nvSpPr>
          <p:cNvPr id="2" name="Date Placeholder 1"/>
          <p:cNvSpPr>
            <a:spLocks noGrp="1"/>
          </p:cNvSpPr>
          <p:nvPr>
            <p:ph type="dt" sz="half" idx="10"/>
          </p:nvPr>
        </p:nvSpPr>
        <p:spPr/>
        <p:txBody>
          <a:bodyPr/>
          <a:lstStyle/>
          <a:p>
            <a:fld id="{8FA5226A-E487-42BD-9AD1-7448541FCFD3}"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16</a:t>
            </a:fld>
            <a:endParaRPr lang="en-GB"/>
          </a:p>
        </p:txBody>
      </p:sp>
    </p:spTree>
    <p:extLst>
      <p:ext uri="{BB962C8B-B14F-4D97-AF65-F5344CB8AC3E}">
        <p14:creationId xmlns:p14="http://schemas.microsoft.com/office/powerpoint/2010/main" val="186300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4256C232-7FC2-420D-A3E5-D9AC3652FE53}" type="datetime1">
              <a:rPr lang="en-GB" smtClean="0"/>
              <a:t>05/03/2014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17</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161715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GB" smtClean="0"/>
              <a:t>Aims and objectives</a:t>
            </a:r>
          </a:p>
        </p:txBody>
      </p:sp>
      <p:sp>
        <p:nvSpPr>
          <p:cNvPr id="3075" name="Rectangle 3"/>
          <p:cNvSpPr>
            <a:spLocks noGrp="1" noChangeArrowheads="1"/>
          </p:cNvSpPr>
          <p:nvPr>
            <p:ph idx="1"/>
          </p:nvPr>
        </p:nvSpPr>
        <p:spPr/>
        <p:txBody>
          <a:bodyPr/>
          <a:lstStyle/>
          <a:p>
            <a:pPr eaLnBrk="1" hangingPunct="1"/>
            <a:r>
              <a:rPr lang="en-GB" altLang="en-GB" dirty="0" smtClean="0"/>
              <a:t>To get an overview of the issues involved in managing implementation and user access to electronic resources</a:t>
            </a:r>
          </a:p>
          <a:p>
            <a:pPr eaLnBrk="1" hangingPunct="1"/>
            <a:r>
              <a:rPr lang="en-GB" altLang="en-GB" dirty="0" smtClean="0"/>
              <a:t>To consider constraints to the availability and use of resources</a:t>
            </a:r>
          </a:p>
          <a:p>
            <a:pPr eaLnBrk="1" hangingPunct="1"/>
            <a:r>
              <a:rPr lang="en-GB" altLang="en-GB" dirty="0" smtClean="0"/>
              <a:t>To develop troubleshooting strategies and procedures</a:t>
            </a:r>
          </a:p>
        </p:txBody>
      </p:sp>
      <p:sp>
        <p:nvSpPr>
          <p:cNvPr id="2" name="Date Placeholder 1"/>
          <p:cNvSpPr>
            <a:spLocks noGrp="1"/>
          </p:cNvSpPr>
          <p:nvPr>
            <p:ph type="dt" sz="half" idx="10"/>
          </p:nvPr>
        </p:nvSpPr>
        <p:spPr/>
        <p:txBody>
          <a:bodyPr/>
          <a:lstStyle/>
          <a:p>
            <a:fld id="{A5BC6650-B074-4CE1-BD8C-5A67A6682BF7}"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GB" dirty="0" smtClean="0"/>
              <a:t>E-resource users </a:t>
            </a:r>
            <a:r>
              <a:rPr lang="en-GB" altLang="en-GB" dirty="0"/>
              <a:t>need...</a:t>
            </a:r>
            <a:endParaRPr lang="en-GB" dirty="0"/>
          </a:p>
        </p:txBody>
      </p:sp>
      <p:sp>
        <p:nvSpPr>
          <p:cNvPr id="3" name="Content Placeholder 2"/>
          <p:cNvSpPr>
            <a:spLocks noGrp="1"/>
          </p:cNvSpPr>
          <p:nvPr>
            <p:ph sz="half" idx="1"/>
          </p:nvPr>
        </p:nvSpPr>
        <p:spPr>
          <a:xfrm>
            <a:off x="411948" y="1772816"/>
            <a:ext cx="4038600" cy="4525963"/>
          </a:xfrm>
        </p:spPr>
        <p:txBody>
          <a:bodyPr/>
          <a:lstStyle/>
          <a:p>
            <a:r>
              <a:rPr lang="en-GB" altLang="en-GB" dirty="0"/>
              <a:t>Awareness</a:t>
            </a:r>
          </a:p>
          <a:p>
            <a:r>
              <a:rPr lang="en-GB" altLang="en-GB" dirty="0"/>
              <a:t>Computers</a:t>
            </a:r>
          </a:p>
          <a:p>
            <a:r>
              <a:rPr lang="en-GB" altLang="en-GB" dirty="0"/>
              <a:t>IT skills</a:t>
            </a:r>
          </a:p>
          <a:p>
            <a:r>
              <a:rPr lang="en-GB" altLang="en-GB" dirty="0"/>
              <a:t>Searching skills</a:t>
            </a:r>
            <a:endParaRPr lang="en-GB" altLang="en-GB" sz="2600" dirty="0"/>
          </a:p>
          <a:p>
            <a:endParaRPr lang="en-GB" dirty="0"/>
          </a:p>
        </p:txBody>
      </p:sp>
      <p:sp>
        <p:nvSpPr>
          <p:cNvPr id="4" name="Content Placeholder 3"/>
          <p:cNvSpPr>
            <a:spLocks noGrp="1"/>
          </p:cNvSpPr>
          <p:nvPr>
            <p:ph sz="half" idx="2"/>
          </p:nvPr>
        </p:nvSpPr>
        <p:spPr>
          <a:xfrm>
            <a:off x="4644008" y="1700808"/>
            <a:ext cx="4038600" cy="4525963"/>
          </a:xfrm>
        </p:spPr>
        <p:txBody>
          <a:bodyPr/>
          <a:lstStyle/>
          <a:p>
            <a:r>
              <a:rPr lang="en-GB" altLang="en-GB" dirty="0"/>
              <a:t>Authentication</a:t>
            </a:r>
          </a:p>
          <a:p>
            <a:r>
              <a:rPr lang="en-GB" altLang="en-GB" dirty="0"/>
              <a:t>Downloading</a:t>
            </a:r>
          </a:p>
          <a:p>
            <a:r>
              <a:rPr lang="en-GB" altLang="en-GB" dirty="0"/>
              <a:t>Software</a:t>
            </a:r>
          </a:p>
          <a:p>
            <a:r>
              <a:rPr lang="en-GB" altLang="en-GB" dirty="0"/>
              <a:t>Printers, </a:t>
            </a:r>
            <a:r>
              <a:rPr lang="en-GB" altLang="en-GB" dirty="0" err="1"/>
              <a:t>etc</a:t>
            </a:r>
            <a:endParaRPr lang="en-GB" altLang="en-GB" dirty="0"/>
          </a:p>
          <a:p>
            <a:endParaRPr lang="en-GB" dirty="0"/>
          </a:p>
        </p:txBody>
      </p:sp>
      <p:sp>
        <p:nvSpPr>
          <p:cNvPr id="5" name="Text Box 5"/>
          <p:cNvSpPr txBox="1">
            <a:spLocks noChangeArrowheads="1"/>
          </p:cNvSpPr>
          <p:nvPr/>
        </p:nvSpPr>
        <p:spPr bwMode="auto">
          <a:xfrm>
            <a:off x="533400" y="4572000"/>
            <a:ext cx="777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r>
              <a:rPr lang="en-GB" altLang="en-GB" sz="2800" dirty="0">
                <a:solidFill>
                  <a:srgbClr val="42739C"/>
                </a:solidFill>
                <a:latin typeface="Arial" charset="0"/>
              </a:rPr>
              <a:t>And support if they have difficulties with any of the above...</a:t>
            </a:r>
            <a:endParaRPr lang="en-GB" altLang="en-GB" sz="2800" dirty="0">
              <a:solidFill>
                <a:srgbClr val="42739C"/>
              </a:solidFill>
              <a:latin typeface="Times" charset="0"/>
            </a:endParaRPr>
          </a:p>
        </p:txBody>
      </p:sp>
      <p:sp>
        <p:nvSpPr>
          <p:cNvPr id="6" name="Date Placeholder 5"/>
          <p:cNvSpPr>
            <a:spLocks noGrp="1"/>
          </p:cNvSpPr>
          <p:nvPr>
            <p:ph type="dt" sz="half" idx="10"/>
          </p:nvPr>
        </p:nvSpPr>
        <p:spPr/>
        <p:txBody>
          <a:bodyPr/>
          <a:lstStyle/>
          <a:p>
            <a:fld id="{A64F65DC-6F56-4DDC-848A-2EDBDB975CD3}" type="datetime1">
              <a:rPr lang="en-GB" smtClean="0"/>
              <a:t>05/03/2014</a:t>
            </a:fld>
            <a:endParaRPr lang="en-US"/>
          </a:p>
        </p:txBody>
      </p:sp>
      <p:sp>
        <p:nvSpPr>
          <p:cNvPr id="7" name="Slide Number Placeholder 6"/>
          <p:cNvSpPr>
            <a:spLocks noGrp="1"/>
          </p:cNvSpPr>
          <p:nvPr>
            <p:ph type="sldNum" sz="quarter" idx="12"/>
          </p:nvPr>
        </p:nvSpPr>
        <p:spPr/>
        <p:txBody>
          <a:bodyPr/>
          <a:lstStyle/>
          <a:p>
            <a:pPr>
              <a:defRPr/>
            </a:pPr>
            <a:fld id="{95A1F685-FA55-4D04-A76F-0C6DB088150C}" type="slidenum">
              <a:rPr lang="en-GB" smtClean="0"/>
              <a:pPr>
                <a:defRPr/>
              </a:pPr>
              <a:t>3</a:t>
            </a:fld>
            <a:endParaRPr lang="en-GB"/>
          </a:p>
        </p:txBody>
      </p:sp>
    </p:spTree>
    <p:extLst>
      <p:ext uri="{BB962C8B-B14F-4D97-AF65-F5344CB8AC3E}">
        <p14:creationId xmlns:p14="http://schemas.microsoft.com/office/powerpoint/2010/main" val="137867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
            </a:r>
            <a:endParaRPr lang="en-GB" dirty="0"/>
          </a:p>
        </p:txBody>
      </p:sp>
      <p:sp>
        <p:nvSpPr>
          <p:cNvPr id="3" name="Content Placeholder 2"/>
          <p:cNvSpPr>
            <a:spLocks noGrp="1"/>
          </p:cNvSpPr>
          <p:nvPr>
            <p:ph sz="half" idx="1"/>
          </p:nvPr>
        </p:nvSpPr>
        <p:spPr>
          <a:xfrm>
            <a:off x="467544" y="1700808"/>
            <a:ext cx="4038600" cy="4525963"/>
          </a:xfrm>
        </p:spPr>
        <p:txBody>
          <a:bodyPr/>
          <a:lstStyle/>
          <a:p>
            <a:r>
              <a:rPr lang="en-GB" altLang="en-GB" dirty="0"/>
              <a:t>Current situation?</a:t>
            </a:r>
          </a:p>
          <a:p>
            <a:r>
              <a:rPr lang="en-GB" altLang="en-GB" dirty="0"/>
              <a:t>Can it be improved?</a:t>
            </a:r>
          </a:p>
          <a:p>
            <a:r>
              <a:rPr lang="en-GB" altLang="en-GB" dirty="0"/>
              <a:t>What resources are available?</a:t>
            </a:r>
          </a:p>
          <a:p>
            <a:r>
              <a:rPr lang="en-GB" altLang="en-GB" dirty="0"/>
              <a:t>What constraints are there? </a:t>
            </a:r>
          </a:p>
          <a:p>
            <a:pPr marL="0" indent="0">
              <a:buNone/>
            </a:pPr>
            <a:endParaRPr lang="en-GB" dirty="0"/>
          </a:p>
        </p:txBody>
      </p:sp>
      <p:sp>
        <p:nvSpPr>
          <p:cNvPr id="4" name="Content Placeholder 3"/>
          <p:cNvSpPr>
            <a:spLocks noGrp="1"/>
          </p:cNvSpPr>
          <p:nvPr>
            <p:ph sz="half" idx="2"/>
          </p:nvPr>
        </p:nvSpPr>
        <p:spPr>
          <a:xfrm>
            <a:off x="4644008" y="1628800"/>
            <a:ext cx="4038600" cy="4525963"/>
          </a:xfrm>
        </p:spPr>
        <p:txBody>
          <a:bodyPr/>
          <a:lstStyle/>
          <a:p>
            <a:r>
              <a:rPr lang="en-GB" altLang="en-GB" dirty="0"/>
              <a:t>How can constraints be managed?</a:t>
            </a:r>
          </a:p>
          <a:p>
            <a:r>
              <a:rPr lang="en-GB" altLang="en-GB" dirty="0"/>
              <a:t>Further information sources?</a:t>
            </a:r>
          </a:p>
          <a:p>
            <a:r>
              <a:rPr lang="en-GB" altLang="en-GB" dirty="0"/>
              <a:t>Impact on users/ library staff/ management?</a:t>
            </a:r>
          </a:p>
          <a:p>
            <a:endParaRPr lang="en-GB" dirty="0"/>
          </a:p>
        </p:txBody>
      </p:sp>
      <p:sp>
        <p:nvSpPr>
          <p:cNvPr id="5" name="Date Placeholder 4"/>
          <p:cNvSpPr>
            <a:spLocks noGrp="1"/>
          </p:cNvSpPr>
          <p:nvPr>
            <p:ph type="dt" sz="half" idx="10"/>
          </p:nvPr>
        </p:nvSpPr>
        <p:spPr/>
        <p:txBody>
          <a:bodyPr/>
          <a:lstStyle/>
          <a:p>
            <a:fld id="{F97A8870-D2C9-4C1A-8E75-C2D3B5870C27}" type="datetime1">
              <a:rPr lang="en-GB" smtClean="0"/>
              <a:t>05/03/2014</a:t>
            </a:fld>
            <a:endParaRPr lang="en-US"/>
          </a:p>
        </p:txBody>
      </p:sp>
      <p:sp>
        <p:nvSpPr>
          <p:cNvPr id="6" name="Slide Number Placeholder 5"/>
          <p:cNvSpPr>
            <a:spLocks noGrp="1"/>
          </p:cNvSpPr>
          <p:nvPr>
            <p:ph type="sldNum" sz="quarter" idx="12"/>
          </p:nvPr>
        </p:nvSpPr>
        <p:spPr/>
        <p:txBody>
          <a:bodyPr/>
          <a:lstStyle/>
          <a:p>
            <a:pPr>
              <a:defRPr/>
            </a:pPr>
            <a:fld id="{95A1F685-FA55-4D04-A76F-0C6DB088150C}" type="slidenum">
              <a:rPr lang="en-GB" smtClean="0"/>
              <a:pPr>
                <a:defRPr/>
              </a:pPr>
              <a:t>4</a:t>
            </a:fld>
            <a:endParaRPr lang="en-GB"/>
          </a:p>
        </p:txBody>
      </p:sp>
    </p:spTree>
    <p:extLst>
      <p:ext uri="{BB962C8B-B14F-4D97-AF65-F5344CB8AC3E}">
        <p14:creationId xmlns:p14="http://schemas.microsoft.com/office/powerpoint/2010/main" val="1168816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990600"/>
            <a:ext cx="7772400" cy="3962400"/>
          </a:xfrm>
        </p:spPr>
        <p:txBody>
          <a:bodyPr/>
          <a:lstStyle/>
          <a:p>
            <a:pPr algn="ctr" eaLnBrk="1" hangingPunct="1"/>
            <a:r>
              <a:rPr lang="en-GB" altLang="en-GB" smtClean="0"/>
              <a:t>What strategies can we use to facilitate implementation and access?</a:t>
            </a:r>
          </a:p>
        </p:txBody>
      </p:sp>
      <p:sp>
        <p:nvSpPr>
          <p:cNvPr id="2" name="Date Placeholder 1"/>
          <p:cNvSpPr>
            <a:spLocks noGrp="1"/>
          </p:cNvSpPr>
          <p:nvPr>
            <p:ph type="dt" sz="half" idx="10"/>
          </p:nvPr>
        </p:nvSpPr>
        <p:spPr/>
        <p:txBody>
          <a:bodyPr/>
          <a:lstStyle/>
          <a:p>
            <a:fld id="{5DD57A6B-5A48-4153-92B8-F35517F2A1B0}"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849501"/>
          </a:xfrm>
        </p:spPr>
        <p:txBody>
          <a:bodyPr>
            <a:normAutofit fontScale="90000"/>
          </a:bodyPr>
          <a:lstStyle/>
          <a:p>
            <a:r>
              <a:rPr lang="en-GB" altLang="en-GB" dirty="0"/>
              <a:t>Different people, </a:t>
            </a:r>
            <a:br>
              <a:rPr lang="en-GB" altLang="en-GB" dirty="0"/>
            </a:br>
            <a:r>
              <a:rPr lang="en-GB" altLang="en-GB" dirty="0"/>
              <a:t>                different needs?</a:t>
            </a:r>
            <a:endParaRPr lang="en-GB" dirty="0"/>
          </a:p>
        </p:txBody>
      </p:sp>
      <p:sp>
        <p:nvSpPr>
          <p:cNvPr id="3" name="Content Placeholder 2"/>
          <p:cNvSpPr>
            <a:spLocks noGrp="1"/>
          </p:cNvSpPr>
          <p:nvPr>
            <p:ph sz="half" idx="1"/>
          </p:nvPr>
        </p:nvSpPr>
        <p:spPr>
          <a:xfrm>
            <a:off x="457200" y="1988840"/>
            <a:ext cx="4038600" cy="4137323"/>
          </a:xfrm>
        </p:spPr>
        <p:txBody>
          <a:bodyPr/>
          <a:lstStyle/>
          <a:p>
            <a:r>
              <a:rPr lang="en-GB" altLang="en-GB" dirty="0"/>
              <a:t>Librarians</a:t>
            </a:r>
          </a:p>
          <a:p>
            <a:r>
              <a:rPr lang="en-GB" altLang="en-GB" dirty="0"/>
              <a:t>Academics</a:t>
            </a:r>
          </a:p>
          <a:p>
            <a:r>
              <a:rPr lang="en-GB" altLang="en-GB" dirty="0"/>
              <a:t>Researchers</a:t>
            </a:r>
          </a:p>
          <a:p>
            <a:endParaRPr lang="en-GB" dirty="0"/>
          </a:p>
        </p:txBody>
      </p:sp>
      <p:sp>
        <p:nvSpPr>
          <p:cNvPr id="4" name="Content Placeholder 3"/>
          <p:cNvSpPr>
            <a:spLocks noGrp="1"/>
          </p:cNvSpPr>
          <p:nvPr>
            <p:ph sz="half" idx="2"/>
          </p:nvPr>
        </p:nvSpPr>
        <p:spPr>
          <a:xfrm>
            <a:off x="4648200" y="1988840"/>
            <a:ext cx="4038600" cy="4137323"/>
          </a:xfrm>
        </p:spPr>
        <p:txBody>
          <a:bodyPr/>
          <a:lstStyle/>
          <a:p>
            <a:r>
              <a:rPr lang="en-GB" altLang="en-GB" dirty="0"/>
              <a:t>Students</a:t>
            </a:r>
          </a:p>
          <a:p>
            <a:r>
              <a:rPr lang="en-GB" altLang="en-GB" dirty="0"/>
              <a:t>Others?</a:t>
            </a:r>
            <a:endParaRPr lang="en-GB" dirty="0"/>
          </a:p>
        </p:txBody>
      </p:sp>
      <p:sp>
        <p:nvSpPr>
          <p:cNvPr id="5" name="Text Box 9"/>
          <p:cNvSpPr txBox="1">
            <a:spLocks noChangeArrowheads="1"/>
          </p:cNvSpPr>
          <p:nvPr/>
        </p:nvSpPr>
        <p:spPr bwMode="auto">
          <a:xfrm>
            <a:off x="685800" y="4724400"/>
            <a:ext cx="7620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hangingPunct="1">
              <a:spcBef>
                <a:spcPct val="50000"/>
              </a:spcBef>
            </a:pPr>
            <a:r>
              <a:rPr lang="en-GB" altLang="en-GB" sz="3600" dirty="0">
                <a:solidFill>
                  <a:srgbClr val="42739C"/>
                </a:solidFill>
                <a:latin typeface="Arial" charset="0"/>
              </a:rPr>
              <a:t>These differing needs should be considered throughout the workshop</a:t>
            </a:r>
            <a:endParaRPr lang="en-GB" altLang="en-GB" dirty="0">
              <a:latin typeface="Times" charset="0"/>
            </a:endParaRPr>
          </a:p>
        </p:txBody>
      </p:sp>
      <p:sp>
        <p:nvSpPr>
          <p:cNvPr id="6" name="Date Placeholder 5"/>
          <p:cNvSpPr>
            <a:spLocks noGrp="1"/>
          </p:cNvSpPr>
          <p:nvPr>
            <p:ph type="dt" sz="half" idx="10"/>
          </p:nvPr>
        </p:nvSpPr>
        <p:spPr/>
        <p:txBody>
          <a:bodyPr/>
          <a:lstStyle/>
          <a:p>
            <a:fld id="{E4FCCA93-AED6-415B-82C6-484CBC5E1FC9}" type="datetime1">
              <a:rPr lang="en-GB" smtClean="0"/>
              <a:t>05/03/2014</a:t>
            </a:fld>
            <a:endParaRPr lang="en-US"/>
          </a:p>
        </p:txBody>
      </p:sp>
      <p:sp>
        <p:nvSpPr>
          <p:cNvPr id="7" name="Slide Number Placeholder 6"/>
          <p:cNvSpPr>
            <a:spLocks noGrp="1"/>
          </p:cNvSpPr>
          <p:nvPr>
            <p:ph type="sldNum" sz="quarter" idx="12"/>
          </p:nvPr>
        </p:nvSpPr>
        <p:spPr/>
        <p:txBody>
          <a:bodyPr/>
          <a:lstStyle/>
          <a:p>
            <a:pPr>
              <a:defRPr/>
            </a:pPr>
            <a:fld id="{95A1F685-FA55-4D04-A76F-0C6DB088150C}" type="slidenum">
              <a:rPr lang="en-GB" smtClean="0"/>
              <a:pPr>
                <a:defRPr/>
              </a:pPr>
              <a:t>6</a:t>
            </a:fld>
            <a:endParaRPr lang="en-GB"/>
          </a:p>
        </p:txBody>
      </p:sp>
    </p:spTree>
    <p:extLst>
      <p:ext uri="{BB962C8B-B14F-4D97-AF65-F5344CB8AC3E}">
        <p14:creationId xmlns:p14="http://schemas.microsoft.com/office/powerpoint/2010/main" val="102410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GB" dirty="0" smtClean="0"/>
              <a:t>Discussion</a:t>
            </a:r>
          </a:p>
        </p:txBody>
      </p:sp>
      <p:sp>
        <p:nvSpPr>
          <p:cNvPr id="9219" name="Rectangle 3"/>
          <p:cNvSpPr>
            <a:spLocks noGrp="1" noChangeArrowheads="1"/>
          </p:cNvSpPr>
          <p:nvPr>
            <p:ph idx="1"/>
          </p:nvPr>
        </p:nvSpPr>
        <p:spPr>
          <a:xfrm>
            <a:off x="685800" y="1752600"/>
            <a:ext cx="7772400" cy="3962400"/>
          </a:xfrm>
        </p:spPr>
        <p:txBody>
          <a:bodyPr/>
          <a:lstStyle/>
          <a:p>
            <a:pPr eaLnBrk="1" hangingPunct="1"/>
            <a:r>
              <a:rPr lang="en-GB" altLang="en-GB" dirty="0" smtClean="0"/>
              <a:t>Split into small groups </a:t>
            </a:r>
          </a:p>
          <a:p>
            <a:pPr eaLnBrk="1" hangingPunct="1"/>
            <a:r>
              <a:rPr lang="en-GB" altLang="en-GB" dirty="0" smtClean="0"/>
              <a:t>Read through exercise worksheets</a:t>
            </a:r>
          </a:p>
          <a:p>
            <a:pPr eaLnBrk="1" hangingPunct="1"/>
            <a:r>
              <a:rPr lang="en-GB" altLang="en-GB" dirty="0" smtClean="0"/>
              <a:t>Discuss and identify issues/strategies</a:t>
            </a:r>
          </a:p>
          <a:p>
            <a:pPr eaLnBrk="1" hangingPunct="1"/>
            <a:r>
              <a:rPr lang="en-GB" altLang="en-GB" dirty="0" smtClean="0"/>
              <a:t>Identify top 2 priorities for each issue/area</a:t>
            </a:r>
          </a:p>
          <a:p>
            <a:pPr eaLnBrk="1" hangingPunct="1"/>
            <a:r>
              <a:rPr lang="en-GB" altLang="en-GB" dirty="0" smtClean="0"/>
              <a:t>Report back</a:t>
            </a:r>
          </a:p>
        </p:txBody>
      </p:sp>
      <p:sp>
        <p:nvSpPr>
          <p:cNvPr id="2" name="Date Placeholder 1"/>
          <p:cNvSpPr>
            <a:spLocks noGrp="1"/>
          </p:cNvSpPr>
          <p:nvPr>
            <p:ph type="dt" sz="half" idx="10"/>
          </p:nvPr>
        </p:nvSpPr>
        <p:spPr/>
        <p:txBody>
          <a:bodyPr/>
          <a:lstStyle/>
          <a:p>
            <a:fld id="{07DA1211-3F8B-48FE-A47F-4142589C057F}"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p:txBody>
          <a:bodyPr/>
          <a:lstStyle/>
          <a:p>
            <a:pPr eaLnBrk="1" hangingPunct="1"/>
            <a:r>
              <a:rPr lang="en-GB" altLang="en-US" dirty="0" smtClean="0"/>
              <a:t>Exercise 2.3.1</a:t>
            </a:r>
          </a:p>
        </p:txBody>
      </p:sp>
      <p:sp>
        <p:nvSpPr>
          <p:cNvPr id="11267" name="Rectangle 1027"/>
          <p:cNvSpPr>
            <a:spLocks noGrp="1" noChangeArrowheads="1"/>
          </p:cNvSpPr>
          <p:nvPr>
            <p:ph idx="1"/>
          </p:nvPr>
        </p:nvSpPr>
        <p:spPr/>
        <p:txBody>
          <a:bodyPr/>
          <a:lstStyle/>
          <a:p>
            <a:pPr eaLnBrk="1" hangingPunct="1">
              <a:buFontTx/>
              <a:buNone/>
            </a:pPr>
            <a:r>
              <a:rPr lang="en-GB" altLang="en-US" dirty="0" smtClean="0"/>
              <a:t>Workshop exercise sheets containing:</a:t>
            </a:r>
          </a:p>
          <a:p>
            <a:pPr eaLnBrk="1" hangingPunct="1"/>
            <a:r>
              <a:rPr lang="en-GB" altLang="en-US" dirty="0" smtClean="0"/>
              <a:t>Instructions and format, </a:t>
            </a:r>
            <a:r>
              <a:rPr lang="en-GB" altLang="en-US" dirty="0" err="1" smtClean="0"/>
              <a:t>etc</a:t>
            </a:r>
            <a:endParaRPr lang="en-GB" altLang="en-US" dirty="0" smtClean="0"/>
          </a:p>
          <a:p>
            <a:pPr eaLnBrk="1" hangingPunct="1"/>
            <a:r>
              <a:rPr lang="en-GB" altLang="en-US" dirty="0" smtClean="0"/>
              <a:t>‘Issue sheets’ containing</a:t>
            </a:r>
          </a:p>
          <a:p>
            <a:pPr lvl="1" eaLnBrk="1" hangingPunct="1"/>
            <a:r>
              <a:rPr lang="en-GB" altLang="en-US" dirty="0" smtClean="0"/>
              <a:t>Questions</a:t>
            </a:r>
          </a:p>
          <a:p>
            <a:pPr lvl="1" eaLnBrk="1" hangingPunct="1"/>
            <a:r>
              <a:rPr lang="en-GB" altLang="en-US" dirty="0" smtClean="0"/>
              <a:t>Possible strategies</a:t>
            </a:r>
          </a:p>
          <a:p>
            <a:pPr lvl="1" eaLnBrk="1" hangingPunct="1"/>
            <a:r>
              <a:rPr lang="en-GB" altLang="en-US" dirty="0" smtClean="0"/>
              <a:t>Quotes from other library staff/users </a:t>
            </a:r>
          </a:p>
        </p:txBody>
      </p:sp>
      <p:sp>
        <p:nvSpPr>
          <p:cNvPr id="2" name="Date Placeholder 1"/>
          <p:cNvSpPr>
            <a:spLocks noGrp="1"/>
          </p:cNvSpPr>
          <p:nvPr>
            <p:ph type="dt" sz="half" idx="10"/>
          </p:nvPr>
        </p:nvSpPr>
        <p:spPr/>
        <p:txBody>
          <a:bodyPr/>
          <a:lstStyle/>
          <a:p>
            <a:fld id="{BE9A7332-0F47-4F98-9774-BD0D7065A311}"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GB" smtClean="0"/>
              <a:t>Example...</a:t>
            </a:r>
          </a:p>
        </p:txBody>
      </p:sp>
      <p:sp>
        <p:nvSpPr>
          <p:cNvPr id="12291" name="Rectangle 3"/>
          <p:cNvSpPr>
            <a:spLocks noGrp="1" noChangeArrowheads="1"/>
          </p:cNvSpPr>
          <p:nvPr>
            <p:ph idx="1"/>
          </p:nvPr>
        </p:nvSpPr>
        <p:spPr>
          <a:xfrm>
            <a:off x="685800" y="1752600"/>
            <a:ext cx="7772400" cy="3962400"/>
          </a:xfrm>
        </p:spPr>
        <p:txBody>
          <a:bodyPr>
            <a:normAutofit fontScale="92500" lnSpcReduction="10000"/>
          </a:bodyPr>
          <a:lstStyle/>
          <a:p>
            <a:pPr eaLnBrk="1" hangingPunct="1">
              <a:lnSpc>
                <a:spcPct val="90000"/>
              </a:lnSpc>
            </a:pPr>
            <a:r>
              <a:rPr lang="en-GB" altLang="en-GB" sz="2800" dirty="0" smtClean="0"/>
              <a:t>Problem: users unaware of resources</a:t>
            </a:r>
          </a:p>
          <a:p>
            <a:pPr eaLnBrk="1" hangingPunct="1">
              <a:lnSpc>
                <a:spcPct val="90000"/>
              </a:lnSpc>
            </a:pPr>
            <a:r>
              <a:rPr lang="en-GB" altLang="en-GB" sz="2800" dirty="0" smtClean="0"/>
              <a:t>Priority: to advertise new electronic journals</a:t>
            </a:r>
          </a:p>
          <a:p>
            <a:pPr eaLnBrk="1" hangingPunct="1">
              <a:lnSpc>
                <a:spcPct val="90000"/>
              </a:lnSpc>
            </a:pPr>
            <a:r>
              <a:rPr lang="en-GB" altLang="en-GB" sz="2800" dirty="0" smtClean="0"/>
              <a:t>Constraints: lack of staff time, not all academics have email, lack of budget….</a:t>
            </a:r>
          </a:p>
          <a:p>
            <a:pPr eaLnBrk="1" hangingPunct="1">
              <a:lnSpc>
                <a:spcPct val="90000"/>
              </a:lnSpc>
            </a:pPr>
            <a:r>
              <a:rPr lang="en-GB" altLang="en-GB" sz="2800" dirty="0" smtClean="0"/>
              <a:t>Resources: university newsletter, meetings between researchers and library staff, students induction weeks….</a:t>
            </a:r>
          </a:p>
          <a:p>
            <a:pPr eaLnBrk="1" hangingPunct="1">
              <a:lnSpc>
                <a:spcPct val="90000"/>
              </a:lnSpc>
            </a:pPr>
            <a:r>
              <a:rPr lang="en-GB" altLang="en-GB" sz="2800" dirty="0" smtClean="0"/>
              <a:t>Strategies: advertise new resources in newsletter, place notices up in library, introduce electronic journals during induction weeks, </a:t>
            </a:r>
            <a:r>
              <a:rPr lang="en-GB" altLang="en-GB" sz="2800" dirty="0" err="1" smtClean="0"/>
              <a:t>etc</a:t>
            </a:r>
            <a:endParaRPr lang="en-GB" altLang="en-GB" sz="2800" dirty="0" smtClean="0"/>
          </a:p>
        </p:txBody>
      </p:sp>
      <p:sp>
        <p:nvSpPr>
          <p:cNvPr id="2" name="Date Placeholder 1"/>
          <p:cNvSpPr>
            <a:spLocks noGrp="1"/>
          </p:cNvSpPr>
          <p:nvPr>
            <p:ph type="dt" sz="half" idx="10"/>
          </p:nvPr>
        </p:nvSpPr>
        <p:spPr/>
        <p:txBody>
          <a:bodyPr/>
          <a:lstStyle/>
          <a:p>
            <a:fld id="{64A43159-65D0-4E11-B0F7-4269D0230BF4}" type="datetime1">
              <a:rPr lang="en-GB" smtClean="0"/>
              <a:t>05/03/2014</a:t>
            </a:fld>
            <a:endParaRPr lang="en-US"/>
          </a:p>
        </p:txBody>
      </p:sp>
      <p:sp>
        <p:nvSpPr>
          <p:cNvPr id="3" name="Slide Number Placeholder 2"/>
          <p:cNvSpPr>
            <a:spLocks noGrp="1"/>
          </p:cNvSpPr>
          <p:nvPr>
            <p:ph type="sldNum" sz="quarter" idx="12"/>
          </p:nvPr>
        </p:nvSpPr>
        <p:spPr/>
        <p:txBody>
          <a:bodyPr/>
          <a:lstStyle/>
          <a:p>
            <a:pPr>
              <a:defRPr/>
            </a:pPr>
            <a:fld id="{F554E1CC-E99E-4A3B-8373-02FE55C85FB6}" type="slidenum">
              <a:rPr lang="en-GB" smtClean="0"/>
              <a:pPr>
                <a:defRPr/>
              </a:pPr>
              <a:t>9</a:t>
            </a:fld>
            <a:endParaRPr lang="en-GB"/>
          </a:p>
        </p:txBody>
      </p:sp>
    </p:spTree>
  </p:cSld>
  <p:clrMapOvr>
    <a:masterClrMapping/>
  </p:clrMapOvr>
</p:sld>
</file>

<file path=ppt/theme/theme1.xml><?xml version="1.0" encoding="utf-8"?>
<a:theme xmlns:a="http://schemas.openxmlformats.org/drawingml/2006/main" name="INASP PowerPoint">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598</TotalTime>
  <Words>1667</Words>
  <Application>Microsoft Office PowerPoint</Application>
  <PresentationFormat>On-screen Show (4:3)</PresentationFormat>
  <Paragraphs>227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INASP PowerPoint</vt:lpstr>
      <vt:lpstr>Introduction to electronic resources management</vt:lpstr>
      <vt:lpstr>Aims and objectives</vt:lpstr>
      <vt:lpstr>E-resource users need...</vt:lpstr>
      <vt:lpstr>Consider</vt:lpstr>
      <vt:lpstr>What strategies can we use to facilitate implementation and access?</vt:lpstr>
      <vt:lpstr>Different people,                  different needs?</vt:lpstr>
      <vt:lpstr>Discussion</vt:lpstr>
      <vt:lpstr>Exercise 2.3.1</vt:lpstr>
      <vt:lpstr>Example...</vt:lpstr>
      <vt:lpstr>Action list...</vt:lpstr>
      <vt:lpstr>Feedback</vt:lpstr>
      <vt:lpstr>Loss of access</vt:lpstr>
      <vt:lpstr>Troubleshooting</vt:lpstr>
      <vt:lpstr>INASP help documents</vt:lpstr>
      <vt:lpstr>Search and discovery systems</vt:lpstr>
      <vt:lpstr>Search and discovery systems</vt:lpstr>
      <vt:lpstr>PowerPoint Presentation</vt:lpstr>
    </vt:vector>
  </TitlesOfParts>
  <Company>University of Bristol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Network for the Availability of Scientific Publications</dc:title>
  <dc:creator>clmb</dc:creator>
  <cp:lastModifiedBy>Anne Powell</cp:lastModifiedBy>
  <cp:revision>59</cp:revision>
  <cp:lastPrinted>2013-11-04T09:28:54Z</cp:lastPrinted>
  <dcterms:created xsi:type="dcterms:W3CDTF">2002-01-18T07:23:32Z</dcterms:created>
  <dcterms:modified xsi:type="dcterms:W3CDTF">2014-03-05T10:04:41Z</dcterms:modified>
</cp:coreProperties>
</file>