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25"/>
  </p:notesMasterIdLst>
  <p:handoutMasterIdLst>
    <p:handoutMasterId r:id="rId26"/>
  </p:handoutMasterIdLst>
  <p:sldIdLst>
    <p:sldId id="325" r:id="rId2"/>
    <p:sldId id="291" r:id="rId3"/>
    <p:sldId id="311" r:id="rId4"/>
    <p:sldId id="306" r:id="rId5"/>
    <p:sldId id="315" r:id="rId6"/>
    <p:sldId id="322" r:id="rId7"/>
    <p:sldId id="323" r:id="rId8"/>
    <p:sldId id="327" r:id="rId9"/>
    <p:sldId id="328" r:id="rId10"/>
    <p:sldId id="329" r:id="rId11"/>
    <p:sldId id="324" r:id="rId12"/>
    <p:sldId id="334" r:id="rId13"/>
    <p:sldId id="337" r:id="rId14"/>
    <p:sldId id="330" r:id="rId15"/>
    <p:sldId id="335" r:id="rId16"/>
    <p:sldId id="302" r:id="rId17"/>
    <p:sldId id="320" r:id="rId18"/>
    <p:sldId id="321" r:id="rId19"/>
    <p:sldId id="304" r:id="rId20"/>
    <p:sldId id="331" r:id="rId21"/>
    <p:sldId id="313" r:id="rId22"/>
    <p:sldId id="292" r:id="rId23"/>
    <p:sldId id="326" r:id="rId24"/>
  </p:sldIdLst>
  <p:sldSz cx="9144000" cy="6858000" type="screen4x3"/>
  <p:notesSz cx="7099300" cy="10234613"/>
  <p:defaultTextStyle>
    <a:defPPr>
      <a:defRPr lang="en-GB"/>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86B"/>
    <a:srgbClr val="42739C"/>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04" autoAdjust="0"/>
    <p:restoredTop sz="77102" autoAdjust="0"/>
  </p:normalViewPr>
  <p:slideViewPr>
    <p:cSldViewPr>
      <p:cViewPr>
        <p:scale>
          <a:sx n="70" d="100"/>
          <a:sy n="70" d="100"/>
        </p:scale>
        <p:origin x="-10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476" y="176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6" name="Rectangle 1030"/>
          <p:cNvSpPr>
            <a:spLocks noGrp="1" noChangeArrowheads="1"/>
          </p:cNvSpPr>
          <p:nvPr>
            <p:ph type="hdr" sz="quarter"/>
          </p:nvPr>
        </p:nvSpPr>
        <p:spPr bwMode="auto">
          <a:xfrm>
            <a:off x="0" y="0"/>
            <a:ext cx="6783776" cy="59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defRPr sz="900" smtClean="0">
                <a:latin typeface="Arial" charset="0"/>
              </a:defRPr>
            </a:lvl1pPr>
          </a:lstStyle>
          <a:p>
            <a:r>
              <a:rPr lang="en-US" altLang="en-GB" smtClean="0"/>
              <a:t>2.2 Introduction to e-resources management</a:t>
            </a:r>
            <a:endParaRPr lang="en-GB" altLang="en-GB" dirty="0"/>
          </a:p>
        </p:txBody>
      </p:sp>
      <p:sp>
        <p:nvSpPr>
          <p:cNvPr id="37891" name="Rectangle 1031"/>
          <p:cNvSpPr>
            <a:spLocks noChangeArrowheads="1"/>
          </p:cNvSpPr>
          <p:nvPr/>
        </p:nvSpPr>
        <p:spPr bwMode="auto">
          <a:xfrm>
            <a:off x="78881" y="9808171"/>
            <a:ext cx="6310489" cy="34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GB" altLang="en-GB" sz="900" dirty="0"/>
              <a:t>This work is licensed under a Creative Commons Attribution-</a:t>
            </a:r>
            <a:r>
              <a:rPr lang="en-GB" altLang="en-GB" sz="900" dirty="0" err="1"/>
              <a:t>ShareAlike</a:t>
            </a:r>
            <a:r>
              <a:rPr lang="en-GB" altLang="en-GB" sz="900" dirty="0"/>
              <a:t> 3.0 </a:t>
            </a:r>
            <a:r>
              <a:rPr lang="en-GB" altLang="en-GB" sz="900" dirty="0" err="1"/>
              <a:t>Unported</a:t>
            </a:r>
            <a:r>
              <a:rPr lang="en-GB" altLang="en-GB" sz="900" dirty="0"/>
              <a:t> License. http://creativecommons.org/licenses/by-sa/3.0/ Last updated </a:t>
            </a:r>
            <a:fld id="{281FE3A1-A183-4F54-A67B-63638608FD3B}" type="datetime4">
              <a:rPr lang="en-GB" altLang="en-GB" sz="900"/>
              <a:t>04 March 2014</a:t>
            </a:fld>
            <a:r>
              <a:rPr lang="en-GB" altLang="en-GB" sz="900" dirty="0"/>
              <a:t>  Page </a:t>
            </a:r>
            <a:r>
              <a:rPr lang="en-GB" altLang="en-GB" sz="900" dirty="0" smtClean="0"/>
              <a:t>‹</a:t>
            </a:r>
            <a:fld id="{8A585BC7-1F76-496D-B19A-E321BCC24F7F}" type="slidenum">
              <a:rPr lang="en-GB" altLang="en-GB" sz="900" smtClean="0"/>
              <a:pPr eaLnBrk="1" hangingPunct="1"/>
              <a:t>‹#›</a:t>
            </a:fld>
            <a:r>
              <a:rPr lang="en-GB" altLang="en-GB" sz="900" dirty="0" smtClean="0"/>
              <a:t>›</a:t>
            </a:r>
            <a:endParaRPr lang="en-GB" altLang="en-GB" sz="900" dirty="0"/>
          </a:p>
        </p:txBody>
      </p:sp>
    </p:spTree>
    <p:extLst>
      <p:ext uri="{BB962C8B-B14F-4D97-AF65-F5344CB8AC3E}">
        <p14:creationId xmlns:p14="http://schemas.microsoft.com/office/powerpoint/2010/main" val="247956903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4100"/>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81" name="Rectangle 4101"/>
          <p:cNvSpPr>
            <a:spLocks noGrp="1" noChangeArrowheads="1"/>
          </p:cNvSpPr>
          <p:nvPr>
            <p:ph type="body" sz="quarter" idx="3"/>
          </p:nvPr>
        </p:nvSpPr>
        <p:spPr bwMode="auto">
          <a:xfrm>
            <a:off x="946574" y="4861441"/>
            <a:ext cx="5206153"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75784" name="Rectangle 4104"/>
          <p:cNvSpPr>
            <a:spLocks noGrp="1" noChangeArrowheads="1"/>
          </p:cNvSpPr>
          <p:nvPr>
            <p:ph type="hdr" sz="quarter"/>
          </p:nvPr>
        </p:nvSpPr>
        <p:spPr bwMode="auto">
          <a:xfrm>
            <a:off x="0" y="0"/>
            <a:ext cx="6783776" cy="59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defRPr sz="900" smtClean="0">
                <a:latin typeface="Arial" charset="0"/>
              </a:defRPr>
            </a:lvl1pPr>
          </a:lstStyle>
          <a:p>
            <a:pPr>
              <a:defRPr/>
            </a:pPr>
            <a:r>
              <a:rPr lang="en-GB" altLang="en-GB" smtClean="0"/>
              <a:t>2.2 Introduction to e-resources management</a:t>
            </a:r>
            <a:endParaRPr lang="en-GB" altLang="en-GB"/>
          </a:p>
        </p:txBody>
      </p:sp>
      <p:sp>
        <p:nvSpPr>
          <p:cNvPr id="75785" name="Rectangle 4105"/>
          <p:cNvSpPr>
            <a:spLocks noGrp="1" noChangeArrowheads="1"/>
          </p:cNvSpPr>
          <p:nvPr>
            <p:ph type="ftr" sz="quarter" idx="4"/>
          </p:nvPr>
        </p:nvSpPr>
        <p:spPr bwMode="auto">
          <a:xfrm>
            <a:off x="0" y="9808171"/>
            <a:ext cx="6310489" cy="34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defRPr sz="800" smtClean="0">
                <a:latin typeface="Arial" charset="0"/>
              </a:defRPr>
            </a:lvl1pPr>
          </a:lstStyle>
          <a:p>
            <a:pPr>
              <a:defRPr/>
            </a:pPr>
            <a:r>
              <a:rPr lang="en-GB" altLang="en-GB" dirty="0" smtClean="0"/>
              <a:t>This work is licensed under a Creative Commons Attribution-</a:t>
            </a:r>
            <a:r>
              <a:rPr lang="en-GB" altLang="en-GB" dirty="0" err="1" smtClean="0"/>
              <a:t>ShareAlike</a:t>
            </a:r>
            <a:r>
              <a:rPr lang="en-GB" altLang="en-GB" dirty="0" smtClean="0"/>
              <a:t> 3.0 </a:t>
            </a:r>
            <a:r>
              <a:rPr lang="en-GB" altLang="en-GB" dirty="0" err="1" smtClean="0"/>
              <a:t>Unported</a:t>
            </a:r>
            <a:r>
              <a:rPr lang="en-GB" altLang="en-GB" dirty="0" smtClean="0"/>
              <a:t> License. http://creativecommons.org/licenses/by-sa/3.0/ Last updated </a:t>
            </a:r>
            <a:fld id="{A7ECBB47-1D26-47B4-9721-9E4D37F5987D}" type="datetime4">
              <a:rPr lang="en-GB" altLang="en-GB" smtClean="0"/>
              <a:t>04 March 2014</a:t>
            </a:fld>
            <a:r>
              <a:rPr lang="en-GB" altLang="en-GB" dirty="0" smtClean="0"/>
              <a:t> Page ‹</a:t>
            </a:r>
            <a:fld id="{8A585BC7-1F76-496D-B19A-E321BCC24F7F}" type="slidenum">
              <a:rPr lang="en-GB" altLang="en-GB" smtClean="0"/>
              <a:t>‹#›</a:t>
            </a:fld>
            <a:r>
              <a:rPr lang="en-GB" altLang="en-GB" dirty="0" smtClean="0"/>
              <a:t>›</a:t>
            </a:r>
            <a:endParaRPr lang="en-GB" altLang="en-GB" dirty="0"/>
          </a:p>
        </p:txBody>
      </p:sp>
    </p:spTree>
    <p:extLst>
      <p:ext uri="{BB962C8B-B14F-4D97-AF65-F5344CB8AC3E}">
        <p14:creationId xmlns:p14="http://schemas.microsoft.com/office/powerpoint/2010/main" val="126394588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dirty="0"/>
              <a:t>Purpose:  To consider acquisition, selection and purchase of resources by libraries, what is needed for sustainability and how consortia can help address this</a:t>
            </a:r>
          </a:p>
        </p:txBody>
      </p:sp>
      <p:sp>
        <p:nvSpPr>
          <p:cNvPr id="9220" name="Slide Number Placeholder 3"/>
          <p:cNvSpPr>
            <a:spLocks noGrp="1"/>
          </p:cNvSpPr>
          <p:nvPr>
            <p:ph type="sldNum" sz="quarter" idx="5"/>
          </p:nvPr>
        </p:nvSpPr>
        <p:spPr>
          <a:xfrm>
            <a:off x="4020506" y="9720673"/>
            <a:ext cx="3077137" cy="51230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48" tIns="49524" rIns="99048" bIns="49524"/>
          <a:lstStyle>
            <a:lvl1pPr eaLnBrk="0" hangingPunct="0">
              <a:defRPr sz="2600">
                <a:solidFill>
                  <a:schemeClr val="tx1"/>
                </a:solidFill>
                <a:latin typeface="Times New Roman" pitchFamily="18" charset="0"/>
              </a:defRPr>
            </a:lvl1pPr>
            <a:lvl2pPr marL="812136" indent="-312360" eaLnBrk="0" hangingPunct="0">
              <a:defRPr sz="2600">
                <a:solidFill>
                  <a:schemeClr val="tx1"/>
                </a:solidFill>
                <a:latin typeface="Times New Roman" pitchFamily="18" charset="0"/>
              </a:defRPr>
            </a:lvl2pPr>
            <a:lvl3pPr marL="1249439" indent="-249888" eaLnBrk="0" hangingPunct="0">
              <a:defRPr sz="2600">
                <a:solidFill>
                  <a:schemeClr val="tx1"/>
                </a:solidFill>
                <a:latin typeface="Times New Roman" pitchFamily="18" charset="0"/>
              </a:defRPr>
            </a:lvl3pPr>
            <a:lvl4pPr marL="1749216" indent="-249888" eaLnBrk="0" hangingPunct="0">
              <a:defRPr sz="2600">
                <a:solidFill>
                  <a:schemeClr val="tx1"/>
                </a:solidFill>
                <a:latin typeface="Times New Roman" pitchFamily="18" charset="0"/>
              </a:defRPr>
            </a:lvl4pPr>
            <a:lvl5pPr marL="2248992" indent="-249888" eaLnBrk="0" hangingPunct="0">
              <a:defRPr sz="2600">
                <a:solidFill>
                  <a:schemeClr val="tx1"/>
                </a:solidFill>
                <a:latin typeface="Times New Roman" pitchFamily="18" charset="0"/>
              </a:defRPr>
            </a:lvl5pPr>
            <a:lvl6pPr marL="2748768" indent="-249888" eaLnBrk="0" fontAlgn="base" hangingPunct="0">
              <a:spcBef>
                <a:spcPct val="0"/>
              </a:spcBef>
              <a:spcAft>
                <a:spcPct val="0"/>
              </a:spcAft>
              <a:defRPr sz="2600">
                <a:solidFill>
                  <a:schemeClr val="tx1"/>
                </a:solidFill>
                <a:latin typeface="Times New Roman" pitchFamily="18" charset="0"/>
              </a:defRPr>
            </a:lvl6pPr>
            <a:lvl7pPr marL="3248544" indent="-249888" eaLnBrk="0" fontAlgn="base" hangingPunct="0">
              <a:spcBef>
                <a:spcPct val="0"/>
              </a:spcBef>
              <a:spcAft>
                <a:spcPct val="0"/>
              </a:spcAft>
              <a:defRPr sz="2600">
                <a:solidFill>
                  <a:schemeClr val="tx1"/>
                </a:solidFill>
                <a:latin typeface="Times New Roman" pitchFamily="18" charset="0"/>
              </a:defRPr>
            </a:lvl7pPr>
            <a:lvl8pPr marL="3748319" indent="-249888" eaLnBrk="0" fontAlgn="base" hangingPunct="0">
              <a:spcBef>
                <a:spcPct val="0"/>
              </a:spcBef>
              <a:spcAft>
                <a:spcPct val="0"/>
              </a:spcAft>
              <a:defRPr sz="2600">
                <a:solidFill>
                  <a:schemeClr val="tx1"/>
                </a:solidFill>
                <a:latin typeface="Times New Roman" pitchFamily="18" charset="0"/>
              </a:defRPr>
            </a:lvl8pPr>
            <a:lvl9pPr marL="4248096" indent="-249888" eaLnBrk="0" fontAlgn="base" hangingPunct="0">
              <a:spcBef>
                <a:spcPct val="0"/>
              </a:spcBef>
              <a:spcAft>
                <a:spcPct val="0"/>
              </a:spcAft>
              <a:defRPr sz="2600">
                <a:solidFill>
                  <a:schemeClr val="tx1"/>
                </a:solidFill>
                <a:latin typeface="Times New Roman" pitchFamily="18" charset="0"/>
              </a:defRPr>
            </a:lvl9pPr>
          </a:lstStyle>
          <a:p>
            <a:pPr eaLnBrk="1" hangingPunct="1"/>
            <a:fld id="{BFB96618-DA0F-4665-A1DA-237686CE33C8}" type="slidenum">
              <a:rPr lang="en-GB" sz="1300"/>
              <a:pPr eaLnBrk="1" hangingPunct="1"/>
              <a:t>1</a:t>
            </a:fld>
            <a:endParaRPr lang="en-GB" sz="1300"/>
          </a:p>
        </p:txBody>
      </p:sp>
      <p:sp>
        <p:nvSpPr>
          <p:cNvPr id="9221"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12136" indent="-312360" eaLnBrk="0" hangingPunct="0">
              <a:defRPr sz="2600">
                <a:solidFill>
                  <a:schemeClr val="tx1"/>
                </a:solidFill>
                <a:latin typeface="Times New Roman" pitchFamily="18" charset="0"/>
              </a:defRPr>
            </a:lvl2pPr>
            <a:lvl3pPr marL="1249439" indent="-249888" eaLnBrk="0" hangingPunct="0">
              <a:defRPr sz="2600">
                <a:solidFill>
                  <a:schemeClr val="tx1"/>
                </a:solidFill>
                <a:latin typeface="Times New Roman" pitchFamily="18" charset="0"/>
              </a:defRPr>
            </a:lvl3pPr>
            <a:lvl4pPr marL="1749216" indent="-249888" eaLnBrk="0" hangingPunct="0">
              <a:defRPr sz="2600">
                <a:solidFill>
                  <a:schemeClr val="tx1"/>
                </a:solidFill>
                <a:latin typeface="Times New Roman" pitchFamily="18" charset="0"/>
              </a:defRPr>
            </a:lvl4pPr>
            <a:lvl5pPr marL="2248992" indent="-249888" eaLnBrk="0" hangingPunct="0">
              <a:defRPr sz="2600">
                <a:solidFill>
                  <a:schemeClr val="tx1"/>
                </a:solidFill>
                <a:latin typeface="Times New Roman" pitchFamily="18" charset="0"/>
              </a:defRPr>
            </a:lvl5pPr>
            <a:lvl6pPr marL="2748768" indent="-249888" eaLnBrk="0" fontAlgn="base" hangingPunct="0">
              <a:spcBef>
                <a:spcPct val="0"/>
              </a:spcBef>
              <a:spcAft>
                <a:spcPct val="0"/>
              </a:spcAft>
              <a:defRPr sz="2600">
                <a:solidFill>
                  <a:schemeClr val="tx1"/>
                </a:solidFill>
                <a:latin typeface="Times New Roman" pitchFamily="18" charset="0"/>
              </a:defRPr>
            </a:lvl6pPr>
            <a:lvl7pPr marL="3248544" indent="-249888" eaLnBrk="0" fontAlgn="base" hangingPunct="0">
              <a:spcBef>
                <a:spcPct val="0"/>
              </a:spcBef>
              <a:spcAft>
                <a:spcPct val="0"/>
              </a:spcAft>
              <a:defRPr sz="2600">
                <a:solidFill>
                  <a:schemeClr val="tx1"/>
                </a:solidFill>
                <a:latin typeface="Times New Roman" pitchFamily="18" charset="0"/>
              </a:defRPr>
            </a:lvl7pPr>
            <a:lvl8pPr marL="3748319" indent="-249888" eaLnBrk="0" fontAlgn="base" hangingPunct="0">
              <a:spcBef>
                <a:spcPct val="0"/>
              </a:spcBef>
              <a:spcAft>
                <a:spcPct val="0"/>
              </a:spcAft>
              <a:defRPr sz="2600">
                <a:solidFill>
                  <a:schemeClr val="tx1"/>
                </a:solidFill>
                <a:latin typeface="Times New Roman" pitchFamily="18" charset="0"/>
              </a:defRPr>
            </a:lvl8pPr>
            <a:lvl9pPr marL="4248096" indent="-249888" eaLnBrk="0" fontAlgn="base" hangingPunct="0">
              <a:spcBef>
                <a:spcPct val="0"/>
              </a:spcBef>
              <a:spcAft>
                <a:spcPct val="0"/>
              </a:spcAft>
              <a:defRPr sz="2600">
                <a:solidFill>
                  <a:schemeClr val="tx1"/>
                </a:solidFill>
                <a:latin typeface="Times New Roman" pitchFamily="18" charset="0"/>
              </a:defRPr>
            </a:lvl9pPr>
          </a:lstStyle>
          <a:p>
            <a:pPr eaLnBrk="1" hangingPunct="1"/>
            <a:r>
              <a:rPr lang="en-GB" altLang="en-GB" sz="900" dirty="0">
                <a:latin typeface="Arial" charset="0"/>
              </a:rPr>
              <a:t>2.2 Presentation – Managing acquisition and purchase</a:t>
            </a:r>
          </a:p>
        </p:txBody>
      </p:sp>
      <p:sp>
        <p:nvSpPr>
          <p:cNvPr id="922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12136" indent="-312360" eaLnBrk="0" hangingPunct="0">
              <a:defRPr sz="2600">
                <a:solidFill>
                  <a:schemeClr val="tx1"/>
                </a:solidFill>
                <a:latin typeface="Times New Roman" pitchFamily="18" charset="0"/>
              </a:defRPr>
            </a:lvl2pPr>
            <a:lvl3pPr marL="1249439" indent="-249888" eaLnBrk="0" hangingPunct="0">
              <a:defRPr sz="2600">
                <a:solidFill>
                  <a:schemeClr val="tx1"/>
                </a:solidFill>
                <a:latin typeface="Times New Roman" pitchFamily="18" charset="0"/>
              </a:defRPr>
            </a:lvl3pPr>
            <a:lvl4pPr marL="1749216" indent="-249888" eaLnBrk="0" hangingPunct="0">
              <a:defRPr sz="2600">
                <a:solidFill>
                  <a:schemeClr val="tx1"/>
                </a:solidFill>
                <a:latin typeface="Times New Roman" pitchFamily="18" charset="0"/>
              </a:defRPr>
            </a:lvl4pPr>
            <a:lvl5pPr marL="2248992" indent="-249888" eaLnBrk="0" hangingPunct="0">
              <a:defRPr sz="2600">
                <a:solidFill>
                  <a:schemeClr val="tx1"/>
                </a:solidFill>
                <a:latin typeface="Times New Roman" pitchFamily="18" charset="0"/>
              </a:defRPr>
            </a:lvl5pPr>
            <a:lvl6pPr marL="2748768" indent="-249888" eaLnBrk="0" fontAlgn="base" hangingPunct="0">
              <a:spcBef>
                <a:spcPct val="0"/>
              </a:spcBef>
              <a:spcAft>
                <a:spcPct val="0"/>
              </a:spcAft>
              <a:defRPr sz="2600">
                <a:solidFill>
                  <a:schemeClr val="tx1"/>
                </a:solidFill>
                <a:latin typeface="Times New Roman" pitchFamily="18" charset="0"/>
              </a:defRPr>
            </a:lvl6pPr>
            <a:lvl7pPr marL="3248544" indent="-249888" eaLnBrk="0" fontAlgn="base" hangingPunct="0">
              <a:spcBef>
                <a:spcPct val="0"/>
              </a:spcBef>
              <a:spcAft>
                <a:spcPct val="0"/>
              </a:spcAft>
              <a:defRPr sz="2600">
                <a:solidFill>
                  <a:schemeClr val="tx1"/>
                </a:solidFill>
                <a:latin typeface="Times New Roman" pitchFamily="18" charset="0"/>
              </a:defRPr>
            </a:lvl7pPr>
            <a:lvl8pPr marL="3748319" indent="-249888" eaLnBrk="0" fontAlgn="base" hangingPunct="0">
              <a:spcBef>
                <a:spcPct val="0"/>
              </a:spcBef>
              <a:spcAft>
                <a:spcPct val="0"/>
              </a:spcAft>
              <a:defRPr sz="2600">
                <a:solidFill>
                  <a:schemeClr val="tx1"/>
                </a:solidFill>
                <a:latin typeface="Times New Roman" pitchFamily="18" charset="0"/>
              </a:defRPr>
            </a:lvl8pPr>
            <a:lvl9pPr marL="4248096" indent="-249888" eaLnBrk="0" fontAlgn="base" hangingPunct="0">
              <a:spcBef>
                <a:spcPct val="0"/>
              </a:spcBef>
              <a:spcAft>
                <a:spcPct val="0"/>
              </a:spcAft>
              <a:defRPr sz="2600">
                <a:solidFill>
                  <a:schemeClr val="tx1"/>
                </a:solidFill>
                <a:latin typeface="Times New Roman" pitchFamily="18" charset="0"/>
              </a:defRPr>
            </a:lvl9pPr>
          </a:lstStyle>
          <a:p>
            <a:pPr eaLnBrk="1" hangingPunct="1"/>
            <a:r>
              <a:rPr lang="en-GB" altLang="en-GB" sz="800" dirty="0">
                <a:latin typeface="Arial" charset="0"/>
              </a:rPr>
              <a:t>This work is licensed under a Creative Commons Attribution-</a:t>
            </a:r>
            <a:r>
              <a:rPr lang="en-GB" altLang="en-GB" sz="800" dirty="0" err="1">
                <a:latin typeface="Arial" charset="0"/>
              </a:rPr>
              <a:t>ShareAlike</a:t>
            </a:r>
            <a:r>
              <a:rPr lang="en-GB" altLang="en-GB" sz="800" dirty="0">
                <a:latin typeface="Arial" charset="0"/>
              </a:rPr>
              <a:t> 3.0 </a:t>
            </a:r>
            <a:r>
              <a:rPr lang="en-GB" altLang="en-GB" sz="800" dirty="0" err="1">
                <a:latin typeface="Arial" charset="0"/>
              </a:rPr>
              <a:t>Unported</a:t>
            </a:r>
            <a:r>
              <a:rPr lang="en-GB" altLang="en-GB" sz="800" dirty="0">
                <a:latin typeface="Arial" charset="0"/>
              </a:rPr>
              <a:t> License. http://creativecommons.org/licenses/by-sa/3.0/ Last updated 30 October 2013 Page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-Publishers</a:t>
            </a:r>
            <a:r>
              <a:rPr lang="en-US" baseline="0" dirty="0" smtClean="0"/>
              <a:t> can give trials for up to 30 days. Negotiate don’t just accept the time frame you are given</a:t>
            </a:r>
          </a:p>
          <a:p>
            <a:r>
              <a:rPr lang="en-US" baseline="0" dirty="0" smtClean="0"/>
              <a:t>-Evaluate usage during trials</a:t>
            </a:r>
          </a:p>
          <a:p>
            <a:r>
              <a:rPr lang="en-US" baseline="0" dirty="0" smtClean="0"/>
              <a:t>INASP is developing online materials to provide guidance on licenses, negotiation and a community of practice to share ideas about these issues</a:t>
            </a:r>
            <a:endParaRPr lang="en-US" dirty="0"/>
          </a:p>
        </p:txBody>
      </p:sp>
      <p:sp>
        <p:nvSpPr>
          <p:cNvPr id="4" name="Slide Number Placeholder 3"/>
          <p:cNvSpPr>
            <a:spLocks noGrp="1"/>
          </p:cNvSpPr>
          <p:nvPr>
            <p:ph type="sldNum" sz="quarter" idx="10"/>
          </p:nvPr>
        </p:nvSpPr>
        <p:spPr>
          <a:xfrm>
            <a:off x="6382232" y="9721106"/>
            <a:ext cx="715425" cy="511731"/>
          </a:xfrm>
          <a:prstGeom prst="rect">
            <a:avLst/>
          </a:prstGeom>
        </p:spPr>
        <p:txBody>
          <a:bodyPr lIns="99048" tIns="49524" rIns="99048" bIns="49524"/>
          <a:lstStyle/>
          <a:p>
            <a:fld id="{C623B231-3D70-2A4C-A0C2-A57463CF59EC}" type="slidenum">
              <a:rPr lang="en-US" sz="1100"/>
              <a:pPr/>
              <a:t>10</a:t>
            </a:fld>
            <a:endParaRPr lang="en-US" sz="11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050"/>
          <p:cNvSpPr>
            <a:spLocks noGrp="1" noRot="1" noChangeAspect="1" noChangeArrowheads="1" noTextEdit="1"/>
          </p:cNvSpPr>
          <p:nvPr>
            <p:ph type="sldImg"/>
          </p:nvPr>
        </p:nvSpPr>
        <p:spPr>
          <a:ln/>
        </p:spPr>
      </p:sp>
      <p:sp>
        <p:nvSpPr>
          <p:cNvPr id="29701" name="Rectangle 2051"/>
          <p:cNvSpPr>
            <a:spLocks noGrp="1" noChangeArrowheads="1"/>
          </p:cNvSpPr>
          <p:nvPr>
            <p:ph type="body" idx="1"/>
          </p:nvPr>
        </p:nvSpPr>
        <p:spPr>
          <a:noFill/>
        </p:spPr>
        <p:txBody>
          <a:bodyPr/>
          <a:lstStyle/>
          <a:p>
            <a:pPr eaLnBrk="1" hangingPunct="1"/>
            <a:r>
              <a:rPr lang="en-GB" altLang="en-US" smtClean="0"/>
              <a:t>Maximising the effectiveness of existing funds – one way to do this is via consortia approaches to licenses and resource acquisition.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http://en.wikipedia.org/wiki/Consortium</a:t>
            </a:r>
            <a:endParaRPr lang="en-GB" dirty="0"/>
          </a:p>
        </p:txBody>
      </p:sp>
    </p:spTree>
    <p:extLst>
      <p:ext uri="{BB962C8B-B14F-4D97-AF65-F5344CB8AC3E}">
        <p14:creationId xmlns:p14="http://schemas.microsoft.com/office/powerpoint/2010/main" val="3420477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http://wiki.answers.com/Q/What_is_library_consortium</a:t>
            </a:r>
            <a:endParaRPr lang="en-GB" dirty="0"/>
          </a:p>
        </p:txBody>
      </p:sp>
    </p:spTree>
    <p:extLst>
      <p:ext uri="{BB962C8B-B14F-4D97-AF65-F5344CB8AC3E}">
        <p14:creationId xmlns:p14="http://schemas.microsoft.com/office/powerpoint/2010/main" val="34204773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Discussion from</a:t>
            </a:r>
            <a:r>
              <a:rPr lang="en-GB" baseline="0" dirty="0" smtClean="0"/>
              <a:t> participants  - what do they feel is the value of a consortium for e-resources? For other purposes?  Adapt this discussion to suit the consortium and </a:t>
            </a:r>
            <a:r>
              <a:rPr lang="en-GB" baseline="0" smtClean="0"/>
              <a:t>the participants.</a:t>
            </a:r>
            <a:endParaRPr lang="en-GB" dirty="0"/>
          </a:p>
        </p:txBody>
      </p:sp>
    </p:spTree>
    <p:extLst>
      <p:ext uri="{BB962C8B-B14F-4D97-AF65-F5344CB8AC3E}">
        <p14:creationId xmlns:p14="http://schemas.microsoft.com/office/powerpoint/2010/main" val="3420477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6531315" y="9721242"/>
            <a:ext cx="566293" cy="511731"/>
          </a:xfrm>
          <a:prstGeom prst="rect">
            <a:avLst/>
          </a:prstGeom>
          <a:noFill/>
        </p:spPr>
        <p:txBody>
          <a:bodyPr lIns="99048" tIns="49524" rIns="99048" bIns="49524"/>
          <a:lstStyle>
            <a:lvl1pPr eaLnBrk="0" hangingPunct="0">
              <a:defRPr sz="2600">
                <a:solidFill>
                  <a:schemeClr val="tx1"/>
                </a:solidFill>
                <a:latin typeface="Times New Roman" pitchFamily="18" charset="0"/>
                <a:cs typeface="Arial" charset="0"/>
              </a:defRPr>
            </a:lvl1pPr>
            <a:lvl2pPr marL="804763" indent="-309524" eaLnBrk="0" hangingPunct="0">
              <a:defRPr sz="2600">
                <a:solidFill>
                  <a:schemeClr val="tx1"/>
                </a:solidFill>
                <a:latin typeface="Times New Roman" pitchFamily="18" charset="0"/>
                <a:cs typeface="Arial" charset="0"/>
              </a:defRPr>
            </a:lvl2pPr>
            <a:lvl3pPr marL="1238098" indent="-247620" eaLnBrk="0" hangingPunct="0">
              <a:defRPr sz="2600">
                <a:solidFill>
                  <a:schemeClr val="tx1"/>
                </a:solidFill>
                <a:latin typeface="Times New Roman" pitchFamily="18" charset="0"/>
                <a:cs typeface="Arial" charset="0"/>
              </a:defRPr>
            </a:lvl3pPr>
            <a:lvl4pPr marL="1733337" indent="-247620" eaLnBrk="0" hangingPunct="0">
              <a:defRPr sz="2600">
                <a:solidFill>
                  <a:schemeClr val="tx1"/>
                </a:solidFill>
                <a:latin typeface="Times New Roman" pitchFamily="18" charset="0"/>
                <a:cs typeface="Arial" charset="0"/>
              </a:defRPr>
            </a:lvl4pPr>
            <a:lvl5pPr marL="2228576" indent="-247620" eaLnBrk="0" hangingPunct="0">
              <a:defRPr sz="2600">
                <a:solidFill>
                  <a:schemeClr val="tx1"/>
                </a:solidFill>
                <a:latin typeface="Times New Roman" pitchFamily="18" charset="0"/>
                <a:cs typeface="Arial" charset="0"/>
              </a:defRPr>
            </a:lvl5pPr>
            <a:lvl6pPr marL="2723815" indent="-247620" algn="ctr" eaLnBrk="0" fontAlgn="base" hangingPunct="0">
              <a:spcBef>
                <a:spcPct val="0"/>
              </a:spcBef>
              <a:spcAft>
                <a:spcPct val="0"/>
              </a:spcAft>
              <a:defRPr sz="2600">
                <a:solidFill>
                  <a:schemeClr val="tx1"/>
                </a:solidFill>
                <a:latin typeface="Times New Roman" pitchFamily="18" charset="0"/>
                <a:cs typeface="Arial" charset="0"/>
              </a:defRPr>
            </a:lvl6pPr>
            <a:lvl7pPr marL="3219054" indent="-247620" algn="ctr" eaLnBrk="0" fontAlgn="base" hangingPunct="0">
              <a:spcBef>
                <a:spcPct val="0"/>
              </a:spcBef>
              <a:spcAft>
                <a:spcPct val="0"/>
              </a:spcAft>
              <a:defRPr sz="2600">
                <a:solidFill>
                  <a:schemeClr val="tx1"/>
                </a:solidFill>
                <a:latin typeface="Times New Roman" pitchFamily="18" charset="0"/>
                <a:cs typeface="Arial" charset="0"/>
              </a:defRPr>
            </a:lvl7pPr>
            <a:lvl8pPr marL="3714293" indent="-247620" algn="ctr" eaLnBrk="0" fontAlgn="base" hangingPunct="0">
              <a:spcBef>
                <a:spcPct val="0"/>
              </a:spcBef>
              <a:spcAft>
                <a:spcPct val="0"/>
              </a:spcAft>
              <a:defRPr sz="2600">
                <a:solidFill>
                  <a:schemeClr val="tx1"/>
                </a:solidFill>
                <a:latin typeface="Times New Roman" pitchFamily="18" charset="0"/>
                <a:cs typeface="Arial" charset="0"/>
              </a:defRPr>
            </a:lvl8pPr>
            <a:lvl9pPr marL="4209532" indent="-247620" algn="ctr" eaLnBrk="0" fontAlgn="base" hangingPunct="0">
              <a:spcBef>
                <a:spcPct val="0"/>
              </a:spcBef>
              <a:spcAft>
                <a:spcPct val="0"/>
              </a:spcAft>
              <a:defRPr sz="2600">
                <a:solidFill>
                  <a:schemeClr val="tx1"/>
                </a:solidFill>
                <a:latin typeface="Times New Roman" pitchFamily="18" charset="0"/>
                <a:cs typeface="Arial" charset="0"/>
              </a:defRPr>
            </a:lvl9pPr>
          </a:lstStyle>
          <a:p>
            <a:pPr eaLnBrk="1" hangingPunct="1"/>
            <a:fld id="{5CF8F8E0-689B-419B-8F4A-44E8E1C934AB}" type="slidenum">
              <a:rPr lang="en-GB" sz="1300">
                <a:latin typeface="Arial" charset="0"/>
              </a:rPr>
              <a:pPr eaLnBrk="1" hangingPunct="1"/>
              <a:t>15</a:t>
            </a:fld>
            <a:endParaRPr lang="en-GB" sz="1300" dirty="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r>
              <a:rPr lang="en-GB" dirty="0" smtClean="0"/>
              <a:t>Each consortium works differently as each country’s needs are different</a:t>
            </a:r>
          </a:p>
          <a:p>
            <a:r>
              <a:rPr lang="en-GB" dirty="0" smtClean="0"/>
              <a:t>Much</a:t>
            </a:r>
            <a:r>
              <a:rPr lang="en-GB" baseline="0" dirty="0" smtClean="0"/>
              <a:t> of this is around allowing individuals to extend their expertise and then share it</a:t>
            </a:r>
            <a:endParaRPr lang="en-GB" dirty="0" smtClean="0"/>
          </a:p>
          <a:p>
            <a:r>
              <a:rPr lang="en-GB" dirty="0" smtClean="0"/>
              <a:t>Generally</a:t>
            </a:r>
            <a:r>
              <a:rPr lang="en-GB" baseline="0" dirty="0" smtClean="0"/>
              <a:t> the libraries have found that they gain from </a:t>
            </a:r>
            <a:r>
              <a:rPr lang="en-GB" dirty="0" smtClean="0"/>
              <a:t>economies of scale</a:t>
            </a:r>
          </a:p>
          <a:p>
            <a:pPr lvl="1"/>
            <a:r>
              <a:rPr lang="en-GB" dirty="0" smtClean="0"/>
              <a:t>Negotiation</a:t>
            </a:r>
          </a:p>
          <a:p>
            <a:pPr lvl="1"/>
            <a:r>
              <a:rPr lang="en-GB" dirty="0" smtClean="0"/>
              <a:t>Access and use</a:t>
            </a:r>
          </a:p>
          <a:p>
            <a:r>
              <a:rPr lang="en-GB" dirty="0" smtClean="0"/>
              <a:t>Support to member institutions</a:t>
            </a:r>
          </a:p>
          <a:p>
            <a:pPr lvl="1"/>
            <a:r>
              <a:rPr lang="en-GB" dirty="0" smtClean="0"/>
              <a:t>Training</a:t>
            </a:r>
          </a:p>
          <a:p>
            <a:pPr lvl="1"/>
            <a:r>
              <a:rPr lang="en-GB" dirty="0" smtClean="0"/>
              <a:t>Forum for discussion and problem solving</a:t>
            </a:r>
          </a:p>
          <a:p>
            <a:pPr lvl="1"/>
            <a:r>
              <a:rPr lang="en-GB" dirty="0" smtClean="0"/>
              <a:t>Advocacy</a:t>
            </a:r>
          </a:p>
          <a:p>
            <a:pPr lvl="1"/>
            <a:endParaRPr lang="en-GB" dirty="0" smtClean="0"/>
          </a:p>
          <a:p>
            <a:pPr lvl="0"/>
            <a:r>
              <a:rPr lang="en-GB" dirty="0" smtClean="0"/>
              <a:t>All</a:t>
            </a:r>
            <a:r>
              <a:rPr lang="en-GB" baseline="0" dirty="0" smtClean="0"/>
              <a:t> seem standard but in developing countries, </a:t>
            </a:r>
          </a:p>
          <a:p>
            <a:pPr lvl="0"/>
            <a:r>
              <a:rPr lang="en-GB" baseline="0" dirty="0" smtClean="0"/>
              <a:t>Working in consortia is a new concept</a:t>
            </a:r>
          </a:p>
          <a:p>
            <a:pPr lvl="0"/>
            <a:r>
              <a:rPr lang="en-GB" baseline="0" dirty="0" smtClean="0"/>
              <a:t>Growing organically, need to convince libraries to join</a:t>
            </a:r>
          </a:p>
          <a:p>
            <a:pPr lvl="0"/>
            <a:r>
              <a:rPr lang="en-GB" baseline="0" dirty="0" smtClean="0"/>
              <a:t>No or few paid staff</a:t>
            </a:r>
          </a:p>
          <a:p>
            <a:pPr lvl="0"/>
            <a:endParaRPr lang="en-GB" baseline="0" dirty="0" smtClean="0"/>
          </a:p>
          <a:p>
            <a:pPr lvl="0"/>
            <a:r>
              <a:rPr lang="en-GB" baseline="0" dirty="0" smtClean="0"/>
              <a:t>e.g. CUUL is one of the older consortia but only founded 2001</a:t>
            </a:r>
            <a:endParaRPr lang="en-GB"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650321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GB" sz="1100" dirty="0"/>
              <a:t>Cost sharing as well as better prices (include potential for institutions with little or no e-resource budget to get started)</a:t>
            </a:r>
            <a:br>
              <a:rPr lang="en-GB" sz="1100" dirty="0"/>
            </a:br>
            <a:r>
              <a:rPr lang="en-GB" sz="1100" dirty="0"/>
              <a:t>More journals accessible (potential for larger number and more specialist titles by pooling financial resources)</a:t>
            </a:r>
            <a:br>
              <a:rPr lang="en-GB" sz="1100" dirty="0"/>
            </a:br>
            <a:r>
              <a:rPr lang="en-GB" sz="1100" dirty="0"/>
              <a:t>Shared expertise (build central expertise, able to negotiate on behalf of members)</a:t>
            </a:r>
          </a:p>
          <a:p>
            <a:pPr defTabSz="990478">
              <a:defRPr/>
            </a:pPr>
            <a:r>
              <a:rPr lang="en-GB" sz="1100" dirty="0"/>
              <a:t>Shared marketing and promotion of e-resources</a:t>
            </a:r>
            <a:br>
              <a:rPr lang="en-GB" sz="1100" dirty="0"/>
            </a:br>
            <a:r>
              <a:rPr lang="en-GB" sz="1100" dirty="0"/>
              <a:t>Joint advocacy (e.g. support when making a case for institutional funding / guidance on ICT infrastructure required)</a:t>
            </a:r>
          </a:p>
          <a:p>
            <a:endParaRPr lang="en-GB" dirty="0"/>
          </a:p>
        </p:txBody>
      </p:sp>
    </p:spTree>
    <p:extLst>
      <p:ext uri="{BB962C8B-B14F-4D97-AF65-F5344CB8AC3E}">
        <p14:creationId xmlns:p14="http://schemas.microsoft.com/office/powerpoint/2010/main" val="1310462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Time consuming (</a:t>
            </a:r>
            <a:r>
              <a:rPr lang="en-GB" sz="1100" dirty="0"/>
              <a:t>longer decision making process, time for consultation, possible negotiation for different types of institution)</a:t>
            </a:r>
            <a:endParaRPr lang="en-GB" dirty="0"/>
          </a:p>
        </p:txBody>
      </p:sp>
    </p:spTree>
    <p:extLst>
      <p:ext uri="{BB962C8B-B14F-4D97-AF65-F5344CB8AC3E}">
        <p14:creationId xmlns:p14="http://schemas.microsoft.com/office/powerpoint/2010/main" val="868042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p:spPr>
        <p:txBody>
          <a:bodyPr/>
          <a:lstStyle/>
          <a:p>
            <a:pPr eaLnBrk="1" hangingPunct="1"/>
            <a:r>
              <a:rPr lang="en-GB" altLang="en-US" dirty="0" smtClean="0"/>
              <a:t>A review of the different kinds of consortia is useful as it can give some ideas as to which might be most appropriate for your situation.</a:t>
            </a:r>
          </a:p>
          <a:p>
            <a:r>
              <a:rPr lang="en-GB" sz="1100" dirty="0"/>
              <a:t>National – common model in INASP partner countries</a:t>
            </a:r>
          </a:p>
          <a:p>
            <a:r>
              <a:rPr lang="en-GB" sz="1100" dirty="0"/>
              <a:t>Can give examples if useful </a:t>
            </a:r>
          </a:p>
          <a:p>
            <a:r>
              <a:rPr lang="en-GB" sz="1100" dirty="0"/>
              <a:t>Could add by sector, e.g. academic, research</a:t>
            </a:r>
          </a:p>
          <a:p>
            <a:r>
              <a:rPr lang="en-GB" sz="1100" dirty="0"/>
              <a:t>Amend to by geographical area e.g. local / regional (if need more space)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Rot="1" noChangeAspect="1" noChangeArrowheads="1" noTextEdit="1"/>
          </p:cNvSpPr>
          <p:nvPr>
            <p:ph type="sldImg"/>
          </p:nvPr>
        </p:nvSpPr>
        <p:spPr>
          <a:ln/>
        </p:spPr>
      </p:sp>
      <p:sp>
        <p:nvSpPr>
          <p:cNvPr id="23557" name="Rectangle 3"/>
          <p:cNvSpPr>
            <a:spLocks noGrp="1" noChangeArrowheads="1"/>
          </p:cNvSpPr>
          <p:nvPr>
            <p:ph type="body" idx="1"/>
          </p:nvPr>
        </p:nvSpPr>
        <p:spPr>
          <a:noFill/>
        </p:spPr>
        <p:txBody>
          <a:bodyPr/>
          <a:lstStyle/>
          <a:p>
            <a:pPr eaLnBrk="1" hangingPunct="1"/>
            <a:r>
              <a:rPr lang="en-GB" altLang="en-US" dirty="0" smtClean="0"/>
              <a:t>There are some essential issues that need to be considered from the start when using electronic resources (and to a lesser extent, any resources).</a:t>
            </a:r>
          </a:p>
          <a:p>
            <a:pPr eaLnBrk="1" hangingPunct="1"/>
            <a:r>
              <a:rPr lang="en-GB" altLang="en-US" dirty="0" smtClean="0"/>
              <a:t>The costs and sustainability of access to the resources</a:t>
            </a:r>
          </a:p>
          <a:p>
            <a:pPr eaLnBrk="1" hangingPunct="1"/>
            <a:r>
              <a:rPr lang="en-GB" altLang="en-US" dirty="0" smtClean="0"/>
              <a:t>One potential way of supporting sustainability is that of consortia building and this is something that we will give an overview of</a:t>
            </a:r>
          </a:p>
          <a:p>
            <a:pPr eaLnBrk="1" hangingPunct="1"/>
            <a:r>
              <a:rPr lang="en-GB" altLang="en-US" dirty="0" smtClean="0"/>
              <a:t>Even</a:t>
            </a:r>
            <a:r>
              <a:rPr lang="en-GB" altLang="en-US" baseline="0" dirty="0" smtClean="0"/>
              <a:t> if institutions are not currently contributing to costs or using paid subscriptions this is something that should be considered from the start as it is the only way to expand collections in future.</a:t>
            </a:r>
            <a:endParaRPr lang="en-GB"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xfrm>
            <a:off x="6605857" y="9721242"/>
            <a:ext cx="491751" cy="511731"/>
          </a:xfrm>
          <a:prstGeom prst="rect">
            <a:avLst/>
          </a:prstGeom>
          <a:noFill/>
        </p:spPr>
        <p:txBody>
          <a:bodyPr lIns="99048" tIns="49524" rIns="99048" bIns="49524"/>
          <a:lstStyle>
            <a:lvl1pPr eaLnBrk="0" hangingPunct="0">
              <a:defRPr sz="2600">
                <a:solidFill>
                  <a:schemeClr val="tx1"/>
                </a:solidFill>
                <a:latin typeface="Times New Roman" charset="0"/>
                <a:cs typeface="Arial" charset="0"/>
              </a:defRPr>
            </a:lvl1pPr>
            <a:lvl2pPr marL="804763" indent="-309524" eaLnBrk="0" hangingPunct="0">
              <a:defRPr sz="2600">
                <a:solidFill>
                  <a:schemeClr val="tx1"/>
                </a:solidFill>
                <a:latin typeface="Times New Roman" charset="0"/>
                <a:cs typeface="Arial" charset="0"/>
              </a:defRPr>
            </a:lvl2pPr>
            <a:lvl3pPr marL="1238098" indent="-247620" eaLnBrk="0" hangingPunct="0">
              <a:defRPr sz="2600">
                <a:solidFill>
                  <a:schemeClr val="tx1"/>
                </a:solidFill>
                <a:latin typeface="Times New Roman" charset="0"/>
                <a:cs typeface="Arial" charset="0"/>
              </a:defRPr>
            </a:lvl3pPr>
            <a:lvl4pPr marL="1733337" indent="-247620" eaLnBrk="0" hangingPunct="0">
              <a:defRPr sz="2600">
                <a:solidFill>
                  <a:schemeClr val="tx1"/>
                </a:solidFill>
                <a:latin typeface="Times New Roman" charset="0"/>
                <a:cs typeface="Arial" charset="0"/>
              </a:defRPr>
            </a:lvl4pPr>
            <a:lvl5pPr marL="2228576" indent="-247620" eaLnBrk="0" hangingPunct="0">
              <a:defRPr sz="2600">
                <a:solidFill>
                  <a:schemeClr val="tx1"/>
                </a:solidFill>
                <a:latin typeface="Times New Roman" charset="0"/>
                <a:cs typeface="Arial" charset="0"/>
              </a:defRPr>
            </a:lvl5pPr>
            <a:lvl6pPr marL="2723815" indent="-247620" algn="ctr" eaLnBrk="0" fontAlgn="base" hangingPunct="0">
              <a:spcBef>
                <a:spcPct val="0"/>
              </a:spcBef>
              <a:spcAft>
                <a:spcPct val="0"/>
              </a:spcAft>
              <a:defRPr sz="2600">
                <a:solidFill>
                  <a:schemeClr val="tx1"/>
                </a:solidFill>
                <a:latin typeface="Times New Roman" charset="0"/>
                <a:cs typeface="Arial" charset="0"/>
              </a:defRPr>
            </a:lvl6pPr>
            <a:lvl7pPr marL="3219054" indent="-247620" algn="ctr" eaLnBrk="0" fontAlgn="base" hangingPunct="0">
              <a:spcBef>
                <a:spcPct val="0"/>
              </a:spcBef>
              <a:spcAft>
                <a:spcPct val="0"/>
              </a:spcAft>
              <a:defRPr sz="2600">
                <a:solidFill>
                  <a:schemeClr val="tx1"/>
                </a:solidFill>
                <a:latin typeface="Times New Roman" charset="0"/>
                <a:cs typeface="Arial" charset="0"/>
              </a:defRPr>
            </a:lvl7pPr>
            <a:lvl8pPr marL="3714293" indent="-247620" algn="ctr" eaLnBrk="0" fontAlgn="base" hangingPunct="0">
              <a:spcBef>
                <a:spcPct val="0"/>
              </a:spcBef>
              <a:spcAft>
                <a:spcPct val="0"/>
              </a:spcAft>
              <a:defRPr sz="2600">
                <a:solidFill>
                  <a:schemeClr val="tx1"/>
                </a:solidFill>
                <a:latin typeface="Times New Roman" charset="0"/>
                <a:cs typeface="Arial" charset="0"/>
              </a:defRPr>
            </a:lvl8pPr>
            <a:lvl9pPr marL="4209532" indent="-247620" algn="ctr" eaLnBrk="0" fontAlgn="base" hangingPunct="0">
              <a:spcBef>
                <a:spcPct val="0"/>
              </a:spcBef>
              <a:spcAft>
                <a:spcPct val="0"/>
              </a:spcAft>
              <a:defRPr sz="2600">
                <a:solidFill>
                  <a:schemeClr val="tx1"/>
                </a:solidFill>
                <a:latin typeface="Times New Roman" charset="0"/>
                <a:cs typeface="Arial" charset="0"/>
              </a:defRPr>
            </a:lvl9pPr>
          </a:lstStyle>
          <a:p>
            <a:pPr eaLnBrk="1" hangingPunct="1"/>
            <a:fld id="{5ADB4832-3AF2-4F45-BB8D-D234035A18FF}" type="slidenum">
              <a:rPr lang="en-GB" altLang="en-US" sz="1300">
                <a:latin typeface="Arial" charset="0"/>
              </a:rPr>
              <a:pPr eaLnBrk="1" hangingPunct="1"/>
              <a:t>20</a:t>
            </a:fld>
            <a:endParaRPr lang="en-GB" altLang="en-US" sz="1300" dirty="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GB" altLang="en-US" smtClean="0"/>
              <a:t>Just some of the existing consortia in INASP partner countries </a:t>
            </a:r>
          </a:p>
          <a:p>
            <a:pPr eaLnBrk="1" hangingPunct="1"/>
            <a:r>
              <a:rPr lang="en-GB" altLang="en-US" smtClean="0"/>
              <a:t>People will be at different stages: in some countries,  embryonic consortia, others growing or well established – and some planning to establish a consortium in the future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p:spPr>
        <p:txBody>
          <a:bodyPr/>
          <a:lstStyle/>
          <a:p>
            <a:pPr defTabSz="990478" eaLnBrk="1" hangingPunct="1">
              <a:defRPr/>
            </a:pPr>
            <a:r>
              <a:rPr lang="en-GB" altLang="en-US" dirty="0" smtClean="0"/>
              <a:t>These are useful factors to remember – perhaps the legal issue at first seems daunting and it could be approached in other ways. But when shared costs and responsibilities are at stake then how can people be sure that agreements will be adhered to unless there is some contractual or legal obligation? Funding arrangements should be understood and agreed by all parties</a:t>
            </a:r>
          </a:p>
          <a:p>
            <a:pPr eaLnBrk="1" hangingPunct="1"/>
            <a:endParaRPr lang="en-GB" altLang="en-US" dirty="0" smtClean="0"/>
          </a:p>
          <a:p>
            <a:pPr eaLnBrk="1" hangingPunct="1"/>
            <a:r>
              <a:rPr lang="en-GB" altLang="en-US" dirty="0" smtClean="0"/>
              <a:t>Partnership is important – all partnerships need to have some degree of equality. Unless all partners are contributing </a:t>
            </a:r>
            <a:r>
              <a:rPr lang="en-GB" altLang="en-US" i="1" dirty="0" smtClean="0"/>
              <a:t>something</a:t>
            </a:r>
            <a:r>
              <a:rPr lang="en-GB" altLang="en-US" dirty="0" smtClean="0"/>
              <a:t> then it is not equal and it can soon cause problems. But equal need not be a simplistic definition i.e. it needn’t mean just equality in terms of resource contribution, it could mean contributing skills, or time, or an equal % of library budget to the consortium.</a:t>
            </a:r>
          </a:p>
          <a:p>
            <a:pPr eaLnBrk="1" hangingPunct="1"/>
            <a:endParaRPr lang="en-GB" altLang="en-US" dirty="0" smtClean="0"/>
          </a:p>
          <a:p>
            <a:pPr defTabSz="990478" eaLnBrk="1" hangingPunct="1">
              <a:defRPr/>
            </a:pPr>
            <a:r>
              <a:rPr lang="en-GB" sz="1100" dirty="0"/>
              <a:t>Appropriate technical and other expertise (notes re. not just about making e-resources available, other steps to ensure used, including technical troubleshooting on behalf of members)</a:t>
            </a:r>
          </a:p>
          <a:p>
            <a:pPr defTabSz="990478" eaLnBrk="1" hangingPunct="1">
              <a:defRPr/>
            </a:pPr>
            <a:endParaRPr lang="en-GB" sz="1100" dirty="0"/>
          </a:p>
          <a:p>
            <a:pPr defTabSz="990478" eaLnBrk="1" hangingPunct="1">
              <a:defRPr/>
            </a:pPr>
            <a:r>
              <a:rPr lang="en-GB" altLang="en-US" sz="1100" dirty="0"/>
              <a:t>Based on presentation by Roland Dietz, Elsevier Science</a:t>
            </a:r>
            <a:endParaRPr lang="en-GB" sz="1100" dirty="0"/>
          </a:p>
          <a:p>
            <a:pPr eaLnBrk="1" hangingPunct="1"/>
            <a:endParaRPr lang="en-GB"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232180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You are free:</a:t>
            </a:r>
          </a:p>
          <a:p>
            <a:r>
              <a:rPr lang="en-GB" b="1" dirty="0" smtClean="0"/>
              <a:t>to Share</a:t>
            </a:r>
            <a:r>
              <a:rPr lang="en-GB" dirty="0" smtClean="0"/>
              <a:t> — to copy, distribute and transmit the work </a:t>
            </a:r>
          </a:p>
          <a:p>
            <a:r>
              <a:rPr lang="en-GB" b="1" dirty="0" smtClean="0"/>
              <a:t>to Remix</a:t>
            </a:r>
            <a:r>
              <a:rPr lang="en-GB" dirty="0" smtClean="0"/>
              <a:t> — to adapt the work </a:t>
            </a:r>
          </a:p>
          <a:p>
            <a:r>
              <a:rPr lang="en-GB" dirty="0" smtClean="0"/>
              <a:t>to make commercial use of the work </a:t>
            </a:r>
          </a:p>
          <a:p>
            <a:pPr defTabSz="499834">
              <a:defRPr/>
            </a:pPr>
            <a:r>
              <a:rPr lang="en-GB" b="1" dirty="0" smtClean="0"/>
              <a:t>Under the following conditions:</a:t>
            </a:r>
          </a:p>
          <a:p>
            <a:r>
              <a:rPr lang="en-GB" b="1" dirty="0" smtClean="0"/>
              <a:t>Attribution</a:t>
            </a:r>
            <a:r>
              <a:rPr lang="en-GB" dirty="0" smtClean="0"/>
              <a:t> — You must attribute the work in the manner specified by the author or licensor (but not in any way that suggests that they endorse you or your use of the work). </a:t>
            </a:r>
          </a:p>
          <a:p>
            <a:r>
              <a:rPr lang="en-GB" b="1" dirty="0" smtClean="0"/>
              <a:t>Share Alike</a:t>
            </a:r>
            <a:r>
              <a:rPr lang="en-GB" dirty="0" smtClean="0"/>
              <a:t> — If you alter, transform, or build upon this work, you may distribute the resulting work only under the same or similar license to this one.</a:t>
            </a:r>
          </a:p>
          <a:p>
            <a:endParaRPr lang="en-GB" dirty="0" smtClean="0"/>
          </a:p>
          <a:p>
            <a:r>
              <a:rPr lang="en-GB" dirty="0" smtClean="0"/>
              <a:t>http://creativecommons.org/licenses/by-sa/3.0/ </a:t>
            </a:r>
          </a:p>
        </p:txBody>
      </p:sp>
      <p:sp>
        <p:nvSpPr>
          <p:cNvPr id="4" name="Slide Number Placeholder 3"/>
          <p:cNvSpPr>
            <a:spLocks noGrp="1"/>
          </p:cNvSpPr>
          <p:nvPr>
            <p:ph type="sldNum" sz="quarter" idx="10"/>
          </p:nvPr>
        </p:nvSpPr>
        <p:spPr>
          <a:xfrm>
            <a:off x="6456773" y="9720673"/>
            <a:ext cx="640870" cy="512303"/>
          </a:xfrm>
          <a:prstGeom prst="rect">
            <a:avLst/>
          </a:prstGeom>
        </p:spPr>
        <p:txBody>
          <a:bodyPr lIns="99048" tIns="49524" rIns="99048" bIns="49524"/>
          <a:lstStyle/>
          <a:p>
            <a:fld id="{C623B231-3D70-2A4C-A0C2-A57463CF59EC}" type="slidenum">
              <a:rPr lang="en-US" sz="1100"/>
              <a:t>23</a:t>
            </a:fld>
            <a:endParaRPr lang="en-US" sz="1100" dirty="0"/>
          </a:p>
        </p:txBody>
      </p:sp>
    </p:spTree>
    <p:extLst>
      <p:ext uri="{BB962C8B-B14F-4D97-AF65-F5344CB8AC3E}">
        <p14:creationId xmlns:p14="http://schemas.microsoft.com/office/powerpoint/2010/main" val="3472070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050"/>
          <p:cNvSpPr>
            <a:spLocks noGrp="1" noRot="1" noChangeAspect="1" noChangeArrowheads="1" noTextEdit="1"/>
          </p:cNvSpPr>
          <p:nvPr>
            <p:ph type="sldImg"/>
          </p:nvPr>
        </p:nvSpPr>
        <p:spPr>
          <a:ln/>
        </p:spPr>
      </p:sp>
      <p:sp>
        <p:nvSpPr>
          <p:cNvPr id="24581" name="Rectangle 2051"/>
          <p:cNvSpPr>
            <a:spLocks noGrp="1" noChangeArrowheads="1"/>
          </p:cNvSpPr>
          <p:nvPr>
            <p:ph type="body" idx="1"/>
          </p:nvPr>
        </p:nvSpPr>
        <p:spPr>
          <a:noFill/>
        </p:spPr>
        <p:txBody>
          <a:bodyPr/>
          <a:lstStyle/>
          <a:p>
            <a:pPr eaLnBrk="1" hangingPunct="1"/>
            <a:r>
              <a:rPr lang="en-GB" altLang="en-US" smtClean="0"/>
              <a:t>This is the current situation with regards to libraries and the problems that they face with regard to acquisition of content and resources (this is true for paper-based and electronic resources).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050"/>
          <p:cNvSpPr>
            <a:spLocks noGrp="1" noRot="1" noChangeAspect="1" noChangeArrowheads="1" noTextEdit="1"/>
          </p:cNvSpPr>
          <p:nvPr>
            <p:ph type="sldImg"/>
          </p:nvPr>
        </p:nvSpPr>
        <p:spPr>
          <a:ln/>
        </p:spPr>
      </p:sp>
      <p:sp>
        <p:nvSpPr>
          <p:cNvPr id="25605" name="Rectangle 2051"/>
          <p:cNvSpPr>
            <a:spLocks noGrp="1" noChangeArrowheads="1"/>
          </p:cNvSpPr>
          <p:nvPr>
            <p:ph type="body" idx="1"/>
          </p:nvPr>
        </p:nvSpPr>
        <p:spPr>
          <a:noFill/>
        </p:spPr>
        <p:txBody>
          <a:bodyPr/>
          <a:lstStyle/>
          <a:p>
            <a:pPr eaLnBrk="1" hangingPunct="1"/>
            <a:r>
              <a:rPr lang="en-GB" altLang="en-US" smtClean="0"/>
              <a:t>These are the particular issues associated with electronic resources:</a:t>
            </a:r>
          </a:p>
          <a:p>
            <a:pPr eaLnBrk="1" hangingPunct="1"/>
            <a:r>
              <a:rPr lang="en-GB" altLang="en-US" smtClean="0"/>
              <a:t>At the moment the prices being charged to developing countries are relatively low (when compared to what users in developed countries are charged). If the resources are useful and essential to the libraries and their users, then the license costs will need to be met in future years.</a:t>
            </a:r>
          </a:p>
          <a:p>
            <a:pPr eaLnBrk="1" hangingPunct="1"/>
            <a:r>
              <a:rPr lang="en-GB" altLang="en-US" smtClean="0"/>
              <a:t>It may be that prices are reduced further, but in all likelihood this will not be the case and prices will either stay the same or rise slightly. This needs to be planned for and sustainable policies and funding put in place.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050"/>
          <p:cNvSpPr>
            <a:spLocks noGrp="1" noRot="1" noChangeAspect="1" noChangeArrowheads="1" noTextEdit="1"/>
          </p:cNvSpPr>
          <p:nvPr>
            <p:ph type="sldImg"/>
          </p:nvPr>
        </p:nvSpPr>
        <p:spPr>
          <a:ln/>
        </p:spPr>
      </p:sp>
      <p:sp>
        <p:nvSpPr>
          <p:cNvPr id="26629" name="Rectangle 2051"/>
          <p:cNvSpPr>
            <a:spLocks noGrp="1" noChangeArrowheads="1"/>
          </p:cNvSpPr>
          <p:nvPr>
            <p:ph type="body" idx="1"/>
          </p:nvPr>
        </p:nvSpPr>
        <p:spPr>
          <a:noFill/>
        </p:spPr>
        <p:txBody>
          <a:bodyPr/>
          <a:lstStyle/>
          <a:p>
            <a:pPr eaLnBrk="1" hangingPunct="1"/>
            <a:r>
              <a:rPr lang="en-GB" altLang="en-US" dirty="0" smtClean="0"/>
              <a:t>The possible solutions that we will look at in more detail – there may be others? For example, moving away from purchasing ‘bundled journals’ and back to selection of titles may allow more flexible/effective in budget management.</a:t>
            </a:r>
          </a:p>
          <a:p>
            <a:pPr eaLnBrk="1" hangingPunct="1"/>
            <a:r>
              <a:rPr lang="en-GB" altLang="en-US" dirty="0" smtClean="0"/>
              <a:t>All institutions need to ensure they secure budget for electronic resources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1026"/>
          <p:cNvSpPr>
            <a:spLocks noGrp="1" noRot="1" noChangeAspect="1" noChangeArrowheads="1" noTextEdit="1"/>
          </p:cNvSpPr>
          <p:nvPr>
            <p:ph type="sldImg"/>
          </p:nvPr>
        </p:nvSpPr>
        <p:spPr>
          <a:ln/>
        </p:spPr>
      </p:sp>
      <p:sp>
        <p:nvSpPr>
          <p:cNvPr id="27653" name="Rectangle 1027"/>
          <p:cNvSpPr>
            <a:spLocks noGrp="1" noChangeArrowheads="1"/>
          </p:cNvSpPr>
          <p:nvPr>
            <p:ph type="body" idx="1"/>
          </p:nvPr>
        </p:nvSpPr>
        <p:spPr>
          <a:noFill/>
        </p:spPr>
        <p:txBody>
          <a:bodyPr/>
          <a:lstStyle/>
          <a:p>
            <a:pPr eaLnBrk="1" hangingPunct="1"/>
            <a:r>
              <a:rPr lang="en-GB" altLang="en-US" smtClean="0"/>
              <a:t>These are the issues that you (as the library) will need to consider and address to help you secure additional funding and/or secure funding for the long term.</a:t>
            </a:r>
          </a:p>
          <a:p>
            <a:pPr eaLnBrk="1" hangingPunct="1"/>
            <a:r>
              <a:rPr lang="en-GB" altLang="en-US" smtClean="0"/>
              <a:t>It may be useful to consider the relationship with institutional strategy and additional criteria, e.g. how might the access and use of ICTs and electronic resources within the library contribute to things like:</a:t>
            </a:r>
          </a:p>
          <a:p>
            <a:pPr eaLnBrk="1" hangingPunct="1">
              <a:buFontTx/>
              <a:buChar char="•"/>
            </a:pPr>
            <a:r>
              <a:rPr lang="en-GB" altLang="en-US" smtClean="0"/>
              <a:t>Information literacy skills</a:t>
            </a:r>
          </a:p>
          <a:p>
            <a:pPr eaLnBrk="1" hangingPunct="1">
              <a:buFontTx/>
              <a:buChar char="•"/>
            </a:pPr>
            <a:r>
              <a:rPr lang="en-GB" altLang="en-US" smtClean="0"/>
              <a:t>Computer skills</a:t>
            </a:r>
          </a:p>
          <a:p>
            <a:pPr eaLnBrk="1" hangingPunct="1">
              <a:buFontTx/>
              <a:buChar char="•"/>
            </a:pPr>
            <a:r>
              <a:rPr lang="en-GB" altLang="en-US" smtClean="0"/>
              <a:t>Increased or improved research across the institution</a:t>
            </a:r>
          </a:p>
          <a:p>
            <a:pPr eaLnBrk="1" hangingPunct="1">
              <a:buFontTx/>
              <a:buChar char="•"/>
            </a:pPr>
            <a:r>
              <a:rPr lang="en-GB" altLang="en-US" smtClean="0"/>
              <a:t>Quality of teaching within the institution</a:t>
            </a:r>
          </a:p>
          <a:p>
            <a:pPr eaLnBrk="1" hangingPunct="1"/>
            <a:endParaRPr lang="en-GB" altLang="en-US" smtClean="0"/>
          </a:p>
          <a:p>
            <a:pPr eaLnBrk="1" hangingPunct="1"/>
            <a:r>
              <a:rPr lang="en-GB" altLang="en-US" smtClean="0"/>
              <a:t>What kind of evaluation and monitoring will need to be undertaken to help in looking at these issues?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1026"/>
          <p:cNvSpPr>
            <a:spLocks noGrp="1" noRot="1" noChangeAspect="1" noChangeArrowheads="1" noTextEdit="1"/>
          </p:cNvSpPr>
          <p:nvPr>
            <p:ph type="sldImg"/>
          </p:nvPr>
        </p:nvSpPr>
        <p:spPr>
          <a:ln/>
        </p:spPr>
      </p:sp>
      <p:sp>
        <p:nvSpPr>
          <p:cNvPr id="28677" name="Rectangle 1027"/>
          <p:cNvSpPr>
            <a:spLocks noGrp="1" noChangeArrowheads="1"/>
          </p:cNvSpPr>
          <p:nvPr>
            <p:ph type="body" idx="1"/>
          </p:nvPr>
        </p:nvSpPr>
        <p:spPr>
          <a:noFill/>
        </p:spPr>
        <p:txBody>
          <a:bodyPr/>
          <a:lstStyle/>
          <a:p>
            <a:pPr eaLnBrk="1" hangingPunct="1"/>
            <a:r>
              <a:rPr lang="en-GB" altLang="en-US" smtClean="0"/>
              <a:t>If funding is a problem then what about managing demand for the resources?</a:t>
            </a:r>
          </a:p>
          <a:p>
            <a:pPr eaLnBrk="1" hangingPunct="1"/>
            <a:r>
              <a:rPr lang="en-GB" altLang="en-US" smtClean="0"/>
              <a:t>The problem with this is once the demand is there then it is difficult to remove or restrict the resources in question.</a:t>
            </a:r>
          </a:p>
          <a:p>
            <a:pPr eaLnBrk="1" hangingPunct="1"/>
            <a:r>
              <a:rPr lang="en-GB" altLang="en-US" smtClean="0"/>
              <a:t>Cancelling resources or withdrawing access is likely to be very unpopular – perhaps this is something that the library does not want to do. So what’s the alternative?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the group what they feel should be considered before buying an electronic resource?</a:t>
            </a:r>
            <a:endParaRPr lang="en-GB" dirty="0"/>
          </a:p>
        </p:txBody>
      </p:sp>
    </p:spTree>
    <p:extLst>
      <p:ext uri="{BB962C8B-B14F-4D97-AF65-F5344CB8AC3E}">
        <p14:creationId xmlns:p14="http://schemas.microsoft.com/office/powerpoint/2010/main" val="1065039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-librarians should use the same criteria used under print. The difference is negligible</a:t>
            </a:r>
          </a:p>
          <a:p>
            <a:r>
              <a:rPr lang="en-US" dirty="0" smtClean="0"/>
              <a:t>-currency of the information is</a:t>
            </a:r>
            <a:r>
              <a:rPr lang="en-US" baseline="0" dirty="0" smtClean="0"/>
              <a:t> critical. Cheap packages are usually not current</a:t>
            </a:r>
          </a:p>
          <a:p>
            <a:r>
              <a:rPr lang="en-US" baseline="0" dirty="0" smtClean="0"/>
              <a:t>-Publishers are pushy. Be careful and take your time</a:t>
            </a:r>
            <a:endParaRPr lang="en-US" dirty="0"/>
          </a:p>
        </p:txBody>
      </p:sp>
      <p:sp>
        <p:nvSpPr>
          <p:cNvPr id="4" name="Slide Number Placeholder 3"/>
          <p:cNvSpPr>
            <a:spLocks noGrp="1"/>
          </p:cNvSpPr>
          <p:nvPr>
            <p:ph type="sldNum" sz="quarter" idx="10"/>
          </p:nvPr>
        </p:nvSpPr>
        <p:spPr>
          <a:xfrm>
            <a:off x="6531314" y="9721106"/>
            <a:ext cx="566343" cy="511731"/>
          </a:xfrm>
          <a:prstGeom prst="rect">
            <a:avLst/>
          </a:prstGeom>
        </p:spPr>
        <p:txBody>
          <a:bodyPr lIns="99048" tIns="49524" rIns="99048" bIns="49524"/>
          <a:lstStyle/>
          <a:p>
            <a:fld id="{C623B231-3D70-2A4C-A0C2-A57463CF59EC}" type="slidenum">
              <a:rPr lang="en-US" sz="1100"/>
              <a:pPr/>
              <a:t>9</a:t>
            </a:fld>
            <a:endParaRPr lang="en-US" sz="11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5784CC"/>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BDEC5B8-2635-4B60-8D59-A47E021D6A31}" type="datetime1">
              <a:rPr lang="en-GB" smtClean="0"/>
              <a:t>04/03/2014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35423498-8CCF-49F7-A05E-D25F036743CD}" type="slidenum">
              <a:rPr lang="en-GB" smtClean="0"/>
              <a:pPr>
                <a:defRPr/>
              </a:pPr>
              <a:t>‹#›</a:t>
            </a:fld>
            <a:endParaRPr lang="en-GB"/>
          </a:p>
        </p:txBody>
      </p:sp>
    </p:spTree>
    <p:extLst>
      <p:ext uri="{BB962C8B-B14F-4D97-AF65-F5344CB8AC3E}">
        <p14:creationId xmlns:p14="http://schemas.microsoft.com/office/powerpoint/2010/main" val="31778534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84CC"/>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rgbClr val="666666"/>
                </a:solidFill>
              </a:defRPr>
            </a:lvl1pPr>
            <a:lvl2pPr>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B1AE76-33F5-4C2D-A63C-568C7EEB66A7}" type="datetime1">
              <a:rPr lang="en-GB" smtClean="0"/>
              <a:t>04/03/2014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B8ECBF0-CED0-474B-93B9-310DB1F96FAC}" type="slidenum">
              <a:rPr lang="en-GB" smtClean="0"/>
              <a:pPr>
                <a:defRPr/>
              </a:pPr>
              <a:t>‹#›</a:t>
            </a:fld>
            <a:endParaRPr lang="en-GB"/>
          </a:p>
        </p:txBody>
      </p:sp>
    </p:spTree>
    <p:extLst>
      <p:ext uri="{BB962C8B-B14F-4D97-AF65-F5344CB8AC3E}">
        <p14:creationId xmlns:p14="http://schemas.microsoft.com/office/powerpoint/2010/main" val="29052349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92480"/>
            <a:ext cx="2057400" cy="5333683"/>
          </a:xfrm>
        </p:spPr>
        <p:txBody>
          <a:bodyPr vert="eaVert"/>
          <a:lstStyle>
            <a:lvl1pPr>
              <a:defRPr>
                <a:solidFill>
                  <a:srgbClr val="5784CC"/>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792480"/>
            <a:ext cx="6019800" cy="5333683"/>
          </a:xfrm>
        </p:spPr>
        <p:txBody>
          <a:bodyPr vert="eaVert"/>
          <a:lstStyle>
            <a:lvl1pPr>
              <a:defRPr b="0">
                <a:solidFill>
                  <a:srgbClr val="666666"/>
                </a:solidFill>
              </a:defRPr>
            </a:lvl1pPr>
            <a:lvl2pPr>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F1FC84-F1EE-4538-B44C-0FE378769BA7}" type="datetime1">
              <a:rPr lang="en-GB" smtClean="0"/>
              <a:t>04/03/2014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1F66C56-05B1-4804-99F4-641107527ACE}" type="slidenum">
              <a:rPr lang="en-GB" smtClean="0"/>
              <a:pPr>
                <a:defRPr/>
              </a:pPr>
              <a:t>‹#›</a:t>
            </a:fld>
            <a:endParaRPr lang="en-GB"/>
          </a:p>
        </p:txBody>
      </p:sp>
    </p:spTree>
    <p:extLst>
      <p:ext uri="{BB962C8B-B14F-4D97-AF65-F5344CB8AC3E}">
        <p14:creationId xmlns:p14="http://schemas.microsoft.com/office/powerpoint/2010/main" val="20715123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5784CC"/>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666666"/>
                </a:solidFill>
              </a:defRPr>
            </a:lvl1pPr>
            <a:lvl2pPr>
              <a:defRPr>
                <a:solidFill>
                  <a:srgbClr val="666666"/>
                </a:solidFill>
              </a:defRPr>
            </a:lvl2pPr>
            <a:lvl3pPr>
              <a:defRPr>
                <a:solidFill>
                  <a:srgbClr val="666666"/>
                </a:solidFill>
              </a:defRPr>
            </a:lvl3pPr>
            <a:lvl4pPr>
              <a:defRPr>
                <a:solidFill>
                  <a:srgbClr val="666666"/>
                </a:solidFill>
              </a:defRPr>
            </a:lvl4pPr>
            <a:lvl5pPr>
              <a:defRPr>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1B525D-EDB4-4830-B18E-C6CBC45DA30C}" type="datetime1">
              <a:rPr lang="en-GB" smtClean="0"/>
              <a:t>04/03/2014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E4AA40F8-48C3-42F5-BFF3-27636FCEE99B}" type="slidenum">
              <a:rPr lang="en-GB" smtClean="0"/>
              <a:pPr>
                <a:defRPr/>
              </a:pPr>
              <a:t>‹#›</a:t>
            </a:fld>
            <a:endParaRPr lang="en-GB"/>
          </a:p>
        </p:txBody>
      </p:sp>
    </p:spTree>
    <p:extLst>
      <p:ext uri="{BB962C8B-B14F-4D97-AF65-F5344CB8AC3E}">
        <p14:creationId xmlns:p14="http://schemas.microsoft.com/office/powerpoint/2010/main" val="34355963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5784CC"/>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E6E0C3-EF2C-4289-A3F5-87DAEFC05BBB}" type="datetime1">
              <a:rPr lang="en-GB" smtClean="0"/>
              <a:t>04/03/2014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407940B8-9417-48EE-ABC2-07A9A3BB6767}" type="slidenum">
              <a:rPr lang="en-GB" smtClean="0"/>
              <a:pPr>
                <a:defRPr/>
              </a:pPr>
              <a:t>‹#›</a:t>
            </a:fld>
            <a:endParaRPr lang="en-GB"/>
          </a:p>
        </p:txBody>
      </p:sp>
    </p:spTree>
    <p:extLst>
      <p:ext uri="{BB962C8B-B14F-4D97-AF65-F5344CB8AC3E}">
        <p14:creationId xmlns:p14="http://schemas.microsoft.com/office/powerpoint/2010/main" val="4820446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57284"/>
            <a:ext cx="8229600" cy="849501"/>
          </a:xfrm>
        </p:spPr>
        <p:txBody>
          <a:bodyPr/>
          <a:lstStyle>
            <a:lvl1pPr>
              <a:defRPr>
                <a:solidFill>
                  <a:srgbClr val="5784CC"/>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666666"/>
                </a:solidFill>
              </a:defRPr>
            </a:lvl1pPr>
            <a:lvl2pPr>
              <a:defRPr sz="24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666666"/>
                </a:solidFill>
              </a:defRPr>
            </a:lvl1pPr>
            <a:lvl2pPr>
              <a:defRPr sz="2400">
                <a:solidFill>
                  <a:srgbClr val="666666"/>
                </a:solidFill>
              </a:defRPr>
            </a:lvl2pPr>
            <a:lvl3pPr>
              <a:defRPr sz="2000">
                <a:solidFill>
                  <a:srgbClr val="666666"/>
                </a:solidFill>
              </a:defRPr>
            </a:lvl3pPr>
            <a:lvl4pPr>
              <a:defRPr sz="1800">
                <a:solidFill>
                  <a:srgbClr val="666666"/>
                </a:solidFill>
              </a:defRPr>
            </a:lvl4pPr>
            <a:lvl5pPr>
              <a:defRPr sz="1800">
                <a:solidFill>
                  <a:srgbClr val="666666"/>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6449B5-D4FD-43E3-AF60-01AEC0CBAE9C}" type="datetime1">
              <a:rPr lang="en-GB" smtClean="0"/>
              <a:t>04/03/2014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489848FF-5A85-4FF3-A1C7-E222A708FC32}" type="slidenum">
              <a:rPr lang="en-GB" smtClean="0"/>
              <a:pPr>
                <a:defRPr/>
              </a:pPr>
              <a:t>‹#›</a:t>
            </a:fld>
            <a:endParaRPr lang="en-GB"/>
          </a:p>
        </p:txBody>
      </p:sp>
    </p:spTree>
    <p:extLst>
      <p:ext uri="{BB962C8B-B14F-4D97-AF65-F5344CB8AC3E}">
        <p14:creationId xmlns:p14="http://schemas.microsoft.com/office/powerpoint/2010/main" val="1889840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56640"/>
            <a:ext cx="4040188" cy="1118235"/>
          </a:xfrm>
        </p:spPr>
        <p:txBody>
          <a:bodyPr anchor="b"/>
          <a:lstStyle>
            <a:lvl1pPr marL="0" indent="0">
              <a:buNone/>
              <a:defRPr sz="2400" b="1">
                <a:solidFill>
                  <a:srgbClr val="5784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056640"/>
            <a:ext cx="4041775" cy="1118235"/>
          </a:xfrm>
        </p:spPr>
        <p:txBody>
          <a:bodyPr anchor="b"/>
          <a:lstStyle>
            <a:lvl1pPr marL="0" indent="0">
              <a:buNone/>
              <a:defRPr sz="2400" b="1">
                <a:solidFill>
                  <a:srgbClr val="5784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666666"/>
                </a:solidFill>
              </a:defRPr>
            </a:lvl1pPr>
            <a:lvl2pPr>
              <a:defRPr sz="2000">
                <a:solidFill>
                  <a:srgbClr val="666666"/>
                </a:solidFill>
              </a:defRPr>
            </a:lvl2pPr>
            <a:lvl3pPr>
              <a:defRPr sz="1800">
                <a:solidFill>
                  <a:srgbClr val="666666"/>
                </a:solidFill>
              </a:defRPr>
            </a:lvl3pPr>
            <a:lvl4pPr>
              <a:defRPr sz="1600">
                <a:solidFill>
                  <a:srgbClr val="666666"/>
                </a:solidFill>
              </a:defRPr>
            </a:lvl4pPr>
            <a:lvl5pPr>
              <a:defRPr sz="1600">
                <a:solidFill>
                  <a:srgbClr val="666666"/>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936F34-4FA3-4210-A0C7-D4803D2DEE10}" type="datetime1">
              <a:rPr lang="en-GB" smtClean="0"/>
              <a:t>04/03/2014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BC4CCEA4-6309-4B12-9630-06F15A312447}" type="slidenum">
              <a:rPr lang="en-GB" smtClean="0"/>
              <a:pPr>
                <a:defRPr/>
              </a:pPr>
              <a:t>‹#›</a:t>
            </a:fld>
            <a:endParaRPr lang="en-GB"/>
          </a:p>
        </p:txBody>
      </p:sp>
    </p:spTree>
    <p:extLst>
      <p:ext uri="{BB962C8B-B14F-4D97-AF65-F5344CB8AC3E}">
        <p14:creationId xmlns:p14="http://schemas.microsoft.com/office/powerpoint/2010/main" val="14026317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784CC"/>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38B8933-D006-40C0-B8F4-9E9386E92E57}" type="datetime1">
              <a:rPr lang="en-GB" smtClean="0"/>
              <a:t>04/03/2014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4C7C9CFA-B2C9-45A0-9CDD-F210429B009F}" type="slidenum">
              <a:rPr lang="en-GB" smtClean="0"/>
              <a:pPr>
                <a:defRPr/>
              </a:pPr>
              <a:t>‹#›</a:t>
            </a:fld>
            <a:endParaRPr lang="en-GB"/>
          </a:p>
        </p:txBody>
      </p:sp>
    </p:spTree>
    <p:extLst>
      <p:ext uri="{BB962C8B-B14F-4D97-AF65-F5344CB8AC3E}">
        <p14:creationId xmlns:p14="http://schemas.microsoft.com/office/powerpoint/2010/main" val="1705955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C4B9C-FF86-4BD1-831C-3856A530004D}" type="datetime1">
              <a:rPr lang="en-GB" smtClean="0"/>
              <a:t>04/03/2014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EAA2E33F-F69F-427F-A2E0-7C537EAFCA59}" type="slidenum">
              <a:rPr lang="en-GB" smtClean="0"/>
              <a:pPr>
                <a:defRPr/>
              </a:pPr>
              <a:t>‹#›</a:t>
            </a:fld>
            <a:endParaRPr lang="en-GB"/>
          </a:p>
        </p:txBody>
      </p:sp>
    </p:spTree>
    <p:extLst>
      <p:ext uri="{BB962C8B-B14F-4D97-AF65-F5344CB8AC3E}">
        <p14:creationId xmlns:p14="http://schemas.microsoft.com/office/powerpoint/2010/main" val="276369692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78295"/>
            <a:ext cx="3008313" cy="766025"/>
          </a:xfrm>
        </p:spPr>
        <p:txBody>
          <a:bodyPr anchor="b"/>
          <a:lstStyle>
            <a:lvl1pPr algn="l">
              <a:defRPr sz="2000" b="1">
                <a:solidFill>
                  <a:srgbClr val="5784CC"/>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792480"/>
            <a:ext cx="5111750" cy="5333683"/>
          </a:xfrm>
        </p:spPr>
        <p:txBody>
          <a:bodyPr/>
          <a:lstStyle>
            <a:lvl1pPr>
              <a:defRPr sz="3200">
                <a:solidFill>
                  <a:srgbClr val="666666"/>
                </a:solidFill>
              </a:defRPr>
            </a:lvl1pPr>
            <a:lvl2pPr>
              <a:defRPr sz="2800">
                <a:solidFill>
                  <a:srgbClr val="666666"/>
                </a:solidFill>
              </a:defRPr>
            </a:lvl2pPr>
            <a:lvl3pPr>
              <a:defRPr sz="2400">
                <a:solidFill>
                  <a:srgbClr val="666666"/>
                </a:solidFill>
              </a:defRPr>
            </a:lvl3pPr>
            <a:lvl4pPr>
              <a:defRPr sz="2000">
                <a:solidFill>
                  <a:srgbClr val="666666"/>
                </a:solidFill>
              </a:defRPr>
            </a:lvl4pPr>
            <a:lvl5pPr>
              <a:defRPr sz="2000">
                <a:solidFill>
                  <a:srgbClr val="666666"/>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544321"/>
            <a:ext cx="3008313" cy="4581842"/>
          </a:xfrm>
        </p:spPr>
        <p:txBody>
          <a:bodyPr/>
          <a:lstStyle>
            <a:lvl1pPr marL="0" indent="0">
              <a:buNone/>
              <a:defRPr sz="14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C81F7A-9C4F-4469-B924-45D94F20C15E}" type="datetime1">
              <a:rPr lang="en-GB" smtClean="0"/>
              <a:t>04/03/2014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B190ACC9-6C40-48BE-B44D-48BC25B5CFEE}" type="slidenum">
              <a:rPr lang="en-GB" smtClean="0"/>
              <a:pPr>
                <a:defRPr/>
              </a:pPr>
              <a:t>‹#›</a:t>
            </a:fld>
            <a:endParaRPr lang="en-GB"/>
          </a:p>
        </p:txBody>
      </p:sp>
    </p:spTree>
    <p:extLst>
      <p:ext uri="{BB962C8B-B14F-4D97-AF65-F5344CB8AC3E}">
        <p14:creationId xmlns:p14="http://schemas.microsoft.com/office/powerpoint/2010/main" val="1351038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5784CC"/>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802639"/>
            <a:ext cx="5486400" cy="39249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66666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A300FF-49AB-4600-B7F2-B7EFAF2F95E6}" type="datetime1">
              <a:rPr lang="en-GB" smtClean="0"/>
              <a:t>04/03/2014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54A922EC-7791-4FCB-9B28-A068C3D68860}" type="slidenum">
              <a:rPr lang="en-GB" smtClean="0"/>
              <a:pPr>
                <a:defRPr/>
              </a:pPr>
              <a:t>‹#›</a:t>
            </a:fld>
            <a:endParaRPr lang="en-GB"/>
          </a:p>
        </p:txBody>
      </p:sp>
    </p:spTree>
    <p:extLst>
      <p:ext uri="{BB962C8B-B14F-4D97-AF65-F5344CB8AC3E}">
        <p14:creationId xmlns:p14="http://schemas.microsoft.com/office/powerpoint/2010/main" val="23617765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owerPoint-v3.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83" y="0"/>
            <a:ext cx="9169982" cy="6879166"/>
          </a:xfrm>
          <a:prstGeom prst="rect">
            <a:avLst/>
          </a:prstGeom>
        </p:spPr>
      </p:pic>
      <p:sp>
        <p:nvSpPr>
          <p:cNvPr id="2" name="Title Placeholder 1"/>
          <p:cNvSpPr>
            <a:spLocks noGrp="1"/>
          </p:cNvSpPr>
          <p:nvPr>
            <p:ph type="title"/>
          </p:nvPr>
        </p:nvSpPr>
        <p:spPr>
          <a:xfrm>
            <a:off x="457200" y="940164"/>
            <a:ext cx="8229600" cy="849501"/>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9608" y="1912388"/>
            <a:ext cx="8229600" cy="4305532"/>
          </a:xfrm>
          <a:prstGeom prst="rect">
            <a:avLst/>
          </a:prstGeom>
          <a:solidFill>
            <a:srgbClr val="FFFFFF"/>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590800" y="6472763"/>
            <a:ext cx="2133600" cy="365125"/>
          </a:xfrm>
          <a:prstGeom prst="rect">
            <a:avLst/>
          </a:prstGeom>
        </p:spPr>
        <p:txBody>
          <a:bodyPr vert="horz" lIns="91440" tIns="45720" rIns="91440" bIns="45720" rtlCol="0" anchor="ctr"/>
          <a:lstStyle>
            <a:lvl1pPr algn="l">
              <a:defRPr sz="900">
                <a:solidFill>
                  <a:schemeClr val="tx1">
                    <a:tint val="75000"/>
                  </a:schemeClr>
                </a:solidFill>
                <a:latin typeface="Georgia"/>
              </a:defRPr>
            </a:lvl1pPr>
          </a:lstStyle>
          <a:p>
            <a:fld id="{FDB8166C-28A3-43D9-96D9-21B652C72028}" type="datetime1">
              <a:rPr lang="en-GB" smtClean="0"/>
              <a:t>04/03/2014</a:t>
            </a:fld>
            <a:endParaRPr lang="en-US" dirty="0"/>
          </a:p>
        </p:txBody>
      </p:sp>
      <p:sp>
        <p:nvSpPr>
          <p:cNvPr id="5" name="Footer Placeholder 4"/>
          <p:cNvSpPr>
            <a:spLocks noGrp="1"/>
          </p:cNvSpPr>
          <p:nvPr>
            <p:ph type="ftr" sz="quarter" idx="3"/>
          </p:nvPr>
        </p:nvSpPr>
        <p:spPr>
          <a:xfrm>
            <a:off x="4918228" y="6472763"/>
            <a:ext cx="2895600" cy="365125"/>
          </a:xfrm>
          <a:prstGeom prst="rect">
            <a:avLst/>
          </a:prstGeom>
        </p:spPr>
        <p:txBody>
          <a:bodyPr vert="horz" lIns="91440" tIns="45720" rIns="91440" bIns="45720" rtlCol="0" anchor="ctr"/>
          <a:lstStyle>
            <a:lvl1pPr algn="ctr">
              <a:defRPr sz="900">
                <a:solidFill>
                  <a:schemeClr val="tx1">
                    <a:tint val="75000"/>
                  </a:schemeClr>
                </a:solidFill>
                <a:latin typeface="Georgia"/>
              </a:defRPr>
            </a:lvl1pPr>
          </a:lstStyle>
          <a:p>
            <a:endParaRPr lang="en-US" dirty="0"/>
          </a:p>
        </p:txBody>
      </p:sp>
      <p:sp>
        <p:nvSpPr>
          <p:cNvPr id="6" name="Slide Number Placeholder 5"/>
          <p:cNvSpPr>
            <a:spLocks noGrp="1"/>
          </p:cNvSpPr>
          <p:nvPr>
            <p:ph type="sldNum" sz="quarter" idx="4"/>
          </p:nvPr>
        </p:nvSpPr>
        <p:spPr>
          <a:xfrm>
            <a:off x="8002574" y="6472763"/>
            <a:ext cx="684225" cy="365125"/>
          </a:xfrm>
          <a:prstGeom prst="rect">
            <a:avLst/>
          </a:prstGeom>
        </p:spPr>
        <p:txBody>
          <a:bodyPr vert="horz" lIns="91440" tIns="45720" rIns="91440" bIns="45720" rtlCol="0" anchor="ctr"/>
          <a:lstStyle>
            <a:lvl1pPr algn="r">
              <a:defRPr sz="900">
                <a:solidFill>
                  <a:schemeClr val="tx1">
                    <a:tint val="75000"/>
                  </a:schemeClr>
                </a:solidFill>
                <a:latin typeface="Georgia"/>
              </a:defRPr>
            </a:lvl1pPr>
          </a:lstStyle>
          <a:p>
            <a:pPr>
              <a:defRPr/>
            </a:pPr>
            <a:fld id="{BC4CCEA4-6309-4B12-9630-06F15A312447}" type="slidenum">
              <a:rPr lang="en-GB" smtClean="0"/>
              <a:pPr>
                <a:defRPr/>
              </a:pPr>
              <a:t>‹#›</a:t>
            </a:fld>
            <a:endParaRPr lang="en-GB"/>
          </a:p>
        </p:txBody>
      </p:sp>
    </p:spTree>
    <p:extLst>
      <p:ext uri="{BB962C8B-B14F-4D97-AF65-F5344CB8AC3E}">
        <p14:creationId xmlns:p14="http://schemas.microsoft.com/office/powerpoint/2010/main" val="27802900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ftr="0"/>
  <p:txStyles>
    <p:titleStyle>
      <a:lvl1pPr algn="l" defTabSz="457200" rtl="0" eaLnBrk="1" latinLnBrk="0" hangingPunct="1">
        <a:spcBef>
          <a:spcPct val="0"/>
        </a:spcBef>
        <a:buNone/>
        <a:defRPr sz="4400" kern="1200">
          <a:solidFill>
            <a:srgbClr val="5784CC"/>
          </a:solidFill>
          <a:latin typeface="Georgia"/>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666666"/>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rgbClr val="666666"/>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rgbClr val="666666"/>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rgbClr val="666666"/>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rgbClr val="666666"/>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reativecommons.org/licenses/by-sa/3.0/deed.en_U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en-GB" dirty="0" smtClean="0"/>
              <a:t>Introduction to electronic resources management</a:t>
            </a:r>
          </a:p>
        </p:txBody>
      </p:sp>
      <p:sp>
        <p:nvSpPr>
          <p:cNvPr id="2051" name="Rectangle 3"/>
          <p:cNvSpPr>
            <a:spLocks noGrp="1" noChangeArrowheads="1"/>
          </p:cNvSpPr>
          <p:nvPr>
            <p:ph type="subTitle" idx="1"/>
          </p:nvPr>
        </p:nvSpPr>
        <p:spPr/>
        <p:txBody>
          <a:bodyPr/>
          <a:lstStyle/>
          <a:p>
            <a:pPr lvl="0"/>
            <a:r>
              <a:rPr lang="en-GB" dirty="0" smtClean="0">
                <a:latin typeface="Georgia" panose="02040502050405020303" pitchFamily="18" charset="0"/>
              </a:rPr>
              <a:t>Unit 2.2: Managing acquisition and purchase</a:t>
            </a:r>
            <a:endParaRPr lang="en-GB" dirty="0">
              <a:latin typeface="Georgia" panose="02040502050405020303" pitchFamily="18" charset="0"/>
            </a:endParaRPr>
          </a:p>
        </p:txBody>
      </p:sp>
    </p:spTree>
    <p:extLst>
      <p:ext uri="{BB962C8B-B14F-4D97-AF65-F5344CB8AC3E}">
        <p14:creationId xmlns:p14="http://schemas.microsoft.com/office/powerpoint/2010/main" val="2110931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Areas of concern</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Pressure from publishers can be overwhelming.</a:t>
            </a:r>
          </a:p>
          <a:p>
            <a:r>
              <a:rPr lang="en-US" sz="2800" dirty="0" smtClean="0"/>
              <a:t>Ensure you are catering for user needs – is the content relevant?</a:t>
            </a:r>
          </a:p>
          <a:p>
            <a:r>
              <a:rPr lang="en-US" sz="2800" dirty="0" smtClean="0"/>
              <a:t>Insist on trials (evaluate usage and get feedback)</a:t>
            </a:r>
          </a:p>
          <a:p>
            <a:r>
              <a:rPr lang="en-US" sz="2800" dirty="0" smtClean="0"/>
              <a:t>Operate within your budget limits</a:t>
            </a:r>
          </a:p>
          <a:p>
            <a:r>
              <a:rPr lang="en-US" sz="2800" dirty="0" smtClean="0"/>
              <a:t>Cost effectiveness – are you getting value for your money</a:t>
            </a:r>
          </a:p>
          <a:p>
            <a:r>
              <a:rPr lang="en-US" sz="2800" dirty="0" smtClean="0"/>
              <a:t>Sustainability – can you sustain that particular subscription?</a:t>
            </a:r>
          </a:p>
          <a:p>
            <a:r>
              <a:rPr lang="en-US" sz="2800" b="1" dirty="0" smtClean="0"/>
              <a:t>Seek advise from experienced license negotiators like INASP where possible</a:t>
            </a:r>
            <a:endParaRPr lang="en-US" sz="2800" b="1" dirty="0"/>
          </a:p>
        </p:txBody>
      </p:sp>
      <p:sp>
        <p:nvSpPr>
          <p:cNvPr id="4" name="Date Placeholder 3"/>
          <p:cNvSpPr>
            <a:spLocks noGrp="1"/>
          </p:cNvSpPr>
          <p:nvPr>
            <p:ph type="dt" sz="half" idx="10"/>
          </p:nvPr>
        </p:nvSpPr>
        <p:spPr/>
        <p:txBody>
          <a:bodyPr/>
          <a:lstStyle/>
          <a:p>
            <a:fld id="{7466D24D-3A65-4A1F-BD9E-52527E66D351}" type="datetime1">
              <a:rPr lang="en-GB" smtClean="0"/>
              <a:t>04/03/2014</a:t>
            </a:fld>
            <a:endParaRPr lang="en-US"/>
          </a:p>
        </p:txBody>
      </p:sp>
      <p:sp>
        <p:nvSpPr>
          <p:cNvPr id="6" name="Slide Number Placeholder 5"/>
          <p:cNvSpPr>
            <a:spLocks noGrp="1"/>
          </p:cNvSpPr>
          <p:nvPr>
            <p:ph type="sldNum" sz="quarter" idx="12"/>
          </p:nvPr>
        </p:nvSpPr>
        <p:spPr/>
        <p:txBody>
          <a:bodyPr/>
          <a:lstStyle/>
          <a:p>
            <a:fld id="{61D33979-82CC-6440-B758-3F4758057F14}" type="slidenum">
              <a:rPr lang="en-US" smtClean="0"/>
              <a:pPr/>
              <a:t>10</a:t>
            </a:fld>
            <a:endParaRPr lang="en-US"/>
          </a:p>
        </p:txBody>
      </p:sp>
    </p:spTree>
    <p:extLst>
      <p:ext uri="{BB962C8B-B14F-4D97-AF65-F5344CB8AC3E}">
        <p14:creationId xmlns:p14="http://schemas.microsoft.com/office/powerpoint/2010/main" val="1482589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286000"/>
            <a:ext cx="7772400" cy="1143000"/>
          </a:xfrm>
        </p:spPr>
        <p:txBody>
          <a:bodyPr>
            <a:noAutofit/>
          </a:bodyPr>
          <a:lstStyle/>
          <a:p>
            <a:pPr algn="ctr"/>
            <a:r>
              <a:rPr lang="en-GB" altLang="en-US" dirty="0"/>
              <a:t>Maximise leverage of existing funds—consortia building</a:t>
            </a: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consortium?</a:t>
            </a:r>
            <a:endParaRPr lang="en-GB" dirty="0"/>
          </a:p>
        </p:txBody>
      </p:sp>
      <p:sp>
        <p:nvSpPr>
          <p:cNvPr id="3" name="Content Placeholder 2"/>
          <p:cNvSpPr>
            <a:spLocks noGrp="1"/>
          </p:cNvSpPr>
          <p:nvPr>
            <p:ph idx="1"/>
          </p:nvPr>
        </p:nvSpPr>
        <p:spPr/>
        <p:txBody>
          <a:bodyPr/>
          <a:lstStyle/>
          <a:p>
            <a:r>
              <a:rPr lang="en-GB" dirty="0"/>
              <a:t>A consortium is an association of two or more individuals, companies, organizations or governments (or any combination of these entities) with the objective of participating in a common activity or pooling their resources for achieving a common </a:t>
            </a:r>
            <a:r>
              <a:rPr lang="en-GB" dirty="0" smtClean="0"/>
              <a:t>goal.</a:t>
            </a:r>
          </a:p>
          <a:p>
            <a:pPr marL="0" indent="0" algn="r">
              <a:buNone/>
            </a:pPr>
            <a:r>
              <a:rPr lang="en-GB" sz="1200" dirty="0"/>
              <a:t>http://en.wikipedia.org/wiki/Consortium</a:t>
            </a:r>
          </a:p>
        </p:txBody>
      </p:sp>
      <p:sp>
        <p:nvSpPr>
          <p:cNvPr id="4" name="Date Placeholder 3"/>
          <p:cNvSpPr>
            <a:spLocks noGrp="1"/>
          </p:cNvSpPr>
          <p:nvPr>
            <p:ph type="dt" sz="half" idx="10"/>
          </p:nvPr>
        </p:nvSpPr>
        <p:spPr/>
        <p:txBody>
          <a:bodyPr/>
          <a:lstStyle/>
          <a:p>
            <a:fld id="{EABA73AE-37B3-4510-8BEF-B4A23DE5A52F}" type="datetime1">
              <a:rPr lang="en-GB" smtClean="0"/>
              <a:t>04/03/2014</a:t>
            </a:fld>
            <a:endParaRPr lang="en-US"/>
          </a:p>
        </p:txBody>
      </p:sp>
      <p:sp>
        <p:nvSpPr>
          <p:cNvPr id="5" name="Slide Number Placeholder 4"/>
          <p:cNvSpPr>
            <a:spLocks noGrp="1"/>
          </p:cNvSpPr>
          <p:nvPr>
            <p:ph type="sldNum" sz="quarter" idx="12"/>
          </p:nvPr>
        </p:nvSpPr>
        <p:spPr/>
        <p:txBody>
          <a:bodyPr/>
          <a:lstStyle/>
          <a:p>
            <a:pPr>
              <a:defRPr/>
            </a:pPr>
            <a:fld id="{E4AA40F8-48C3-42F5-BFF3-27636FCEE99B}" type="slidenum">
              <a:rPr lang="en-GB" smtClean="0"/>
              <a:pPr>
                <a:defRPr/>
              </a:pPr>
              <a:t>12</a:t>
            </a:fld>
            <a:endParaRPr lang="en-GB"/>
          </a:p>
        </p:txBody>
      </p:sp>
    </p:spTree>
    <p:extLst>
      <p:ext uri="{BB962C8B-B14F-4D97-AF65-F5344CB8AC3E}">
        <p14:creationId xmlns:p14="http://schemas.microsoft.com/office/powerpoint/2010/main" val="326745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library consortium?</a:t>
            </a:r>
            <a:endParaRPr lang="en-GB" dirty="0"/>
          </a:p>
        </p:txBody>
      </p:sp>
      <p:sp>
        <p:nvSpPr>
          <p:cNvPr id="3" name="Content Placeholder 2"/>
          <p:cNvSpPr>
            <a:spLocks noGrp="1"/>
          </p:cNvSpPr>
          <p:nvPr>
            <p:ph idx="1"/>
          </p:nvPr>
        </p:nvSpPr>
        <p:spPr/>
        <p:txBody>
          <a:bodyPr/>
          <a:lstStyle/>
          <a:p>
            <a:r>
              <a:rPr lang="en-GB" dirty="0" smtClean="0"/>
              <a:t>'Library consortium' may be defined as "an association or group of libraries who come together to achieve the common goal of 'optimum users satisfaction' with the participation in a common activity and sharing the resources.“</a:t>
            </a:r>
          </a:p>
          <a:p>
            <a:pPr algn="r"/>
            <a:r>
              <a:rPr lang="en-GB" sz="1200" dirty="0"/>
              <a:t>http://wiki.answers.com/Q/What_is_library_consortium</a:t>
            </a:r>
          </a:p>
        </p:txBody>
      </p:sp>
      <p:sp>
        <p:nvSpPr>
          <p:cNvPr id="4" name="Date Placeholder 3"/>
          <p:cNvSpPr>
            <a:spLocks noGrp="1"/>
          </p:cNvSpPr>
          <p:nvPr>
            <p:ph type="dt" sz="half" idx="10"/>
          </p:nvPr>
        </p:nvSpPr>
        <p:spPr/>
        <p:txBody>
          <a:bodyPr/>
          <a:lstStyle/>
          <a:p>
            <a:fld id="{B7131EF1-5F50-4C10-BA73-942A8FA543AD}" type="datetime1">
              <a:rPr lang="en-GB" smtClean="0"/>
              <a:t>04/03/2014</a:t>
            </a:fld>
            <a:endParaRPr lang="en-US"/>
          </a:p>
        </p:txBody>
      </p:sp>
      <p:sp>
        <p:nvSpPr>
          <p:cNvPr id="5" name="Slide Number Placeholder 4"/>
          <p:cNvSpPr>
            <a:spLocks noGrp="1"/>
          </p:cNvSpPr>
          <p:nvPr>
            <p:ph type="sldNum" sz="quarter" idx="12"/>
          </p:nvPr>
        </p:nvSpPr>
        <p:spPr/>
        <p:txBody>
          <a:bodyPr/>
          <a:lstStyle/>
          <a:p>
            <a:pPr>
              <a:defRPr/>
            </a:pPr>
            <a:fld id="{E4AA40F8-48C3-42F5-BFF3-27636FCEE99B}" type="slidenum">
              <a:rPr lang="en-GB" smtClean="0"/>
              <a:pPr>
                <a:defRPr/>
              </a:pPr>
              <a:t>13</a:t>
            </a:fld>
            <a:endParaRPr lang="en-GB"/>
          </a:p>
        </p:txBody>
      </p:sp>
    </p:spTree>
    <p:extLst>
      <p:ext uri="{BB962C8B-B14F-4D97-AF65-F5344CB8AC3E}">
        <p14:creationId xmlns:p14="http://schemas.microsoft.com/office/powerpoint/2010/main" val="2702367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 of a consortium</a:t>
            </a:r>
            <a:endParaRPr lang="en-GB" dirty="0"/>
          </a:p>
        </p:txBody>
      </p:sp>
      <p:sp>
        <p:nvSpPr>
          <p:cNvPr id="3" name="Content Placeholder 2"/>
          <p:cNvSpPr>
            <a:spLocks noGrp="1"/>
          </p:cNvSpPr>
          <p:nvPr>
            <p:ph idx="1"/>
          </p:nvPr>
        </p:nvSpPr>
        <p:spPr/>
        <p:txBody>
          <a:bodyPr/>
          <a:lstStyle/>
          <a:p>
            <a:r>
              <a:rPr lang="en-GB" dirty="0" smtClean="0"/>
              <a:t>Your suggestions?</a:t>
            </a:r>
            <a:endParaRPr lang="en-GB" dirty="0"/>
          </a:p>
        </p:txBody>
      </p:sp>
      <p:sp>
        <p:nvSpPr>
          <p:cNvPr id="4" name="Date Placeholder 3"/>
          <p:cNvSpPr>
            <a:spLocks noGrp="1"/>
          </p:cNvSpPr>
          <p:nvPr>
            <p:ph type="dt" sz="half" idx="10"/>
          </p:nvPr>
        </p:nvSpPr>
        <p:spPr/>
        <p:txBody>
          <a:bodyPr/>
          <a:lstStyle/>
          <a:p>
            <a:fld id="{214F61DA-CF71-49C1-92F9-A65636D36CF5}" type="datetime1">
              <a:rPr lang="en-GB" smtClean="0"/>
              <a:t>04/03/2014</a:t>
            </a:fld>
            <a:endParaRPr lang="en-US"/>
          </a:p>
        </p:txBody>
      </p:sp>
      <p:sp>
        <p:nvSpPr>
          <p:cNvPr id="5" name="Slide Number Placeholder 4"/>
          <p:cNvSpPr>
            <a:spLocks noGrp="1"/>
          </p:cNvSpPr>
          <p:nvPr>
            <p:ph type="sldNum" sz="quarter" idx="12"/>
          </p:nvPr>
        </p:nvSpPr>
        <p:spPr/>
        <p:txBody>
          <a:bodyPr/>
          <a:lstStyle/>
          <a:p>
            <a:pPr>
              <a:defRPr/>
            </a:pPr>
            <a:fld id="{E4AA40F8-48C3-42F5-BFF3-27636FCEE99B}" type="slidenum">
              <a:rPr lang="en-GB" smtClean="0"/>
              <a:pPr>
                <a:defRPr/>
              </a:pPr>
              <a:t>14</a:t>
            </a:fld>
            <a:endParaRPr lang="en-GB"/>
          </a:p>
        </p:txBody>
      </p:sp>
    </p:spTree>
    <p:extLst>
      <p:ext uri="{BB962C8B-B14F-4D97-AF65-F5344CB8AC3E}">
        <p14:creationId xmlns:p14="http://schemas.microsoft.com/office/powerpoint/2010/main" val="3799819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940164"/>
            <a:ext cx="8229600" cy="1437276"/>
          </a:xfrm>
        </p:spPr>
        <p:txBody>
          <a:bodyPr>
            <a:noAutofit/>
          </a:bodyPr>
          <a:lstStyle/>
          <a:p>
            <a:pPr eaLnBrk="1" hangingPunct="1"/>
            <a:r>
              <a:rPr lang="en-GB" dirty="0"/>
              <a:t>Working collaboratively enables libraries to….</a:t>
            </a:r>
          </a:p>
        </p:txBody>
      </p:sp>
      <p:sp>
        <p:nvSpPr>
          <p:cNvPr id="8195" name="Rectangle 3"/>
          <p:cNvSpPr>
            <a:spLocks noGrp="1" noChangeArrowheads="1"/>
          </p:cNvSpPr>
          <p:nvPr>
            <p:ph type="body" idx="1"/>
          </p:nvPr>
        </p:nvSpPr>
        <p:spPr>
          <a:xfrm>
            <a:off x="685800" y="2489200"/>
            <a:ext cx="7772400" cy="3606800"/>
          </a:xfrm>
        </p:spPr>
        <p:txBody>
          <a:bodyPr>
            <a:noAutofit/>
          </a:bodyPr>
          <a:lstStyle/>
          <a:p>
            <a:pPr eaLnBrk="1" hangingPunct="1"/>
            <a:r>
              <a:rPr lang="en-GB" dirty="0" smtClean="0"/>
              <a:t>Share resources, expand services and programmes</a:t>
            </a:r>
          </a:p>
          <a:p>
            <a:pPr eaLnBrk="1" hangingPunct="1"/>
            <a:r>
              <a:rPr lang="en-GB" dirty="0" smtClean="0"/>
              <a:t>Avoid duplication of effort or activity </a:t>
            </a:r>
          </a:p>
          <a:p>
            <a:pPr eaLnBrk="1" hangingPunct="1"/>
            <a:r>
              <a:rPr lang="en-GB" dirty="0" smtClean="0"/>
              <a:t>Share talents and expertise </a:t>
            </a:r>
          </a:p>
          <a:p>
            <a:pPr eaLnBrk="1" hangingPunct="1"/>
            <a:r>
              <a:rPr lang="en-GB" dirty="0" smtClean="0"/>
              <a:t>Provide superior quality services </a:t>
            </a:r>
          </a:p>
          <a:p>
            <a:pPr eaLnBrk="1" hangingPunct="1"/>
            <a:r>
              <a:rPr lang="en-GB" dirty="0" smtClean="0"/>
              <a:t>Accomplish more than any single organization could</a:t>
            </a:r>
          </a:p>
        </p:txBody>
      </p:sp>
      <p:sp>
        <p:nvSpPr>
          <p:cNvPr id="2" name="Date Placeholder 1"/>
          <p:cNvSpPr>
            <a:spLocks noGrp="1"/>
          </p:cNvSpPr>
          <p:nvPr>
            <p:ph type="dt" sz="half" idx="10"/>
          </p:nvPr>
        </p:nvSpPr>
        <p:spPr/>
        <p:txBody>
          <a:bodyPr/>
          <a:lstStyle/>
          <a:p>
            <a:fld id="{4E31213C-B64E-4B53-9589-C83E6C286987}" type="datetime1">
              <a:rPr lang="en-GB" smtClean="0"/>
              <a:t>04/03/2014</a:t>
            </a:fld>
            <a:endParaRPr lang="en-US"/>
          </a:p>
        </p:txBody>
      </p:sp>
      <p:sp>
        <p:nvSpPr>
          <p:cNvPr id="3" name="Slide Number Placeholder 2"/>
          <p:cNvSpPr>
            <a:spLocks noGrp="1"/>
          </p:cNvSpPr>
          <p:nvPr>
            <p:ph type="sldNum" sz="quarter" idx="12"/>
          </p:nvPr>
        </p:nvSpPr>
        <p:spPr/>
        <p:txBody>
          <a:bodyPr/>
          <a:lstStyle/>
          <a:p>
            <a:pPr>
              <a:defRPr/>
            </a:pPr>
            <a:fld id="{E4AA40F8-48C3-42F5-BFF3-27636FCEE99B}" type="slidenum">
              <a:rPr lang="en-GB" smtClean="0"/>
              <a:pPr>
                <a:defRPr/>
              </a:pPr>
              <a:t>15</a:t>
            </a:fld>
            <a:endParaRPr lang="en-GB"/>
          </a:p>
        </p:txBody>
      </p:sp>
    </p:spTree>
    <p:extLst>
      <p:ext uri="{BB962C8B-B14F-4D97-AF65-F5344CB8AC3E}">
        <p14:creationId xmlns:p14="http://schemas.microsoft.com/office/powerpoint/2010/main" val="1118209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altLang="en-US" smtClean="0"/>
              <a:t>Consortia building</a:t>
            </a:r>
          </a:p>
        </p:txBody>
      </p:sp>
      <p:sp>
        <p:nvSpPr>
          <p:cNvPr id="10243" name="Rectangle 3"/>
          <p:cNvSpPr>
            <a:spLocks noGrp="1" noChangeArrowheads="1"/>
          </p:cNvSpPr>
          <p:nvPr>
            <p:ph idx="1"/>
          </p:nvPr>
        </p:nvSpPr>
        <p:spPr/>
        <p:txBody>
          <a:bodyPr/>
          <a:lstStyle/>
          <a:p>
            <a:pPr eaLnBrk="1" hangingPunct="1"/>
            <a:r>
              <a:rPr lang="en-GB" altLang="en-US" sz="2800" dirty="0" smtClean="0"/>
              <a:t>Consortia may be the answer</a:t>
            </a:r>
          </a:p>
          <a:p>
            <a:pPr eaLnBrk="1" hangingPunct="1"/>
            <a:r>
              <a:rPr lang="en-GB" altLang="en-US" sz="2800" dirty="0" smtClean="0"/>
              <a:t>Building consortia can increase individual library’s economic influence</a:t>
            </a:r>
          </a:p>
          <a:p>
            <a:pPr eaLnBrk="1" hangingPunct="1"/>
            <a:r>
              <a:rPr lang="en-GB" altLang="en-US" sz="2800" dirty="0" smtClean="0"/>
              <a:t>Electronic resources have changed the business model for publishers and so they have been more approachable to these areas</a:t>
            </a:r>
          </a:p>
          <a:p>
            <a:pPr eaLnBrk="1" hangingPunct="1"/>
            <a:r>
              <a:rPr lang="en-GB" altLang="en-US" sz="2800" dirty="0" smtClean="0"/>
              <a:t>But they do largely rely on the use of funds</a:t>
            </a:r>
          </a:p>
          <a:p>
            <a:pPr eaLnBrk="1" hangingPunct="1"/>
            <a:r>
              <a:rPr lang="en-GB" altLang="en-US" sz="2800" dirty="0" smtClean="0"/>
              <a:t>Development of philanthropic licensing and development funding</a:t>
            </a:r>
          </a:p>
        </p:txBody>
      </p:sp>
      <p:sp>
        <p:nvSpPr>
          <p:cNvPr id="2" name="Date Placeholder 1"/>
          <p:cNvSpPr>
            <a:spLocks noGrp="1"/>
          </p:cNvSpPr>
          <p:nvPr>
            <p:ph type="dt" sz="half" idx="10"/>
          </p:nvPr>
        </p:nvSpPr>
        <p:spPr/>
        <p:txBody>
          <a:bodyPr/>
          <a:lstStyle/>
          <a:p>
            <a:fld id="{41081E75-2896-4D26-8FFF-F268614404B9}" type="datetime1">
              <a:rPr lang="en-GB" smtClean="0"/>
              <a:t>04/03/2014</a:t>
            </a:fld>
            <a:endParaRPr lang="en-US"/>
          </a:p>
        </p:txBody>
      </p:sp>
      <p:sp>
        <p:nvSpPr>
          <p:cNvPr id="3" name="Slide Number Placeholder 2"/>
          <p:cNvSpPr>
            <a:spLocks noGrp="1"/>
          </p:cNvSpPr>
          <p:nvPr>
            <p:ph type="sldNum" sz="quarter" idx="12"/>
          </p:nvPr>
        </p:nvSpPr>
        <p:spPr/>
        <p:txBody>
          <a:bodyPr/>
          <a:lstStyle/>
          <a:p>
            <a:pPr>
              <a:defRPr/>
            </a:pPr>
            <a:fld id="{E4AA40F8-48C3-42F5-BFF3-27636FCEE99B}" type="slidenum">
              <a:rPr lang="en-GB" smtClean="0"/>
              <a:pPr>
                <a:defRPr/>
              </a:pPr>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p:txBody>
          <a:bodyPr/>
          <a:lstStyle/>
          <a:p>
            <a:pPr eaLnBrk="1" hangingPunct="1"/>
            <a:r>
              <a:rPr lang="en-GB" altLang="en-US" smtClean="0"/>
              <a:t>Consortia advantages</a:t>
            </a:r>
          </a:p>
        </p:txBody>
      </p:sp>
      <p:sp>
        <p:nvSpPr>
          <p:cNvPr id="11267" name="Rectangle 1027"/>
          <p:cNvSpPr>
            <a:spLocks noGrp="1" noChangeArrowheads="1"/>
          </p:cNvSpPr>
          <p:nvPr>
            <p:ph idx="1"/>
          </p:nvPr>
        </p:nvSpPr>
        <p:spPr/>
        <p:txBody>
          <a:bodyPr>
            <a:normAutofit fontScale="92500" lnSpcReduction="10000"/>
          </a:bodyPr>
          <a:lstStyle/>
          <a:p>
            <a:pPr eaLnBrk="1" hangingPunct="1"/>
            <a:r>
              <a:rPr lang="en-GB" altLang="en-US" dirty="0" smtClean="0"/>
              <a:t>Stronger position in negotiation</a:t>
            </a:r>
          </a:p>
          <a:p>
            <a:pPr eaLnBrk="1" hangingPunct="1"/>
            <a:r>
              <a:rPr lang="en-GB" altLang="en-US" dirty="0" smtClean="0"/>
              <a:t>Cost sharing</a:t>
            </a:r>
          </a:p>
          <a:p>
            <a:pPr eaLnBrk="1" hangingPunct="1"/>
            <a:r>
              <a:rPr lang="en-GB" altLang="en-US" dirty="0" smtClean="0"/>
              <a:t>Better prices</a:t>
            </a:r>
          </a:p>
          <a:p>
            <a:pPr eaLnBrk="1" hangingPunct="1"/>
            <a:r>
              <a:rPr lang="en-GB" altLang="en-US" dirty="0" smtClean="0"/>
              <a:t>More journals accessible</a:t>
            </a:r>
          </a:p>
          <a:p>
            <a:pPr eaLnBrk="1" hangingPunct="1"/>
            <a:r>
              <a:rPr lang="en-GB" altLang="en-US" dirty="0" smtClean="0"/>
              <a:t>Shared expertise</a:t>
            </a:r>
          </a:p>
          <a:p>
            <a:pPr eaLnBrk="1" hangingPunct="1"/>
            <a:r>
              <a:rPr lang="en-GB" altLang="en-US" dirty="0" smtClean="0"/>
              <a:t>Shared marketing and promotion</a:t>
            </a:r>
          </a:p>
          <a:p>
            <a:pPr eaLnBrk="1" hangingPunct="1"/>
            <a:r>
              <a:rPr lang="en-GB" altLang="en-US" dirty="0" smtClean="0"/>
              <a:t>Joint advocacy</a:t>
            </a:r>
            <a:endParaRPr lang="en-GB" altLang="en-US" sz="1600" dirty="0" smtClean="0"/>
          </a:p>
          <a:p>
            <a:pPr lvl="4" eaLnBrk="1" hangingPunct="1"/>
            <a:endParaRPr lang="en-GB" altLang="en-US" sz="1600" dirty="0" smtClean="0"/>
          </a:p>
          <a:p>
            <a:pPr lvl="4" eaLnBrk="1" hangingPunct="1"/>
            <a:r>
              <a:rPr lang="en-GB" altLang="en-US" sz="1600" dirty="0" smtClean="0"/>
              <a:t>Hans </a:t>
            </a:r>
            <a:r>
              <a:rPr lang="en-GB" altLang="en-US" sz="1600" dirty="0" err="1" smtClean="0"/>
              <a:t>Geleijnse</a:t>
            </a:r>
            <a:endParaRPr lang="en-GB" altLang="en-US" sz="1600" dirty="0" smtClean="0"/>
          </a:p>
          <a:p>
            <a:pPr lvl="4" eaLnBrk="1" hangingPunct="1"/>
            <a:r>
              <a:rPr lang="en-GB" altLang="en-US" sz="1600" dirty="0" smtClean="0"/>
              <a:t>http://www.lib.helsinki.fi/finelib/geleijnse/index.htm</a:t>
            </a:r>
          </a:p>
        </p:txBody>
      </p:sp>
      <p:sp>
        <p:nvSpPr>
          <p:cNvPr id="2" name="Date Placeholder 1"/>
          <p:cNvSpPr>
            <a:spLocks noGrp="1"/>
          </p:cNvSpPr>
          <p:nvPr>
            <p:ph type="dt" sz="half" idx="10"/>
          </p:nvPr>
        </p:nvSpPr>
        <p:spPr/>
        <p:txBody>
          <a:bodyPr/>
          <a:lstStyle/>
          <a:p>
            <a:fld id="{5EDF8980-3924-4516-BDC7-7BD3E4E6A91E}" type="datetime1">
              <a:rPr lang="en-GB" smtClean="0"/>
              <a:t>04/03/2014</a:t>
            </a:fld>
            <a:endParaRPr lang="en-US"/>
          </a:p>
        </p:txBody>
      </p:sp>
      <p:sp>
        <p:nvSpPr>
          <p:cNvPr id="3" name="Slide Number Placeholder 2"/>
          <p:cNvSpPr>
            <a:spLocks noGrp="1"/>
          </p:cNvSpPr>
          <p:nvPr>
            <p:ph type="sldNum" sz="quarter" idx="12"/>
          </p:nvPr>
        </p:nvSpPr>
        <p:spPr/>
        <p:txBody>
          <a:bodyPr/>
          <a:lstStyle/>
          <a:p>
            <a:pPr>
              <a:defRPr/>
            </a:pPr>
            <a:fld id="{E4AA40F8-48C3-42F5-BFF3-27636FCEE99B}" type="slidenum">
              <a:rPr lang="en-GB" smtClean="0"/>
              <a:pPr>
                <a:defRPr/>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altLang="en-US" smtClean="0"/>
              <a:t>Consortia disadvantages</a:t>
            </a:r>
          </a:p>
        </p:txBody>
      </p:sp>
      <p:sp>
        <p:nvSpPr>
          <p:cNvPr id="12291" name="Rectangle 3"/>
          <p:cNvSpPr>
            <a:spLocks noGrp="1" noChangeArrowheads="1"/>
          </p:cNvSpPr>
          <p:nvPr>
            <p:ph idx="1"/>
          </p:nvPr>
        </p:nvSpPr>
        <p:spPr/>
        <p:txBody>
          <a:bodyPr/>
          <a:lstStyle/>
          <a:p>
            <a:pPr eaLnBrk="1" hangingPunct="1"/>
            <a:r>
              <a:rPr lang="en-GB" altLang="en-US" dirty="0" smtClean="0"/>
              <a:t>Time consuming</a:t>
            </a:r>
          </a:p>
          <a:p>
            <a:pPr eaLnBrk="1" hangingPunct="1"/>
            <a:r>
              <a:rPr lang="en-GB" altLang="en-US" dirty="0" smtClean="0"/>
              <a:t>Need fair mechanism to share costs</a:t>
            </a:r>
          </a:p>
          <a:p>
            <a:pPr eaLnBrk="1" hangingPunct="1"/>
            <a:r>
              <a:rPr lang="en-GB" altLang="en-US" dirty="0" smtClean="0"/>
              <a:t>Libraries may have to pay for resources they don’t need</a:t>
            </a:r>
          </a:p>
          <a:p>
            <a:pPr lvl="4" eaLnBrk="1" hangingPunct="1"/>
            <a:endParaRPr lang="en-GB" altLang="en-US" sz="1600" dirty="0" smtClean="0"/>
          </a:p>
          <a:p>
            <a:pPr lvl="4" eaLnBrk="1" hangingPunct="1"/>
            <a:endParaRPr lang="en-GB" altLang="en-US" sz="1600" dirty="0" smtClean="0"/>
          </a:p>
          <a:p>
            <a:pPr lvl="4" eaLnBrk="1" hangingPunct="1"/>
            <a:r>
              <a:rPr lang="en-GB" altLang="en-US" sz="1600" dirty="0" smtClean="0"/>
              <a:t>Hans </a:t>
            </a:r>
            <a:r>
              <a:rPr lang="en-GB" altLang="en-US" sz="1600" dirty="0" err="1" smtClean="0"/>
              <a:t>Geleijnse</a:t>
            </a:r>
            <a:endParaRPr lang="en-GB" altLang="en-US" sz="1600" dirty="0" smtClean="0"/>
          </a:p>
          <a:p>
            <a:pPr lvl="4" eaLnBrk="1" hangingPunct="1"/>
            <a:r>
              <a:rPr lang="en-GB" altLang="en-US" sz="1600" dirty="0" smtClean="0"/>
              <a:t>http://www.lib.helsinki.fi/finelib/geleijnse/index.htm</a:t>
            </a:r>
            <a:endParaRPr lang="en-GB" altLang="en-US" dirty="0" smtClean="0"/>
          </a:p>
        </p:txBody>
      </p:sp>
      <p:sp>
        <p:nvSpPr>
          <p:cNvPr id="2" name="Date Placeholder 1"/>
          <p:cNvSpPr>
            <a:spLocks noGrp="1"/>
          </p:cNvSpPr>
          <p:nvPr>
            <p:ph type="dt" sz="half" idx="10"/>
          </p:nvPr>
        </p:nvSpPr>
        <p:spPr/>
        <p:txBody>
          <a:bodyPr/>
          <a:lstStyle/>
          <a:p>
            <a:fld id="{487EDE70-6BB2-442B-8EC0-91BFCAAA60C5}" type="datetime1">
              <a:rPr lang="en-GB" smtClean="0"/>
              <a:t>04/03/2014</a:t>
            </a:fld>
            <a:endParaRPr lang="en-US"/>
          </a:p>
        </p:txBody>
      </p:sp>
      <p:sp>
        <p:nvSpPr>
          <p:cNvPr id="3" name="Slide Number Placeholder 2"/>
          <p:cNvSpPr>
            <a:spLocks noGrp="1"/>
          </p:cNvSpPr>
          <p:nvPr>
            <p:ph type="sldNum" sz="quarter" idx="12"/>
          </p:nvPr>
        </p:nvSpPr>
        <p:spPr/>
        <p:txBody>
          <a:bodyPr/>
          <a:lstStyle/>
          <a:p>
            <a:pPr>
              <a:defRPr/>
            </a:pPr>
            <a:fld id="{E4AA40F8-48C3-42F5-BFF3-27636FCEE99B}" type="slidenum">
              <a:rPr lang="en-GB" smtClean="0"/>
              <a:pPr>
                <a:defRPr/>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altLang="en-US" dirty="0" smtClean="0"/>
              <a:t>Different kinds of consortia</a:t>
            </a:r>
          </a:p>
        </p:txBody>
      </p:sp>
      <p:sp>
        <p:nvSpPr>
          <p:cNvPr id="13315" name="Rectangle 3"/>
          <p:cNvSpPr>
            <a:spLocks noGrp="1" noChangeArrowheads="1"/>
          </p:cNvSpPr>
          <p:nvPr>
            <p:ph idx="1"/>
          </p:nvPr>
        </p:nvSpPr>
        <p:spPr>
          <a:xfrm>
            <a:off x="685800" y="1676400"/>
            <a:ext cx="7772400" cy="4419600"/>
          </a:xfrm>
        </p:spPr>
        <p:txBody>
          <a:bodyPr/>
          <a:lstStyle/>
          <a:p>
            <a:pPr>
              <a:lnSpc>
                <a:spcPct val="90000"/>
              </a:lnSpc>
            </a:pPr>
            <a:r>
              <a:rPr lang="en-GB" altLang="en-US" sz="2600" dirty="0"/>
              <a:t>National</a:t>
            </a:r>
          </a:p>
          <a:p>
            <a:pPr lvl="1">
              <a:lnSpc>
                <a:spcPct val="90000"/>
              </a:lnSpc>
            </a:pPr>
            <a:r>
              <a:rPr lang="en-GB" altLang="en-US" sz="2000" dirty="0"/>
              <a:t>Common model in INASP partner countries</a:t>
            </a:r>
          </a:p>
          <a:p>
            <a:pPr eaLnBrk="1" hangingPunct="1">
              <a:lnSpc>
                <a:spcPct val="90000"/>
              </a:lnSpc>
            </a:pPr>
            <a:r>
              <a:rPr lang="en-GB" altLang="en-US" sz="2600" dirty="0" smtClean="0"/>
              <a:t>Local</a:t>
            </a:r>
          </a:p>
          <a:p>
            <a:pPr lvl="1" eaLnBrk="1" hangingPunct="1">
              <a:lnSpc>
                <a:spcPct val="90000"/>
              </a:lnSpc>
            </a:pPr>
            <a:r>
              <a:rPr lang="en-GB" altLang="en-US" sz="2000" dirty="0" smtClean="0"/>
              <a:t>A small number of institutions with specialist needs</a:t>
            </a:r>
          </a:p>
          <a:p>
            <a:pPr eaLnBrk="1" hangingPunct="1">
              <a:lnSpc>
                <a:spcPct val="90000"/>
              </a:lnSpc>
            </a:pPr>
            <a:r>
              <a:rPr lang="en-GB" altLang="en-US" sz="2600" dirty="0" smtClean="0"/>
              <a:t>Regional</a:t>
            </a:r>
          </a:p>
          <a:p>
            <a:pPr lvl="1" eaLnBrk="1" hangingPunct="1">
              <a:lnSpc>
                <a:spcPct val="90000"/>
              </a:lnSpc>
            </a:pPr>
            <a:r>
              <a:rPr lang="en-GB" altLang="en-US" sz="2000" dirty="0" smtClean="0"/>
              <a:t>Institutions within a particular region work together</a:t>
            </a:r>
          </a:p>
          <a:p>
            <a:pPr eaLnBrk="1" hangingPunct="1">
              <a:lnSpc>
                <a:spcPct val="90000"/>
              </a:lnSpc>
            </a:pPr>
            <a:r>
              <a:rPr lang="en-GB" altLang="en-US" sz="2600" dirty="0" smtClean="0"/>
              <a:t>International</a:t>
            </a:r>
          </a:p>
          <a:p>
            <a:pPr lvl="1" eaLnBrk="1" hangingPunct="1">
              <a:lnSpc>
                <a:spcPct val="90000"/>
              </a:lnSpc>
            </a:pPr>
            <a:r>
              <a:rPr lang="en-GB" altLang="en-US" sz="2000" dirty="0" smtClean="0"/>
              <a:t>Potential with many small countries (as defined above)</a:t>
            </a:r>
          </a:p>
          <a:p>
            <a:pPr eaLnBrk="1" hangingPunct="1">
              <a:lnSpc>
                <a:spcPct val="90000"/>
              </a:lnSpc>
            </a:pPr>
            <a:r>
              <a:rPr lang="en-GB" altLang="en-US" sz="2600" dirty="0" smtClean="0"/>
              <a:t>Subject or sector specific</a:t>
            </a:r>
          </a:p>
          <a:p>
            <a:pPr lvl="1" eaLnBrk="1" hangingPunct="1">
              <a:lnSpc>
                <a:spcPct val="90000"/>
              </a:lnSpc>
            </a:pPr>
            <a:r>
              <a:rPr lang="en-GB" altLang="en-US" sz="2000" dirty="0" smtClean="0"/>
              <a:t>Cooperation on single or related disciplines, national or international scope</a:t>
            </a:r>
          </a:p>
        </p:txBody>
      </p:sp>
      <p:sp>
        <p:nvSpPr>
          <p:cNvPr id="2" name="Date Placeholder 1"/>
          <p:cNvSpPr>
            <a:spLocks noGrp="1"/>
          </p:cNvSpPr>
          <p:nvPr>
            <p:ph type="dt" sz="half" idx="10"/>
          </p:nvPr>
        </p:nvSpPr>
        <p:spPr/>
        <p:txBody>
          <a:bodyPr/>
          <a:lstStyle/>
          <a:p>
            <a:fld id="{438987B2-48CD-4143-8827-EAED1B5E6F3E}" type="datetime1">
              <a:rPr lang="en-GB" smtClean="0"/>
              <a:t>04/03/2014</a:t>
            </a:fld>
            <a:endParaRPr lang="en-US"/>
          </a:p>
        </p:txBody>
      </p:sp>
      <p:sp>
        <p:nvSpPr>
          <p:cNvPr id="3" name="Slide Number Placeholder 2"/>
          <p:cNvSpPr>
            <a:spLocks noGrp="1"/>
          </p:cNvSpPr>
          <p:nvPr>
            <p:ph type="sldNum" sz="quarter" idx="12"/>
          </p:nvPr>
        </p:nvSpPr>
        <p:spPr/>
        <p:txBody>
          <a:bodyPr/>
          <a:lstStyle/>
          <a:p>
            <a:pPr>
              <a:defRPr/>
            </a:pPr>
            <a:fld id="{E4AA40F8-48C3-42F5-BFF3-27636FCEE99B}" type="slidenum">
              <a:rPr lang="en-GB" smtClean="0"/>
              <a:pPr>
                <a:defRPr/>
              </a:pPr>
              <a:t>19</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altLang="en-US" smtClean="0"/>
              <a:t>Objectives</a:t>
            </a:r>
          </a:p>
        </p:txBody>
      </p:sp>
      <p:sp>
        <p:nvSpPr>
          <p:cNvPr id="3075" name="Rectangle 3"/>
          <p:cNvSpPr>
            <a:spLocks noGrp="1" noChangeArrowheads="1"/>
          </p:cNvSpPr>
          <p:nvPr>
            <p:ph idx="1"/>
          </p:nvPr>
        </p:nvSpPr>
        <p:spPr/>
        <p:txBody>
          <a:bodyPr/>
          <a:lstStyle/>
          <a:p>
            <a:pPr eaLnBrk="1" hangingPunct="1"/>
            <a:r>
              <a:rPr lang="en-GB" altLang="en-US" dirty="0" smtClean="0"/>
              <a:t>Examine issues of sustainability, costs and resourcing</a:t>
            </a:r>
          </a:p>
          <a:p>
            <a:pPr eaLnBrk="1" hangingPunct="1"/>
            <a:r>
              <a:rPr lang="en-GB" altLang="en-US" dirty="0" smtClean="0"/>
              <a:t>Touch on consortia building issues</a:t>
            </a:r>
          </a:p>
        </p:txBody>
      </p:sp>
      <p:sp>
        <p:nvSpPr>
          <p:cNvPr id="2" name="Date Placeholder 1"/>
          <p:cNvSpPr>
            <a:spLocks noGrp="1"/>
          </p:cNvSpPr>
          <p:nvPr>
            <p:ph type="dt" sz="half" idx="10"/>
          </p:nvPr>
        </p:nvSpPr>
        <p:spPr/>
        <p:txBody>
          <a:bodyPr/>
          <a:lstStyle/>
          <a:p>
            <a:fld id="{2D22A69B-3FE8-44DF-8C3F-D785CE7BC33E}" type="datetime1">
              <a:rPr lang="en-GB" smtClean="0"/>
              <a:t>04/03/2014</a:t>
            </a:fld>
            <a:endParaRPr lang="en-US"/>
          </a:p>
        </p:txBody>
      </p:sp>
      <p:sp>
        <p:nvSpPr>
          <p:cNvPr id="3" name="Slide Number Placeholder 2"/>
          <p:cNvSpPr>
            <a:spLocks noGrp="1"/>
          </p:cNvSpPr>
          <p:nvPr>
            <p:ph type="sldNum" sz="quarter" idx="12"/>
          </p:nvPr>
        </p:nvSpPr>
        <p:spPr/>
        <p:txBody>
          <a:bodyPr/>
          <a:lstStyle/>
          <a:p>
            <a:pPr>
              <a:defRPr/>
            </a:pPr>
            <a:fld id="{E4AA40F8-48C3-42F5-BFF3-27636FCEE99B}" type="slidenum">
              <a:rPr lang="en-GB" smtClean="0"/>
              <a:pPr>
                <a:defRPr/>
              </a:pPr>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en-US" altLang="en-US" smtClean="0"/>
          </a:p>
        </p:txBody>
      </p:sp>
      <p:pic>
        <p:nvPicPr>
          <p:cNvPr id="4099"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l="13876" t="22916" r="15723" b="63965"/>
          <a:stretch>
            <a:fillRect/>
          </a:stretch>
        </p:blipFill>
        <p:spPr>
          <a:xfrm>
            <a:off x="2987675" y="5229225"/>
            <a:ext cx="5472113" cy="576263"/>
          </a:xfrm>
          <a:noFill/>
          <a:ln>
            <a:solidFill>
              <a:schemeClr val="tx1"/>
            </a:solidFill>
            <a:miter lim="800000"/>
            <a:headEnd/>
            <a:tailEnd/>
          </a:ln>
        </p:spPr>
      </p:pic>
      <p:pic>
        <p:nvPicPr>
          <p:cNvPr id="4100" name="Picture 4" descr="Malic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692150"/>
            <a:ext cx="4895850" cy="111442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2997200"/>
            <a:ext cx="5040312" cy="992188"/>
          </a:xfrm>
          <a:prstGeom prst="rect">
            <a:avLst/>
          </a:prstGeom>
          <a:noFill/>
          <a:ln w="63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4076700"/>
            <a:ext cx="4321175" cy="9747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l="16238" t="30713" r="65324" b="48018"/>
          <a:stretch>
            <a:fillRect/>
          </a:stretch>
        </p:blipFill>
        <p:spPr bwMode="auto">
          <a:xfrm>
            <a:off x="1260475" y="2276475"/>
            <a:ext cx="1797050" cy="1296988"/>
          </a:xfrm>
          <a:prstGeom prst="rect">
            <a:avLst/>
          </a:prstGeom>
          <a:noFill/>
          <a:ln w="25400" algn="ctr">
            <a:solidFill>
              <a:schemeClr val="bg2"/>
            </a:solidFill>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l="71060" t="78751" r="12320" b="10152"/>
          <a:stretch>
            <a:fillRect/>
          </a:stretch>
        </p:blipFill>
        <p:spPr bwMode="auto">
          <a:xfrm>
            <a:off x="5724525" y="1196975"/>
            <a:ext cx="2376488" cy="1192213"/>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fld id="{753DC41E-05C8-44FC-BD8C-33D7F214350D}" type="datetime1">
              <a:rPr lang="en-GB" smtClean="0"/>
              <a:t>04/03/2014</a:t>
            </a:fld>
            <a:endParaRPr lang="en-US"/>
          </a:p>
        </p:txBody>
      </p:sp>
      <p:sp>
        <p:nvSpPr>
          <p:cNvPr id="3" name="Slide Number Placeholder 2"/>
          <p:cNvSpPr>
            <a:spLocks noGrp="1"/>
          </p:cNvSpPr>
          <p:nvPr>
            <p:ph type="sldNum" sz="quarter" idx="12"/>
          </p:nvPr>
        </p:nvSpPr>
        <p:spPr/>
        <p:txBody>
          <a:bodyPr/>
          <a:lstStyle/>
          <a:p>
            <a:pPr>
              <a:defRPr/>
            </a:pPr>
            <a:fld id="{E4AA40F8-48C3-42F5-BFF3-27636FCEE99B}" type="slidenum">
              <a:rPr lang="en-GB" smtClean="0"/>
              <a:pPr>
                <a:defRPr/>
              </a:pPr>
              <a:t>20</a:t>
            </a:fld>
            <a:endParaRPr lang="en-GB"/>
          </a:p>
        </p:txBody>
      </p:sp>
    </p:spTree>
    <p:extLst>
      <p:ext uri="{BB962C8B-B14F-4D97-AF65-F5344CB8AC3E}">
        <p14:creationId xmlns:p14="http://schemas.microsoft.com/office/powerpoint/2010/main" val="75595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p:txBody>
          <a:bodyPr>
            <a:noAutofit/>
          </a:bodyPr>
          <a:lstStyle/>
          <a:p>
            <a:pPr eaLnBrk="1" hangingPunct="1"/>
            <a:r>
              <a:rPr lang="en-GB" altLang="en-US" dirty="0" smtClean="0"/>
              <a:t>Critical factors in successful consortia</a:t>
            </a:r>
          </a:p>
        </p:txBody>
      </p:sp>
      <p:sp>
        <p:nvSpPr>
          <p:cNvPr id="14339" name="Rectangle 1027"/>
          <p:cNvSpPr>
            <a:spLocks noGrp="1" noChangeArrowheads="1"/>
          </p:cNvSpPr>
          <p:nvPr>
            <p:ph idx="1"/>
          </p:nvPr>
        </p:nvSpPr>
        <p:spPr>
          <a:xfrm>
            <a:off x="459608" y="1988840"/>
            <a:ext cx="8229600" cy="4229080"/>
          </a:xfrm>
        </p:spPr>
        <p:txBody>
          <a:bodyPr>
            <a:normAutofit/>
          </a:bodyPr>
          <a:lstStyle/>
          <a:p>
            <a:pPr eaLnBrk="1" hangingPunct="1"/>
            <a:r>
              <a:rPr lang="en-GB" altLang="en-US" dirty="0" smtClean="0"/>
              <a:t>Sustainable funding model</a:t>
            </a:r>
          </a:p>
          <a:p>
            <a:pPr eaLnBrk="1" hangingPunct="1"/>
            <a:r>
              <a:rPr lang="en-GB" altLang="en-US" dirty="0" smtClean="0"/>
              <a:t>Transparent decision making</a:t>
            </a:r>
          </a:p>
          <a:p>
            <a:pPr eaLnBrk="1" hangingPunct="1"/>
            <a:r>
              <a:rPr lang="en-GB" altLang="en-US" dirty="0" smtClean="0"/>
              <a:t>Appropriate technical expertise</a:t>
            </a:r>
          </a:p>
          <a:p>
            <a:pPr eaLnBrk="1" hangingPunct="1"/>
            <a:r>
              <a:rPr lang="en-GB" altLang="en-US" dirty="0" smtClean="0"/>
              <a:t>Effective sharing of information</a:t>
            </a:r>
          </a:p>
          <a:p>
            <a:r>
              <a:rPr lang="en-GB" altLang="en-US" dirty="0" smtClean="0"/>
              <a:t>Partnership</a:t>
            </a:r>
          </a:p>
          <a:p>
            <a:r>
              <a:rPr lang="en-GB" altLang="en-US" dirty="0" smtClean="0"/>
              <a:t>Legal entity</a:t>
            </a:r>
            <a:endParaRPr lang="en-GB" altLang="en-US" dirty="0"/>
          </a:p>
        </p:txBody>
      </p:sp>
      <p:sp>
        <p:nvSpPr>
          <p:cNvPr id="2" name="Date Placeholder 1"/>
          <p:cNvSpPr>
            <a:spLocks noGrp="1"/>
          </p:cNvSpPr>
          <p:nvPr>
            <p:ph type="dt" sz="half" idx="10"/>
          </p:nvPr>
        </p:nvSpPr>
        <p:spPr/>
        <p:txBody>
          <a:bodyPr/>
          <a:lstStyle/>
          <a:p>
            <a:fld id="{6D69EE11-FCBD-4E5A-866D-949FDC647770}" type="datetime1">
              <a:rPr lang="en-GB" smtClean="0"/>
              <a:t>04/03/2014</a:t>
            </a:fld>
            <a:endParaRPr lang="en-US"/>
          </a:p>
        </p:txBody>
      </p:sp>
      <p:sp>
        <p:nvSpPr>
          <p:cNvPr id="3" name="Slide Number Placeholder 2"/>
          <p:cNvSpPr>
            <a:spLocks noGrp="1"/>
          </p:cNvSpPr>
          <p:nvPr>
            <p:ph type="sldNum" sz="quarter" idx="12"/>
          </p:nvPr>
        </p:nvSpPr>
        <p:spPr/>
        <p:txBody>
          <a:bodyPr/>
          <a:lstStyle/>
          <a:p>
            <a:pPr>
              <a:defRPr/>
            </a:pPr>
            <a:fld id="{E4AA40F8-48C3-42F5-BFF3-27636FCEE99B}" type="slidenum">
              <a:rPr lang="en-GB" smtClean="0"/>
              <a:pPr>
                <a:defRPr/>
              </a:pPr>
              <a:t>21</a:t>
            </a:fld>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altLang="en-US" smtClean="0"/>
              <a:t>Summary</a:t>
            </a:r>
          </a:p>
        </p:txBody>
      </p:sp>
      <p:sp>
        <p:nvSpPr>
          <p:cNvPr id="20483" name="Rectangle 3"/>
          <p:cNvSpPr>
            <a:spLocks noGrp="1" noChangeArrowheads="1"/>
          </p:cNvSpPr>
          <p:nvPr>
            <p:ph idx="1"/>
          </p:nvPr>
        </p:nvSpPr>
        <p:spPr/>
        <p:txBody>
          <a:bodyPr>
            <a:normAutofit/>
          </a:bodyPr>
          <a:lstStyle/>
          <a:p>
            <a:pPr eaLnBrk="1" hangingPunct="1"/>
            <a:r>
              <a:rPr lang="en-GB" altLang="en-US" dirty="0" smtClean="0"/>
              <a:t>Electronic resources offer potential solutions to information shortages</a:t>
            </a:r>
          </a:p>
          <a:p>
            <a:pPr eaLnBrk="1" hangingPunct="1"/>
            <a:r>
              <a:rPr lang="en-GB" altLang="en-US" dirty="0" smtClean="0"/>
              <a:t>Must ensure sustainability of licensing fees and costs</a:t>
            </a:r>
          </a:p>
          <a:p>
            <a:pPr eaLnBrk="1" hangingPunct="1"/>
            <a:r>
              <a:rPr lang="en-GB" altLang="en-US" dirty="0" smtClean="0"/>
              <a:t>Consortia have proved a successful solution</a:t>
            </a:r>
          </a:p>
          <a:p>
            <a:pPr eaLnBrk="1" hangingPunct="1"/>
            <a:r>
              <a:rPr lang="en-GB" altLang="en-US" dirty="0" smtClean="0"/>
              <a:t>Consortia need to be included in library sector long term strategies</a:t>
            </a:r>
          </a:p>
        </p:txBody>
      </p:sp>
      <p:sp>
        <p:nvSpPr>
          <p:cNvPr id="2" name="Date Placeholder 1"/>
          <p:cNvSpPr>
            <a:spLocks noGrp="1"/>
          </p:cNvSpPr>
          <p:nvPr>
            <p:ph type="dt" sz="half" idx="10"/>
          </p:nvPr>
        </p:nvSpPr>
        <p:spPr/>
        <p:txBody>
          <a:bodyPr/>
          <a:lstStyle/>
          <a:p>
            <a:fld id="{467B4781-01E7-4575-85B1-39F064B9084C}" type="datetime1">
              <a:rPr lang="en-GB" smtClean="0"/>
              <a:t>04/03/2014</a:t>
            </a:fld>
            <a:endParaRPr lang="en-US"/>
          </a:p>
        </p:txBody>
      </p:sp>
      <p:sp>
        <p:nvSpPr>
          <p:cNvPr id="3" name="Slide Number Placeholder 2"/>
          <p:cNvSpPr>
            <a:spLocks noGrp="1"/>
          </p:cNvSpPr>
          <p:nvPr>
            <p:ph type="sldNum" sz="quarter" idx="12"/>
          </p:nvPr>
        </p:nvSpPr>
        <p:spPr/>
        <p:txBody>
          <a:bodyPr/>
          <a:lstStyle/>
          <a:p>
            <a:pPr>
              <a:defRPr/>
            </a:pPr>
            <a:fld id="{E4AA40F8-48C3-42F5-BFF3-27636FCEE99B}" type="slidenum">
              <a:rPr lang="en-GB" smtClean="0"/>
              <a:pPr>
                <a:defRPr/>
              </a:pPr>
              <a:t>22</a:t>
            </a:fld>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722313" y="4410393"/>
            <a:ext cx="7772400" cy="1500187"/>
          </a:xfrm>
        </p:spPr>
        <p:txBody>
          <a:bodyPr/>
          <a:lstStyle/>
          <a:p>
            <a:pPr algn="ctr"/>
            <a:r>
              <a:rPr lang="en-GB" dirty="0"/>
              <a:t/>
            </a:r>
            <a:br>
              <a:rPr lang="en-GB" dirty="0"/>
            </a:br>
            <a:r>
              <a:rPr lang="en-GB" dirty="0"/>
              <a:t>This work is licensed under a </a:t>
            </a:r>
            <a:r>
              <a:rPr lang="en-GB" dirty="0">
                <a:hlinkClick r:id="rId3"/>
              </a:rPr>
              <a:t>Creative Commons Attribution-</a:t>
            </a:r>
            <a:r>
              <a:rPr lang="en-GB" dirty="0" err="1">
                <a:hlinkClick r:id="rId3"/>
              </a:rPr>
              <a:t>ShareAlike</a:t>
            </a:r>
            <a:r>
              <a:rPr lang="en-GB" dirty="0">
                <a:hlinkClick r:id="rId3"/>
              </a:rPr>
              <a:t> 3.0 </a:t>
            </a:r>
            <a:r>
              <a:rPr lang="en-GB" dirty="0" err="1">
                <a:hlinkClick r:id="rId3"/>
              </a:rPr>
              <a:t>Unported</a:t>
            </a:r>
            <a:r>
              <a:rPr lang="en-GB" dirty="0">
                <a:hlinkClick r:id="rId3"/>
              </a:rPr>
              <a:t> License</a:t>
            </a:r>
            <a:r>
              <a:rPr lang="en-GB" dirty="0"/>
              <a:t>.</a:t>
            </a:r>
          </a:p>
        </p:txBody>
      </p:sp>
      <p:sp>
        <p:nvSpPr>
          <p:cNvPr id="4" name="Date Placeholder 3"/>
          <p:cNvSpPr>
            <a:spLocks noGrp="1"/>
          </p:cNvSpPr>
          <p:nvPr>
            <p:ph type="dt" sz="half" idx="10"/>
          </p:nvPr>
        </p:nvSpPr>
        <p:spPr/>
        <p:txBody>
          <a:bodyPr/>
          <a:lstStyle/>
          <a:p>
            <a:fld id="{C2628452-484F-4517-92CD-C46CBBBB634B}" type="datetime1">
              <a:rPr lang="en-GB" smtClean="0"/>
              <a:t>04/03/2014</a:t>
            </a:fld>
            <a:endParaRPr lang="en-US"/>
          </a:p>
        </p:txBody>
      </p:sp>
      <p:sp>
        <p:nvSpPr>
          <p:cNvPr id="6" name="Slide Number Placeholder 5"/>
          <p:cNvSpPr>
            <a:spLocks noGrp="1"/>
          </p:cNvSpPr>
          <p:nvPr>
            <p:ph type="sldNum" sz="quarter" idx="12"/>
          </p:nvPr>
        </p:nvSpPr>
        <p:spPr/>
        <p:txBody>
          <a:bodyPr/>
          <a:lstStyle/>
          <a:p>
            <a:fld id="{61D33979-82CC-6440-B758-3F4758057F14}" type="slidenum">
              <a:rPr lang="en-US" smtClean="0"/>
              <a:t>23</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073" y="4521201"/>
            <a:ext cx="1297854"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86000" y="3105835"/>
            <a:ext cx="4572000" cy="646331"/>
          </a:xfrm>
          <a:prstGeom prst="rect">
            <a:avLst/>
          </a:prstGeom>
        </p:spPr>
        <p:txBody>
          <a:bodyPr>
            <a:spAutoFit/>
          </a:bodyPr>
          <a:lstStyle/>
          <a:p>
            <a:pPr algn="ctr">
              <a:buFontTx/>
              <a:buNone/>
            </a:pPr>
            <a:r>
              <a:rPr lang="en-GB" dirty="0"/>
              <a:t>Thank you</a:t>
            </a:r>
            <a:br>
              <a:rPr lang="en-GB" dirty="0"/>
            </a:br>
            <a:r>
              <a:rPr lang="en-GB" dirty="0"/>
              <a:t>Any questions?</a:t>
            </a:r>
          </a:p>
        </p:txBody>
      </p:sp>
      <p:sp>
        <p:nvSpPr>
          <p:cNvPr id="9" name="Rectangle 3"/>
          <p:cNvSpPr txBox="1">
            <a:spLocks noChangeArrowheads="1"/>
          </p:cNvSpPr>
          <p:nvPr/>
        </p:nvSpPr>
        <p:spPr>
          <a:xfrm>
            <a:off x="459607" y="1912388"/>
            <a:ext cx="8227191" cy="2152766"/>
          </a:xfrm>
          <a:prstGeom prst="rect">
            <a:avLst/>
          </a:prstGeom>
          <a:solidFill>
            <a:srgbClr val="FFFFFF"/>
          </a:solidFill>
        </p:spPr>
        <p:txBody>
          <a:bodyPr vert="horz" lIns="91440" tIns="45720" rIns="91440" bIns="45720" rtlCol="0" anchor="b">
            <a:normAutofit lnSpcReduction="10000"/>
          </a:bodyPr>
          <a:lstStyle>
            <a:lvl1pPr marL="0" indent="0" algn="l" defTabSz="457200" rtl="0" eaLnBrk="1" latinLnBrk="0" hangingPunct="1">
              <a:spcBef>
                <a:spcPct val="20000"/>
              </a:spcBef>
              <a:buFont typeface="Arial"/>
              <a:buNone/>
              <a:defRPr sz="2000" kern="1200">
                <a:solidFill>
                  <a:schemeClr val="tx1">
                    <a:tint val="75000"/>
                  </a:schemeClr>
                </a:solidFill>
                <a:latin typeface="Georgia"/>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Georgia"/>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Georgia"/>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Georgia"/>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Georgia"/>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buFontTx/>
              <a:buNone/>
            </a:pPr>
            <a:endParaRPr lang="en-GB" sz="4400" smtClean="0"/>
          </a:p>
          <a:p>
            <a:pPr algn="ctr">
              <a:buFontTx/>
              <a:buNone/>
            </a:pPr>
            <a:r>
              <a:rPr lang="en-GB" sz="4400" smtClean="0"/>
              <a:t>Thank you</a:t>
            </a:r>
            <a:br>
              <a:rPr lang="en-GB" sz="4400" smtClean="0"/>
            </a:br>
            <a:r>
              <a:rPr lang="en-GB" sz="4400" smtClean="0"/>
              <a:t>Any questions?</a:t>
            </a:r>
            <a:endParaRPr lang="en-GB" sz="4400" dirty="0" smtClean="0"/>
          </a:p>
        </p:txBody>
      </p:sp>
    </p:spTree>
    <p:extLst>
      <p:ext uri="{BB962C8B-B14F-4D97-AF65-F5344CB8AC3E}">
        <p14:creationId xmlns:p14="http://schemas.microsoft.com/office/powerpoint/2010/main" val="161715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dirty="0" smtClean="0"/>
              <a:t>Current situation</a:t>
            </a:r>
          </a:p>
        </p:txBody>
      </p:sp>
      <p:sp>
        <p:nvSpPr>
          <p:cNvPr id="4099" name="Rectangle 3"/>
          <p:cNvSpPr>
            <a:spLocks noGrp="1" noChangeArrowheads="1"/>
          </p:cNvSpPr>
          <p:nvPr>
            <p:ph idx="1"/>
          </p:nvPr>
        </p:nvSpPr>
        <p:spPr/>
        <p:txBody>
          <a:bodyPr/>
          <a:lstStyle/>
          <a:p>
            <a:pPr eaLnBrk="1" hangingPunct="1"/>
            <a:r>
              <a:rPr lang="en-GB" altLang="en-US" dirty="0" smtClean="0"/>
              <a:t>Continuous price rises of information resources</a:t>
            </a:r>
          </a:p>
          <a:p>
            <a:pPr eaLnBrk="1" hangingPunct="1"/>
            <a:r>
              <a:rPr lang="en-GB" altLang="en-US" dirty="0" smtClean="0"/>
              <a:t>Continuous library budget stagnation or cuts</a:t>
            </a:r>
          </a:p>
          <a:p>
            <a:pPr eaLnBrk="1" hangingPunct="1"/>
            <a:r>
              <a:rPr lang="en-GB" altLang="en-US" dirty="0" smtClean="0"/>
              <a:t>Exponential growth in the production in new scientific information and knowledge</a:t>
            </a:r>
          </a:p>
          <a:p>
            <a:pPr eaLnBrk="1" hangingPunct="1"/>
            <a:r>
              <a:rPr lang="en-GB" altLang="en-US" dirty="0" smtClean="0"/>
              <a:t>Rapid technological advances</a:t>
            </a:r>
          </a:p>
        </p:txBody>
      </p:sp>
      <p:sp>
        <p:nvSpPr>
          <p:cNvPr id="2" name="Date Placeholder 1"/>
          <p:cNvSpPr>
            <a:spLocks noGrp="1"/>
          </p:cNvSpPr>
          <p:nvPr>
            <p:ph type="dt" sz="half" idx="10"/>
          </p:nvPr>
        </p:nvSpPr>
        <p:spPr/>
        <p:txBody>
          <a:bodyPr/>
          <a:lstStyle/>
          <a:p>
            <a:fld id="{2B455BFA-0854-46CA-81A1-2DA8C3F92430}" type="datetime1">
              <a:rPr lang="en-GB" smtClean="0"/>
              <a:t>04/03/2014</a:t>
            </a:fld>
            <a:endParaRPr lang="en-US"/>
          </a:p>
        </p:txBody>
      </p:sp>
      <p:sp>
        <p:nvSpPr>
          <p:cNvPr id="3" name="Slide Number Placeholder 2"/>
          <p:cNvSpPr>
            <a:spLocks noGrp="1"/>
          </p:cNvSpPr>
          <p:nvPr>
            <p:ph type="sldNum" sz="quarter" idx="12"/>
          </p:nvPr>
        </p:nvSpPr>
        <p:spPr/>
        <p:txBody>
          <a:bodyPr/>
          <a:lstStyle/>
          <a:p>
            <a:pPr>
              <a:defRPr/>
            </a:pPr>
            <a:fld id="{E4AA40F8-48C3-42F5-BFF3-27636FCEE99B}" type="slidenum">
              <a:rPr lang="en-GB" smtClean="0"/>
              <a:pPr>
                <a:defRPr/>
              </a:pPr>
              <a:t>3</a:t>
            </a:fld>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eaLnBrk="1" hangingPunct="1"/>
            <a:r>
              <a:rPr lang="en-GB" altLang="en-US" dirty="0" smtClean="0"/>
              <a:t>Long-term access and purchase</a:t>
            </a:r>
          </a:p>
        </p:txBody>
      </p:sp>
      <p:sp>
        <p:nvSpPr>
          <p:cNvPr id="5123" name="Rectangle 3"/>
          <p:cNvSpPr>
            <a:spLocks noGrp="1" noChangeArrowheads="1"/>
          </p:cNvSpPr>
          <p:nvPr>
            <p:ph idx="1"/>
          </p:nvPr>
        </p:nvSpPr>
        <p:spPr/>
        <p:txBody>
          <a:bodyPr>
            <a:normAutofit fontScale="92500" lnSpcReduction="10000"/>
          </a:bodyPr>
          <a:lstStyle/>
          <a:p>
            <a:pPr eaLnBrk="1" hangingPunct="1"/>
            <a:r>
              <a:rPr lang="en-GB" altLang="en-US" dirty="0" smtClean="0"/>
              <a:t>Electronic resources cost money</a:t>
            </a:r>
          </a:p>
          <a:p>
            <a:pPr eaLnBrk="1" hangingPunct="1"/>
            <a:r>
              <a:rPr lang="en-GB" altLang="en-US" dirty="0" smtClean="0"/>
              <a:t>Discounts and development funding subsidise these costs</a:t>
            </a:r>
          </a:p>
          <a:p>
            <a:pPr eaLnBrk="1" hangingPunct="1"/>
            <a:r>
              <a:rPr lang="en-GB" altLang="en-US" dirty="0" smtClean="0"/>
              <a:t>Will the discounts and funding always be available?</a:t>
            </a:r>
          </a:p>
          <a:p>
            <a:pPr lvl="1"/>
            <a:r>
              <a:rPr lang="en-GB" altLang="en-US" dirty="0" smtClean="0"/>
              <a:t>Prices are rising</a:t>
            </a:r>
          </a:p>
          <a:p>
            <a:pPr lvl="1"/>
            <a:r>
              <a:rPr lang="en-GB" altLang="en-US" dirty="0" smtClean="0"/>
              <a:t>Donor funding ceasing or diminishing</a:t>
            </a:r>
          </a:p>
          <a:p>
            <a:pPr eaLnBrk="1" hangingPunct="1"/>
            <a:r>
              <a:rPr lang="en-GB" altLang="en-US" dirty="0" smtClean="0"/>
              <a:t>Are the interests of publishers and libraries compatible?</a:t>
            </a:r>
          </a:p>
        </p:txBody>
      </p:sp>
      <p:sp>
        <p:nvSpPr>
          <p:cNvPr id="2" name="Date Placeholder 1"/>
          <p:cNvSpPr>
            <a:spLocks noGrp="1"/>
          </p:cNvSpPr>
          <p:nvPr>
            <p:ph type="dt" sz="half" idx="10"/>
          </p:nvPr>
        </p:nvSpPr>
        <p:spPr/>
        <p:txBody>
          <a:bodyPr/>
          <a:lstStyle/>
          <a:p>
            <a:fld id="{94DAD608-960B-417E-B586-F130A4E461CA}" type="datetime1">
              <a:rPr lang="en-GB" smtClean="0"/>
              <a:t>04/03/2014</a:t>
            </a:fld>
            <a:endParaRPr lang="en-US"/>
          </a:p>
        </p:txBody>
      </p:sp>
      <p:sp>
        <p:nvSpPr>
          <p:cNvPr id="3" name="Slide Number Placeholder 2"/>
          <p:cNvSpPr>
            <a:spLocks noGrp="1"/>
          </p:cNvSpPr>
          <p:nvPr>
            <p:ph type="sldNum" sz="quarter" idx="12"/>
          </p:nvPr>
        </p:nvSpPr>
        <p:spPr/>
        <p:txBody>
          <a:bodyPr/>
          <a:lstStyle/>
          <a:p>
            <a:pPr>
              <a:defRPr/>
            </a:pPr>
            <a:fld id="{E4AA40F8-48C3-42F5-BFF3-27636FCEE99B}" type="slidenum">
              <a:rPr lang="en-GB" smtClean="0"/>
              <a:pPr>
                <a:defRPr/>
              </a:pPr>
              <a:t>4</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smtClean="0"/>
              <a:t>Possible solutions</a:t>
            </a:r>
          </a:p>
        </p:txBody>
      </p:sp>
      <p:sp>
        <p:nvSpPr>
          <p:cNvPr id="6147" name="Rectangle 3"/>
          <p:cNvSpPr>
            <a:spLocks noGrp="1" noChangeArrowheads="1"/>
          </p:cNvSpPr>
          <p:nvPr>
            <p:ph idx="1"/>
          </p:nvPr>
        </p:nvSpPr>
        <p:spPr/>
        <p:txBody>
          <a:bodyPr/>
          <a:lstStyle/>
          <a:p>
            <a:pPr eaLnBrk="1" hangingPunct="1"/>
            <a:r>
              <a:rPr lang="en-GB" altLang="en-US" dirty="0" smtClean="0"/>
              <a:t>Secure increased funding</a:t>
            </a:r>
          </a:p>
          <a:p>
            <a:pPr eaLnBrk="1" hangingPunct="1"/>
            <a:r>
              <a:rPr lang="en-GB" altLang="en-US" dirty="0" smtClean="0"/>
              <a:t>Manage demand (cut demand?)</a:t>
            </a:r>
          </a:p>
          <a:p>
            <a:pPr eaLnBrk="1" hangingPunct="1"/>
            <a:r>
              <a:rPr lang="en-GB" altLang="en-US" dirty="0" smtClean="0"/>
              <a:t>Maximise leverage of existing funds</a:t>
            </a:r>
          </a:p>
          <a:p>
            <a:pPr eaLnBrk="1" hangingPunct="1"/>
            <a:r>
              <a:rPr lang="en-GB" altLang="en-US" dirty="0" smtClean="0"/>
              <a:t>Maximise effectiveness of existing resources</a:t>
            </a:r>
          </a:p>
          <a:p>
            <a:pPr eaLnBrk="1" hangingPunct="1"/>
            <a:r>
              <a:rPr lang="en-GB" altLang="en-US" dirty="0" smtClean="0"/>
              <a:t>Collective purchase through consortia</a:t>
            </a:r>
          </a:p>
        </p:txBody>
      </p:sp>
      <p:sp>
        <p:nvSpPr>
          <p:cNvPr id="2" name="Date Placeholder 1"/>
          <p:cNvSpPr>
            <a:spLocks noGrp="1"/>
          </p:cNvSpPr>
          <p:nvPr>
            <p:ph type="dt" sz="half" idx="10"/>
          </p:nvPr>
        </p:nvSpPr>
        <p:spPr/>
        <p:txBody>
          <a:bodyPr/>
          <a:lstStyle/>
          <a:p>
            <a:fld id="{1C0F7C66-4464-42C3-AC98-F5A80404BA87}" type="datetime1">
              <a:rPr lang="en-GB" smtClean="0"/>
              <a:t>04/03/2014</a:t>
            </a:fld>
            <a:endParaRPr lang="en-US"/>
          </a:p>
        </p:txBody>
      </p:sp>
      <p:sp>
        <p:nvSpPr>
          <p:cNvPr id="3" name="Slide Number Placeholder 2"/>
          <p:cNvSpPr>
            <a:spLocks noGrp="1"/>
          </p:cNvSpPr>
          <p:nvPr>
            <p:ph type="sldNum" sz="quarter" idx="12"/>
          </p:nvPr>
        </p:nvSpPr>
        <p:spPr/>
        <p:txBody>
          <a:bodyPr/>
          <a:lstStyle/>
          <a:p>
            <a:pPr>
              <a:defRPr/>
            </a:pPr>
            <a:fld id="{E4AA40F8-48C3-42F5-BFF3-27636FCEE99B}" type="slidenum">
              <a:rPr lang="en-GB" smtClean="0"/>
              <a:pPr>
                <a:defRPr/>
              </a:pPr>
              <a:t>5</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Secure increased funding</a:t>
            </a:r>
          </a:p>
        </p:txBody>
      </p:sp>
      <p:sp>
        <p:nvSpPr>
          <p:cNvPr id="7171" name="Rectangle 3"/>
          <p:cNvSpPr>
            <a:spLocks noGrp="1" noChangeArrowheads="1"/>
          </p:cNvSpPr>
          <p:nvPr>
            <p:ph idx="1"/>
          </p:nvPr>
        </p:nvSpPr>
        <p:spPr/>
        <p:txBody>
          <a:bodyPr/>
          <a:lstStyle/>
          <a:p>
            <a:pPr eaLnBrk="1" hangingPunct="1">
              <a:lnSpc>
                <a:spcPct val="90000"/>
              </a:lnSpc>
            </a:pPr>
            <a:r>
              <a:rPr lang="en-US" altLang="en-US" smtClean="0"/>
              <a:t>Demonstrate demand, usage, and effectiveness</a:t>
            </a:r>
          </a:p>
          <a:p>
            <a:pPr eaLnBrk="1" hangingPunct="1">
              <a:lnSpc>
                <a:spcPct val="90000"/>
              </a:lnSpc>
            </a:pPr>
            <a:r>
              <a:rPr lang="en-US" altLang="en-US" smtClean="0"/>
              <a:t>Outcomes of access</a:t>
            </a:r>
            <a:r>
              <a:rPr lang="en-GB" altLang="en-US" sz="3000" smtClean="0">
                <a:cs typeface="Arial" charset="0"/>
              </a:rPr>
              <a:t>—</a:t>
            </a:r>
            <a:r>
              <a:rPr lang="en-US" altLang="en-US" smtClean="0"/>
              <a:t>increased research, quality, etc.</a:t>
            </a:r>
          </a:p>
          <a:p>
            <a:pPr eaLnBrk="1" hangingPunct="1">
              <a:lnSpc>
                <a:spcPct val="90000"/>
              </a:lnSpc>
            </a:pPr>
            <a:r>
              <a:rPr lang="en-US" altLang="en-US" smtClean="0"/>
              <a:t>Implications of withdrawn access</a:t>
            </a:r>
          </a:p>
          <a:p>
            <a:pPr eaLnBrk="1" hangingPunct="1">
              <a:lnSpc>
                <a:spcPct val="90000"/>
              </a:lnSpc>
            </a:pPr>
            <a:r>
              <a:rPr lang="en-US" altLang="en-US" smtClean="0"/>
              <a:t>Efficiency of resource use</a:t>
            </a:r>
          </a:p>
          <a:p>
            <a:pPr eaLnBrk="1" hangingPunct="1">
              <a:lnSpc>
                <a:spcPct val="90000"/>
              </a:lnSpc>
            </a:pPr>
            <a:r>
              <a:rPr lang="en-US" altLang="en-US" smtClean="0"/>
              <a:t>Relationship with institutional strategy and additional criteria</a:t>
            </a:r>
          </a:p>
        </p:txBody>
      </p:sp>
      <p:sp>
        <p:nvSpPr>
          <p:cNvPr id="2" name="Date Placeholder 1"/>
          <p:cNvSpPr>
            <a:spLocks noGrp="1"/>
          </p:cNvSpPr>
          <p:nvPr>
            <p:ph type="dt" sz="half" idx="10"/>
          </p:nvPr>
        </p:nvSpPr>
        <p:spPr/>
        <p:txBody>
          <a:bodyPr/>
          <a:lstStyle/>
          <a:p>
            <a:fld id="{48D94746-C41A-4C29-B672-98A7FB560AE6}" type="datetime1">
              <a:rPr lang="en-GB" smtClean="0"/>
              <a:t>04/03/2014</a:t>
            </a:fld>
            <a:endParaRPr lang="en-US"/>
          </a:p>
        </p:txBody>
      </p:sp>
      <p:sp>
        <p:nvSpPr>
          <p:cNvPr id="3" name="Slide Number Placeholder 2"/>
          <p:cNvSpPr>
            <a:spLocks noGrp="1"/>
          </p:cNvSpPr>
          <p:nvPr>
            <p:ph type="sldNum" sz="quarter" idx="12"/>
          </p:nvPr>
        </p:nvSpPr>
        <p:spPr/>
        <p:txBody>
          <a:bodyPr/>
          <a:lstStyle/>
          <a:p>
            <a:pPr>
              <a:defRPr/>
            </a:pPr>
            <a:fld id="{E4AA40F8-48C3-42F5-BFF3-27636FCEE99B}" type="slidenum">
              <a:rPr lang="en-GB" smtClean="0"/>
              <a:pPr>
                <a:defRPr/>
              </a:pPr>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Manage demand</a:t>
            </a:r>
          </a:p>
        </p:txBody>
      </p:sp>
      <p:sp>
        <p:nvSpPr>
          <p:cNvPr id="8195" name="Rectangle 3"/>
          <p:cNvSpPr>
            <a:spLocks noGrp="1" noChangeArrowheads="1"/>
          </p:cNvSpPr>
          <p:nvPr>
            <p:ph idx="1"/>
          </p:nvPr>
        </p:nvSpPr>
        <p:spPr/>
        <p:txBody>
          <a:bodyPr/>
          <a:lstStyle/>
          <a:p>
            <a:pPr eaLnBrk="1" hangingPunct="1"/>
            <a:r>
              <a:rPr lang="en-US" altLang="en-US" smtClean="0"/>
              <a:t>Cut demand for resources?</a:t>
            </a:r>
          </a:p>
          <a:p>
            <a:pPr eaLnBrk="1" hangingPunct="1"/>
            <a:r>
              <a:rPr lang="en-US" altLang="en-US" smtClean="0"/>
              <a:t>Unlikely</a:t>
            </a:r>
            <a:r>
              <a:rPr lang="en-GB" altLang="en-US" sz="3000" smtClean="0">
                <a:cs typeface="Arial" charset="0"/>
              </a:rPr>
              <a:t>—</a:t>
            </a:r>
            <a:r>
              <a:rPr lang="en-US" altLang="en-US" smtClean="0"/>
              <a:t>withdrawing titles is likely to be difficult</a:t>
            </a:r>
          </a:p>
          <a:p>
            <a:pPr eaLnBrk="1" hangingPunct="1"/>
            <a:r>
              <a:rPr lang="en-US" altLang="en-US" smtClean="0"/>
              <a:t>Never a popular move</a:t>
            </a:r>
          </a:p>
        </p:txBody>
      </p:sp>
      <p:sp>
        <p:nvSpPr>
          <p:cNvPr id="2" name="Date Placeholder 1"/>
          <p:cNvSpPr>
            <a:spLocks noGrp="1"/>
          </p:cNvSpPr>
          <p:nvPr>
            <p:ph type="dt" sz="half" idx="10"/>
          </p:nvPr>
        </p:nvSpPr>
        <p:spPr/>
        <p:txBody>
          <a:bodyPr/>
          <a:lstStyle/>
          <a:p>
            <a:fld id="{AF374E99-A6ED-49FF-B345-516BBD093EAB}" type="datetime1">
              <a:rPr lang="en-GB" smtClean="0"/>
              <a:t>04/03/2014</a:t>
            </a:fld>
            <a:endParaRPr lang="en-US"/>
          </a:p>
        </p:txBody>
      </p:sp>
      <p:sp>
        <p:nvSpPr>
          <p:cNvPr id="3" name="Slide Number Placeholder 2"/>
          <p:cNvSpPr>
            <a:spLocks noGrp="1"/>
          </p:cNvSpPr>
          <p:nvPr>
            <p:ph type="sldNum" sz="quarter" idx="12"/>
          </p:nvPr>
        </p:nvSpPr>
        <p:spPr/>
        <p:txBody>
          <a:bodyPr/>
          <a:lstStyle/>
          <a:p>
            <a:pPr>
              <a:defRPr/>
            </a:pPr>
            <a:fld id="{E4AA40F8-48C3-42F5-BFF3-27636FCEE99B}" type="slidenum">
              <a:rPr lang="en-GB" smtClean="0"/>
              <a:pPr>
                <a:defRPr/>
              </a:pPr>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Selection and evaluation</a:t>
            </a:r>
            <a:endParaRPr lang="en-GB" dirty="0"/>
          </a:p>
        </p:txBody>
      </p:sp>
      <p:sp>
        <p:nvSpPr>
          <p:cNvPr id="3" name="Content Placeholder 2"/>
          <p:cNvSpPr>
            <a:spLocks noGrp="1"/>
          </p:cNvSpPr>
          <p:nvPr>
            <p:ph idx="1"/>
          </p:nvPr>
        </p:nvSpPr>
        <p:spPr/>
        <p:txBody>
          <a:bodyPr/>
          <a:lstStyle/>
          <a:p>
            <a:pPr marL="0" indent="0">
              <a:buNone/>
            </a:pPr>
            <a:r>
              <a:rPr lang="en-GB" dirty="0" smtClean="0"/>
              <a:t>of resources for purchase</a:t>
            </a:r>
          </a:p>
          <a:p>
            <a:r>
              <a:rPr lang="en-GB" dirty="0" smtClean="0"/>
              <a:t>What criteria should be considered before purchasing a resource?</a:t>
            </a:r>
            <a:endParaRPr lang="en-GB" dirty="0"/>
          </a:p>
        </p:txBody>
      </p:sp>
      <p:sp>
        <p:nvSpPr>
          <p:cNvPr id="4" name="Date Placeholder 3"/>
          <p:cNvSpPr>
            <a:spLocks noGrp="1"/>
          </p:cNvSpPr>
          <p:nvPr>
            <p:ph type="dt" sz="half" idx="10"/>
          </p:nvPr>
        </p:nvSpPr>
        <p:spPr/>
        <p:txBody>
          <a:bodyPr/>
          <a:lstStyle/>
          <a:p>
            <a:fld id="{AA1A85F7-32D8-448D-B3EB-DEBB67A2E530}" type="datetime1">
              <a:rPr lang="en-GB" smtClean="0"/>
              <a:t>04/03/2014</a:t>
            </a:fld>
            <a:endParaRPr lang="en-US"/>
          </a:p>
        </p:txBody>
      </p:sp>
      <p:sp>
        <p:nvSpPr>
          <p:cNvPr id="5" name="Slide Number Placeholder 4"/>
          <p:cNvSpPr>
            <a:spLocks noGrp="1"/>
          </p:cNvSpPr>
          <p:nvPr>
            <p:ph type="sldNum" sz="quarter" idx="12"/>
          </p:nvPr>
        </p:nvSpPr>
        <p:spPr/>
        <p:txBody>
          <a:bodyPr/>
          <a:lstStyle/>
          <a:p>
            <a:pPr>
              <a:defRPr/>
            </a:pPr>
            <a:fld id="{E4AA40F8-48C3-42F5-BFF3-27636FCEE99B}" type="slidenum">
              <a:rPr lang="en-GB" smtClean="0"/>
              <a:pPr>
                <a:defRPr/>
              </a:pPr>
              <a:t>8</a:t>
            </a:fld>
            <a:endParaRPr lang="en-GB"/>
          </a:p>
        </p:txBody>
      </p:sp>
    </p:spTree>
    <p:extLst>
      <p:ext uri="{BB962C8B-B14F-4D97-AF65-F5344CB8AC3E}">
        <p14:creationId xmlns:p14="http://schemas.microsoft.com/office/powerpoint/2010/main" val="443399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criteria</a:t>
            </a:r>
            <a:endParaRPr lang="en-US" dirty="0"/>
          </a:p>
        </p:txBody>
      </p:sp>
      <p:sp>
        <p:nvSpPr>
          <p:cNvPr id="3" name="Content Placeholder 2"/>
          <p:cNvSpPr>
            <a:spLocks noGrp="1"/>
          </p:cNvSpPr>
          <p:nvPr>
            <p:ph idx="1"/>
          </p:nvPr>
        </p:nvSpPr>
        <p:spPr/>
        <p:txBody>
          <a:bodyPr>
            <a:normAutofit fontScale="92500" lnSpcReduction="20000"/>
          </a:bodyPr>
          <a:lstStyle/>
          <a:p>
            <a:r>
              <a:rPr lang="en-US" sz="2800" dirty="0" smtClean="0"/>
              <a:t>Reputation and credibility of the site and the publisher</a:t>
            </a:r>
          </a:p>
          <a:p>
            <a:r>
              <a:rPr lang="en-US" sz="2800" dirty="0" smtClean="0"/>
              <a:t>Relevance to user needs (user survey)</a:t>
            </a:r>
          </a:p>
          <a:p>
            <a:r>
              <a:rPr lang="en-US" sz="2800" dirty="0" smtClean="0"/>
              <a:t>Currency of the information</a:t>
            </a:r>
          </a:p>
          <a:p>
            <a:r>
              <a:rPr lang="en-US" sz="2800" dirty="0" smtClean="0"/>
              <a:t>Budget limits</a:t>
            </a:r>
          </a:p>
          <a:p>
            <a:r>
              <a:rPr lang="en-US" sz="2800" dirty="0" smtClean="0"/>
              <a:t>User input is critical in selection, particularly in academic institutions</a:t>
            </a:r>
          </a:p>
          <a:p>
            <a:r>
              <a:rPr lang="en-US" sz="2800" dirty="0" smtClean="0"/>
              <a:t>Librarians should be careful about packages offered by Publishers</a:t>
            </a:r>
          </a:p>
          <a:p>
            <a:r>
              <a:rPr lang="en-US" sz="2800" dirty="0" smtClean="0"/>
              <a:t>Librarians should be conscious about signing licenses</a:t>
            </a:r>
            <a:endParaRPr lang="en-US" sz="2800" dirty="0"/>
          </a:p>
        </p:txBody>
      </p:sp>
      <p:sp>
        <p:nvSpPr>
          <p:cNvPr id="6" name="Slide Number Placeholder 5"/>
          <p:cNvSpPr>
            <a:spLocks noGrp="1"/>
          </p:cNvSpPr>
          <p:nvPr>
            <p:ph type="sldNum" sz="quarter" idx="12"/>
          </p:nvPr>
        </p:nvSpPr>
        <p:spPr/>
        <p:txBody>
          <a:bodyPr/>
          <a:lstStyle/>
          <a:p>
            <a:fld id="{61D33979-82CC-6440-B758-3F4758057F14}" type="slidenum">
              <a:rPr lang="en-US" smtClean="0"/>
              <a:pPr/>
              <a:t>9</a:t>
            </a:fld>
            <a:endParaRPr lang="en-US"/>
          </a:p>
        </p:txBody>
      </p:sp>
      <p:sp>
        <p:nvSpPr>
          <p:cNvPr id="4" name="Date Placeholder 3"/>
          <p:cNvSpPr>
            <a:spLocks noGrp="1"/>
          </p:cNvSpPr>
          <p:nvPr>
            <p:ph type="dt" sz="half" idx="10"/>
          </p:nvPr>
        </p:nvSpPr>
        <p:spPr/>
        <p:txBody>
          <a:bodyPr/>
          <a:lstStyle/>
          <a:p>
            <a:fld id="{333AFEEE-1EAF-4E59-A29E-795B427F1598}" type="datetime1">
              <a:rPr lang="en-GB" smtClean="0"/>
              <a:t>04/03/2014</a:t>
            </a:fld>
            <a:endParaRPr lang="en-US"/>
          </a:p>
        </p:txBody>
      </p:sp>
    </p:spTree>
    <p:extLst>
      <p:ext uri="{BB962C8B-B14F-4D97-AF65-F5344CB8AC3E}">
        <p14:creationId xmlns:p14="http://schemas.microsoft.com/office/powerpoint/2010/main" val="1294787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INASP PowerPoint">
  <a:themeElements>
    <a:clrScheme name="Custom 2">
      <a:dk1>
        <a:srgbClr val="333333"/>
      </a:dk1>
      <a:lt1>
        <a:srgbClr val="FFFFFF"/>
      </a:lt1>
      <a:dk2>
        <a:srgbClr val="333333"/>
      </a:dk2>
      <a:lt2>
        <a:srgbClr val="E5E5E5"/>
      </a:lt2>
      <a:accent1>
        <a:srgbClr val="00808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INASP 2013 Presentation</Template>
  <TotalTime>2931</TotalTime>
  <Words>1925</Words>
  <Application>Microsoft Office PowerPoint</Application>
  <PresentationFormat>On-screen Show (4:3)</PresentationFormat>
  <Paragraphs>244</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INASP PowerPoint</vt:lpstr>
      <vt:lpstr>Introduction to electronic resources management</vt:lpstr>
      <vt:lpstr>Objectives</vt:lpstr>
      <vt:lpstr>Current situation</vt:lpstr>
      <vt:lpstr>Long-term access and purchase</vt:lpstr>
      <vt:lpstr>Possible solutions</vt:lpstr>
      <vt:lpstr>Secure increased funding</vt:lpstr>
      <vt:lpstr>Manage demand</vt:lpstr>
      <vt:lpstr>Selection and evaluation</vt:lpstr>
      <vt:lpstr>Selection criteria</vt:lpstr>
      <vt:lpstr>Selection: Areas of concern</vt:lpstr>
      <vt:lpstr>Maximise leverage of existing funds—consortia building</vt:lpstr>
      <vt:lpstr>What is a consortium?</vt:lpstr>
      <vt:lpstr>What is a library consortium?</vt:lpstr>
      <vt:lpstr>Value of a consortium</vt:lpstr>
      <vt:lpstr>Working collaboratively enables libraries to….</vt:lpstr>
      <vt:lpstr>Consortia building</vt:lpstr>
      <vt:lpstr>Consortia advantages</vt:lpstr>
      <vt:lpstr>Consortia disadvantages</vt:lpstr>
      <vt:lpstr>Different kinds of consortia</vt:lpstr>
      <vt:lpstr>PowerPoint Presentation</vt:lpstr>
      <vt:lpstr>Critical factors in successful consortia</vt:lpstr>
      <vt:lpstr>Summary</vt:lpstr>
      <vt:lpstr>PowerPoint Presentation</vt:lpstr>
    </vt:vector>
  </TitlesOfParts>
  <Company>University of Bristol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Journals and Electronic Resources Library Management</dc:title>
  <dc:creator>clmb</dc:creator>
  <cp:lastModifiedBy>Anne Powell</cp:lastModifiedBy>
  <cp:revision>80</cp:revision>
  <cp:lastPrinted>2013-11-04T09:33:16Z</cp:lastPrinted>
  <dcterms:created xsi:type="dcterms:W3CDTF">2002-02-12T10:52:25Z</dcterms:created>
  <dcterms:modified xsi:type="dcterms:W3CDTF">2014-03-04T14:38:38Z</dcterms:modified>
</cp:coreProperties>
</file>