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handoutMasterIdLst>
    <p:handoutMasterId r:id="rId15"/>
  </p:handoutMasterIdLst>
  <p:sldIdLst>
    <p:sldId id="330" r:id="rId2"/>
    <p:sldId id="329" r:id="rId3"/>
    <p:sldId id="299" r:id="rId4"/>
    <p:sldId id="324" r:id="rId5"/>
    <p:sldId id="328" r:id="rId6"/>
    <p:sldId id="298" r:id="rId7"/>
    <p:sldId id="331" r:id="rId8"/>
    <p:sldId id="332" r:id="rId9"/>
    <p:sldId id="336" r:id="rId10"/>
    <p:sldId id="334" r:id="rId11"/>
    <p:sldId id="335" r:id="rId12"/>
    <p:sldId id="333" r:id="rId13"/>
  </p:sldIdLst>
  <p:sldSz cx="9144000" cy="6858000" type="screen4x3"/>
  <p:notesSz cx="6735763" cy="9866313"/>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286B"/>
    <a:srgbClr val="42739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783" autoAdjust="0"/>
    <p:restoredTop sz="70401" autoAdjust="0"/>
  </p:normalViewPr>
  <p:slideViewPr>
    <p:cSldViewPr showGuides="1">
      <p:cViewPr>
        <p:scale>
          <a:sx n="70" d="100"/>
          <a:sy n="70" d="100"/>
        </p:scale>
        <p:origin x="-81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p:scale>
          <a:sx n="150" d="100"/>
          <a:sy n="150" d="100"/>
        </p:scale>
        <p:origin x="-498" y="469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7" name="Rectangle 7"/>
          <p:cNvSpPr>
            <a:spLocks noGrp="1" noChangeArrowheads="1"/>
          </p:cNvSpPr>
          <p:nvPr>
            <p:ph type="hdr" sz="quarter"/>
          </p:nvPr>
        </p:nvSpPr>
        <p:spPr bwMode="auto">
          <a:xfrm>
            <a:off x="157305" y="137274"/>
            <a:ext cx="6278008" cy="438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5" tIns="47427" rIns="94855" bIns="47427" numCol="1" anchor="t" anchorCtr="0" compatLnSpc="1">
            <a:prstTxWarp prst="textNoShape">
              <a:avLst/>
            </a:prstTxWarp>
          </a:bodyPr>
          <a:lstStyle>
            <a:lvl1pPr defTabSz="948603">
              <a:defRPr sz="900">
                <a:latin typeface="Arial" charset="0"/>
              </a:defRPr>
            </a:lvl1pPr>
          </a:lstStyle>
          <a:p>
            <a:r>
              <a:rPr lang="en-US" altLang="en-GB" smtClean="0"/>
              <a:t>1.4 Introduction to e-resources management</a:t>
            </a:r>
            <a:endParaRPr lang="en-GB" altLang="en-GB"/>
          </a:p>
        </p:txBody>
      </p:sp>
      <p:sp>
        <p:nvSpPr>
          <p:cNvPr id="71688" name="Rectangle 8"/>
          <p:cNvSpPr>
            <a:spLocks noChangeArrowheads="1"/>
          </p:cNvSpPr>
          <p:nvPr/>
        </p:nvSpPr>
        <p:spPr bwMode="auto">
          <a:xfrm>
            <a:off x="75506" y="9454493"/>
            <a:ext cx="5576432" cy="329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55" tIns="47427" rIns="94855" bIns="47427" anchor="b"/>
          <a:lstStyle/>
          <a:p>
            <a:pPr defTabSz="948603"/>
            <a:r>
              <a:rPr lang="en-GB" altLang="en-GB" sz="800" dirty="0">
                <a:latin typeface="Arial" charset="0"/>
              </a:rPr>
              <a:t>This work is licensed under a Creative Commons Attribution-</a:t>
            </a:r>
            <a:r>
              <a:rPr lang="en-GB" altLang="en-GB" sz="800" dirty="0" err="1">
                <a:latin typeface="Arial" charset="0"/>
              </a:rPr>
              <a:t>ShareAlike</a:t>
            </a:r>
            <a:r>
              <a:rPr lang="en-GB" altLang="en-GB" sz="800" dirty="0">
                <a:latin typeface="Arial" charset="0"/>
              </a:rPr>
              <a:t> 3.0 </a:t>
            </a:r>
            <a:r>
              <a:rPr lang="en-GB" altLang="en-GB" sz="800" dirty="0" err="1">
                <a:latin typeface="Arial" charset="0"/>
              </a:rPr>
              <a:t>Unported</a:t>
            </a:r>
            <a:r>
              <a:rPr lang="en-GB" altLang="en-GB" sz="800" dirty="0">
                <a:latin typeface="Arial" charset="0"/>
              </a:rPr>
              <a:t> License. http://creativecommons.org/licenses/by-sa/3.0/ Last updated </a:t>
            </a:r>
            <a:fld id="{594AA064-6D12-4682-B57A-E4D350759E8C}" type="datetime4">
              <a:rPr lang="en-GB" altLang="en-GB" sz="800">
                <a:latin typeface="Arial" charset="0"/>
              </a:rPr>
              <a:pPr defTabSz="948603"/>
              <a:t>04 June 2014</a:t>
            </a:fld>
            <a:r>
              <a:rPr lang="en-GB" altLang="en-GB" sz="800" dirty="0">
                <a:latin typeface="Arial" charset="0"/>
              </a:rPr>
              <a:t> Page </a:t>
            </a:r>
            <a:fld id="{7C559D92-9B2A-47C8-B3AE-A5BF049D9D98}" type="slidenum">
              <a:rPr lang="en-GB" altLang="en-GB" sz="800">
                <a:latin typeface="Arial" charset="0"/>
              </a:rPr>
              <a:pPr defTabSz="948603"/>
              <a:t>‹#›</a:t>
            </a:fld>
            <a:endParaRPr lang="en-GB" altLang="en-GB" sz="800" dirty="0">
              <a:latin typeface="Arial" charset="0"/>
            </a:endParaRPr>
          </a:p>
        </p:txBody>
      </p:sp>
    </p:spTree>
    <p:extLst>
      <p:ext uri="{BB962C8B-B14F-4D97-AF65-F5344CB8AC3E}">
        <p14:creationId xmlns:p14="http://schemas.microsoft.com/office/powerpoint/2010/main" val="401990245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4"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898207" y="4686223"/>
            <a:ext cx="4939350" cy="4440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5" tIns="47427" rIns="94855" bIns="47427"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61447" name="Rectangle 7"/>
          <p:cNvSpPr>
            <a:spLocks noGrp="1" noChangeArrowheads="1"/>
          </p:cNvSpPr>
          <p:nvPr>
            <p:ph type="sldNum" sz="quarter" idx="5"/>
          </p:nvPr>
        </p:nvSpPr>
        <p:spPr bwMode="auto">
          <a:xfrm>
            <a:off x="5587443" y="9467116"/>
            <a:ext cx="1148320" cy="323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5" tIns="47427" rIns="94855" bIns="47427" numCol="1" anchor="b" anchorCtr="0" compatLnSpc="1">
            <a:prstTxWarp prst="textNoShape">
              <a:avLst/>
            </a:prstTxWarp>
          </a:bodyPr>
          <a:lstStyle>
            <a:lvl1pPr algn="r" defTabSz="948603">
              <a:defRPr sz="800">
                <a:latin typeface="Arial" charset="0"/>
              </a:defRPr>
            </a:lvl1pPr>
          </a:lstStyle>
          <a:p>
            <a:fld id="{C7FE5866-1EA7-4F17-86FF-BB986DDE12D8}" type="slidenum">
              <a:rPr lang="en-GB"/>
              <a:pPr/>
              <a:t>‹#›</a:t>
            </a:fld>
            <a:endParaRPr lang="en-GB"/>
          </a:p>
        </p:txBody>
      </p:sp>
      <p:sp>
        <p:nvSpPr>
          <p:cNvPr id="61448" name="Rectangle 8"/>
          <p:cNvSpPr>
            <a:spLocks noGrp="1" noChangeArrowheads="1"/>
          </p:cNvSpPr>
          <p:nvPr>
            <p:ph type="hdr" sz="quarter"/>
          </p:nvPr>
        </p:nvSpPr>
        <p:spPr bwMode="auto">
          <a:xfrm>
            <a:off x="157305" y="137274"/>
            <a:ext cx="6278008" cy="438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5" tIns="47427" rIns="94855" bIns="47427" numCol="1" anchor="t" anchorCtr="0" compatLnSpc="1">
            <a:prstTxWarp prst="textNoShape">
              <a:avLst/>
            </a:prstTxWarp>
          </a:bodyPr>
          <a:lstStyle>
            <a:lvl1pPr defTabSz="948603">
              <a:defRPr sz="900">
                <a:latin typeface="Arial" charset="0"/>
              </a:defRPr>
            </a:lvl1pPr>
          </a:lstStyle>
          <a:p>
            <a:r>
              <a:rPr lang="en-US" altLang="en-GB" dirty="0" smtClean="0"/>
              <a:t>1.4 </a:t>
            </a:r>
            <a:r>
              <a:rPr lang="en-US" dirty="0" smtClean="0"/>
              <a:t>Introduction to e-resources management</a:t>
            </a:r>
            <a:endParaRPr lang="en-GB" altLang="en-GB" dirty="0"/>
          </a:p>
        </p:txBody>
      </p:sp>
      <p:sp>
        <p:nvSpPr>
          <p:cNvPr id="61449" name="Rectangle 9"/>
          <p:cNvSpPr>
            <a:spLocks noGrp="1" noChangeArrowheads="1"/>
          </p:cNvSpPr>
          <p:nvPr>
            <p:ph type="ftr" sz="quarter" idx="4"/>
          </p:nvPr>
        </p:nvSpPr>
        <p:spPr bwMode="auto">
          <a:xfrm>
            <a:off x="75507" y="9454493"/>
            <a:ext cx="5504072" cy="329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5" tIns="47427" rIns="94855" bIns="47427" numCol="1" anchor="b" anchorCtr="0" compatLnSpc="1">
            <a:prstTxWarp prst="textNoShape">
              <a:avLst/>
            </a:prstTxWarp>
          </a:bodyPr>
          <a:lstStyle>
            <a:lvl1pPr defTabSz="948603">
              <a:defRPr sz="800">
                <a:latin typeface="Arial" charset="0"/>
              </a:defRPr>
            </a:lvl1pPr>
          </a:lstStyle>
          <a:p>
            <a:r>
              <a:rPr lang="en-GB" altLang="en-GB" dirty="0" smtClean="0"/>
              <a:t>This work is licensed under a Creative Commons Attribution-</a:t>
            </a:r>
            <a:r>
              <a:rPr lang="en-GB" altLang="en-GB" dirty="0" err="1" smtClean="0"/>
              <a:t>ShareAlike</a:t>
            </a:r>
            <a:r>
              <a:rPr lang="en-GB" altLang="en-GB" dirty="0" smtClean="0"/>
              <a:t> 3.0 </a:t>
            </a:r>
            <a:r>
              <a:rPr lang="en-GB" altLang="en-GB" dirty="0" err="1" smtClean="0"/>
              <a:t>Unported</a:t>
            </a:r>
            <a:r>
              <a:rPr lang="en-GB" altLang="en-GB" dirty="0" smtClean="0"/>
              <a:t> License. http://creativecommons.org/licenses/by-sa/3.0/ Last updated </a:t>
            </a:r>
            <a:fld id="{8BB17698-33A3-4846-9F26-F5D7E80AF173}" type="datetime4">
              <a:rPr lang="en-GB" altLang="en-GB" smtClean="0"/>
              <a:pPr/>
              <a:t>04 June 2014</a:t>
            </a:fld>
            <a:r>
              <a:rPr lang="en-GB" altLang="en-GB" dirty="0" smtClean="0"/>
              <a:t> Page ‹#›</a:t>
            </a:r>
            <a:endParaRPr lang="en-GB" altLang="en-GB" dirty="0"/>
          </a:p>
        </p:txBody>
      </p:sp>
    </p:spTree>
    <p:extLst>
      <p:ext uri="{BB962C8B-B14F-4D97-AF65-F5344CB8AC3E}">
        <p14:creationId xmlns:p14="http://schemas.microsoft.com/office/powerpoint/2010/main" val="278843999"/>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000" kern="1200">
        <a:solidFill>
          <a:schemeClr val="tx1"/>
        </a:solidFill>
        <a:latin typeface="Arial" charset="0"/>
        <a:ea typeface="+mn-ea"/>
        <a:cs typeface="+mn-cs"/>
      </a:defRPr>
    </a:lvl1pPr>
    <a:lvl2pPr marL="457200" algn="l" rtl="0" fontAlgn="base">
      <a:spcBef>
        <a:spcPct val="30000"/>
      </a:spcBef>
      <a:spcAft>
        <a:spcPct val="0"/>
      </a:spcAft>
      <a:defRPr sz="1000" kern="1200">
        <a:solidFill>
          <a:schemeClr val="tx1"/>
        </a:solidFill>
        <a:latin typeface="Arial" charset="0"/>
        <a:ea typeface="+mn-ea"/>
        <a:cs typeface="+mn-cs"/>
      </a:defRPr>
    </a:lvl2pPr>
    <a:lvl3pPr marL="914400" algn="l" rtl="0" fontAlgn="base">
      <a:spcBef>
        <a:spcPct val="30000"/>
      </a:spcBef>
      <a:spcAft>
        <a:spcPct val="0"/>
      </a:spcAft>
      <a:defRPr sz="1000" kern="1200">
        <a:solidFill>
          <a:schemeClr val="tx1"/>
        </a:solidFill>
        <a:latin typeface="Arial" charset="0"/>
        <a:ea typeface="+mn-ea"/>
        <a:cs typeface="+mn-cs"/>
      </a:defRPr>
    </a:lvl3pPr>
    <a:lvl4pPr marL="1371600" algn="l" rtl="0" fontAlgn="base">
      <a:spcBef>
        <a:spcPct val="30000"/>
      </a:spcBef>
      <a:spcAft>
        <a:spcPct val="0"/>
      </a:spcAft>
      <a:defRPr sz="1000" kern="1200">
        <a:solidFill>
          <a:schemeClr val="tx1"/>
        </a:solidFill>
        <a:latin typeface="Arial" charset="0"/>
        <a:ea typeface="+mn-ea"/>
        <a:cs typeface="+mn-cs"/>
      </a:defRPr>
    </a:lvl4pPr>
    <a:lvl5pPr marL="1828800" algn="l" rtl="0" fontAlgn="base">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100" dirty="0"/>
              <a:t>Purpose: to enable participants to examine a website to determine the credibility of the contents</a:t>
            </a: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4208" indent="-286234" eaLnBrk="0" hangingPunct="0">
              <a:defRPr sz="2400">
                <a:solidFill>
                  <a:schemeClr val="tx1"/>
                </a:solidFill>
                <a:latin typeface="Times New Roman" pitchFamily="18" charset="0"/>
              </a:defRPr>
            </a:lvl2pPr>
            <a:lvl3pPr marL="1144934" indent="-228987" eaLnBrk="0" hangingPunct="0">
              <a:defRPr sz="2400">
                <a:solidFill>
                  <a:schemeClr val="tx1"/>
                </a:solidFill>
                <a:latin typeface="Times New Roman" pitchFamily="18" charset="0"/>
              </a:defRPr>
            </a:lvl3pPr>
            <a:lvl4pPr marL="1602910" indent="-228987" eaLnBrk="0" hangingPunct="0">
              <a:defRPr sz="2400">
                <a:solidFill>
                  <a:schemeClr val="tx1"/>
                </a:solidFill>
                <a:latin typeface="Times New Roman" pitchFamily="18" charset="0"/>
              </a:defRPr>
            </a:lvl4pPr>
            <a:lvl5pPr marL="2060884" indent="-228987" eaLnBrk="0" hangingPunct="0">
              <a:defRPr sz="2400">
                <a:solidFill>
                  <a:schemeClr val="tx1"/>
                </a:solidFill>
                <a:latin typeface="Times New Roman" pitchFamily="18" charset="0"/>
              </a:defRPr>
            </a:lvl5pPr>
            <a:lvl6pPr marL="2518858" indent="-228987" eaLnBrk="0" fontAlgn="base" hangingPunct="0">
              <a:spcBef>
                <a:spcPct val="0"/>
              </a:spcBef>
              <a:spcAft>
                <a:spcPct val="0"/>
              </a:spcAft>
              <a:defRPr sz="2400">
                <a:solidFill>
                  <a:schemeClr val="tx1"/>
                </a:solidFill>
                <a:latin typeface="Times New Roman" pitchFamily="18" charset="0"/>
              </a:defRPr>
            </a:lvl6pPr>
            <a:lvl7pPr marL="2976832" indent="-228987" eaLnBrk="0" fontAlgn="base" hangingPunct="0">
              <a:spcBef>
                <a:spcPct val="0"/>
              </a:spcBef>
              <a:spcAft>
                <a:spcPct val="0"/>
              </a:spcAft>
              <a:defRPr sz="2400">
                <a:solidFill>
                  <a:schemeClr val="tx1"/>
                </a:solidFill>
                <a:latin typeface="Times New Roman" pitchFamily="18" charset="0"/>
              </a:defRPr>
            </a:lvl7pPr>
            <a:lvl8pPr marL="3434806" indent="-228987" eaLnBrk="0" fontAlgn="base" hangingPunct="0">
              <a:spcBef>
                <a:spcPct val="0"/>
              </a:spcBef>
              <a:spcAft>
                <a:spcPct val="0"/>
              </a:spcAft>
              <a:defRPr sz="2400">
                <a:solidFill>
                  <a:schemeClr val="tx1"/>
                </a:solidFill>
                <a:latin typeface="Times New Roman" pitchFamily="18" charset="0"/>
              </a:defRPr>
            </a:lvl8pPr>
            <a:lvl9pPr marL="3892781" indent="-228987" eaLnBrk="0" fontAlgn="base" hangingPunct="0">
              <a:spcBef>
                <a:spcPct val="0"/>
              </a:spcBef>
              <a:spcAft>
                <a:spcPct val="0"/>
              </a:spcAft>
              <a:defRPr sz="2400">
                <a:solidFill>
                  <a:schemeClr val="tx1"/>
                </a:solidFill>
                <a:latin typeface="Times New Roman" pitchFamily="18" charset="0"/>
              </a:defRPr>
            </a:lvl9pPr>
          </a:lstStyle>
          <a:p>
            <a:pPr eaLnBrk="1" hangingPunct="1"/>
            <a:fld id="{BFB96618-DA0F-4665-A1DA-237686CE33C8}" type="slidenum">
              <a:rPr lang="en-GB" sz="1200"/>
              <a:pPr eaLnBrk="1" hangingPunct="1"/>
              <a:t>1</a:t>
            </a:fld>
            <a:endParaRPr lang="en-GB" sz="1200"/>
          </a:p>
        </p:txBody>
      </p:sp>
      <p:sp>
        <p:nvSpPr>
          <p:cNvPr id="9221" name="Header Placeholder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4208" indent="-286234" eaLnBrk="0" hangingPunct="0">
              <a:defRPr sz="2400">
                <a:solidFill>
                  <a:schemeClr val="tx1"/>
                </a:solidFill>
                <a:latin typeface="Times New Roman" pitchFamily="18" charset="0"/>
              </a:defRPr>
            </a:lvl2pPr>
            <a:lvl3pPr marL="1144934" indent="-228987" eaLnBrk="0" hangingPunct="0">
              <a:defRPr sz="2400">
                <a:solidFill>
                  <a:schemeClr val="tx1"/>
                </a:solidFill>
                <a:latin typeface="Times New Roman" pitchFamily="18" charset="0"/>
              </a:defRPr>
            </a:lvl3pPr>
            <a:lvl4pPr marL="1602910" indent="-228987" eaLnBrk="0" hangingPunct="0">
              <a:defRPr sz="2400">
                <a:solidFill>
                  <a:schemeClr val="tx1"/>
                </a:solidFill>
                <a:latin typeface="Times New Roman" pitchFamily="18" charset="0"/>
              </a:defRPr>
            </a:lvl4pPr>
            <a:lvl5pPr marL="2060884" indent="-228987" eaLnBrk="0" hangingPunct="0">
              <a:defRPr sz="2400">
                <a:solidFill>
                  <a:schemeClr val="tx1"/>
                </a:solidFill>
                <a:latin typeface="Times New Roman" pitchFamily="18" charset="0"/>
              </a:defRPr>
            </a:lvl5pPr>
            <a:lvl6pPr marL="2518858" indent="-228987" eaLnBrk="0" fontAlgn="base" hangingPunct="0">
              <a:spcBef>
                <a:spcPct val="0"/>
              </a:spcBef>
              <a:spcAft>
                <a:spcPct val="0"/>
              </a:spcAft>
              <a:defRPr sz="2400">
                <a:solidFill>
                  <a:schemeClr val="tx1"/>
                </a:solidFill>
                <a:latin typeface="Times New Roman" pitchFamily="18" charset="0"/>
              </a:defRPr>
            </a:lvl6pPr>
            <a:lvl7pPr marL="2976832" indent="-228987" eaLnBrk="0" fontAlgn="base" hangingPunct="0">
              <a:spcBef>
                <a:spcPct val="0"/>
              </a:spcBef>
              <a:spcAft>
                <a:spcPct val="0"/>
              </a:spcAft>
              <a:defRPr sz="2400">
                <a:solidFill>
                  <a:schemeClr val="tx1"/>
                </a:solidFill>
                <a:latin typeface="Times New Roman" pitchFamily="18" charset="0"/>
              </a:defRPr>
            </a:lvl7pPr>
            <a:lvl8pPr marL="3434806" indent="-228987" eaLnBrk="0" fontAlgn="base" hangingPunct="0">
              <a:spcBef>
                <a:spcPct val="0"/>
              </a:spcBef>
              <a:spcAft>
                <a:spcPct val="0"/>
              </a:spcAft>
              <a:defRPr sz="2400">
                <a:solidFill>
                  <a:schemeClr val="tx1"/>
                </a:solidFill>
                <a:latin typeface="Times New Roman" pitchFamily="18" charset="0"/>
              </a:defRPr>
            </a:lvl8pPr>
            <a:lvl9pPr marL="3892781" indent="-228987" eaLnBrk="0" fontAlgn="base" hangingPunct="0">
              <a:spcBef>
                <a:spcPct val="0"/>
              </a:spcBef>
              <a:spcAft>
                <a:spcPct val="0"/>
              </a:spcAft>
              <a:defRPr sz="2400">
                <a:solidFill>
                  <a:schemeClr val="tx1"/>
                </a:solidFill>
                <a:latin typeface="Times New Roman" pitchFamily="18" charset="0"/>
              </a:defRPr>
            </a:lvl9pPr>
          </a:lstStyle>
          <a:p>
            <a:pPr eaLnBrk="1" hangingPunct="1"/>
            <a:r>
              <a:rPr lang="en-GB" altLang="en-GB" sz="800" dirty="0">
                <a:latin typeface="Arial" charset="0"/>
              </a:rPr>
              <a:t>1.4 Presentation – E-resource evaluation tips</a:t>
            </a:r>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4208" indent="-286234" eaLnBrk="0" hangingPunct="0">
              <a:defRPr sz="2400">
                <a:solidFill>
                  <a:schemeClr val="tx1"/>
                </a:solidFill>
                <a:latin typeface="Times New Roman" pitchFamily="18" charset="0"/>
              </a:defRPr>
            </a:lvl2pPr>
            <a:lvl3pPr marL="1144934" indent="-228987" eaLnBrk="0" hangingPunct="0">
              <a:defRPr sz="2400">
                <a:solidFill>
                  <a:schemeClr val="tx1"/>
                </a:solidFill>
                <a:latin typeface="Times New Roman" pitchFamily="18" charset="0"/>
              </a:defRPr>
            </a:lvl3pPr>
            <a:lvl4pPr marL="1602910" indent="-228987" eaLnBrk="0" hangingPunct="0">
              <a:defRPr sz="2400">
                <a:solidFill>
                  <a:schemeClr val="tx1"/>
                </a:solidFill>
                <a:latin typeface="Times New Roman" pitchFamily="18" charset="0"/>
              </a:defRPr>
            </a:lvl4pPr>
            <a:lvl5pPr marL="2060884" indent="-228987" eaLnBrk="0" hangingPunct="0">
              <a:defRPr sz="2400">
                <a:solidFill>
                  <a:schemeClr val="tx1"/>
                </a:solidFill>
                <a:latin typeface="Times New Roman" pitchFamily="18" charset="0"/>
              </a:defRPr>
            </a:lvl5pPr>
            <a:lvl6pPr marL="2518858" indent="-228987" eaLnBrk="0" fontAlgn="base" hangingPunct="0">
              <a:spcBef>
                <a:spcPct val="0"/>
              </a:spcBef>
              <a:spcAft>
                <a:spcPct val="0"/>
              </a:spcAft>
              <a:defRPr sz="2400">
                <a:solidFill>
                  <a:schemeClr val="tx1"/>
                </a:solidFill>
                <a:latin typeface="Times New Roman" pitchFamily="18" charset="0"/>
              </a:defRPr>
            </a:lvl6pPr>
            <a:lvl7pPr marL="2976832" indent="-228987" eaLnBrk="0" fontAlgn="base" hangingPunct="0">
              <a:spcBef>
                <a:spcPct val="0"/>
              </a:spcBef>
              <a:spcAft>
                <a:spcPct val="0"/>
              </a:spcAft>
              <a:defRPr sz="2400">
                <a:solidFill>
                  <a:schemeClr val="tx1"/>
                </a:solidFill>
                <a:latin typeface="Times New Roman" pitchFamily="18" charset="0"/>
              </a:defRPr>
            </a:lvl7pPr>
            <a:lvl8pPr marL="3434806" indent="-228987" eaLnBrk="0" fontAlgn="base" hangingPunct="0">
              <a:spcBef>
                <a:spcPct val="0"/>
              </a:spcBef>
              <a:spcAft>
                <a:spcPct val="0"/>
              </a:spcAft>
              <a:defRPr sz="2400">
                <a:solidFill>
                  <a:schemeClr val="tx1"/>
                </a:solidFill>
                <a:latin typeface="Times New Roman" pitchFamily="18" charset="0"/>
              </a:defRPr>
            </a:lvl8pPr>
            <a:lvl9pPr marL="3892781" indent="-228987" eaLnBrk="0" fontAlgn="base" hangingPunct="0">
              <a:spcBef>
                <a:spcPct val="0"/>
              </a:spcBef>
              <a:spcAft>
                <a:spcPct val="0"/>
              </a:spcAft>
              <a:defRPr sz="2400">
                <a:solidFill>
                  <a:schemeClr val="tx1"/>
                </a:solidFill>
                <a:latin typeface="Times New Roman" pitchFamily="18" charset="0"/>
              </a:defRPr>
            </a:lvl9pPr>
          </a:lstStyle>
          <a:p>
            <a:pPr eaLnBrk="1" hangingPunct="1"/>
            <a:r>
              <a:rPr lang="en-GB" altLang="en-GB" sz="700" dirty="0">
                <a:latin typeface="Arial" charset="0"/>
              </a:rPr>
              <a:t>This work is licensed under a Creative Commons Attribution-</a:t>
            </a:r>
            <a:r>
              <a:rPr lang="en-GB" altLang="en-GB" sz="700" dirty="0" err="1">
                <a:latin typeface="Arial" charset="0"/>
              </a:rPr>
              <a:t>ShareAlike</a:t>
            </a:r>
            <a:r>
              <a:rPr lang="en-GB" altLang="en-GB" sz="700" dirty="0">
                <a:latin typeface="Arial" charset="0"/>
              </a:rPr>
              <a:t> 3.0 </a:t>
            </a:r>
            <a:r>
              <a:rPr lang="en-GB" altLang="en-GB" sz="700" dirty="0" err="1">
                <a:latin typeface="Arial" charset="0"/>
              </a:rPr>
              <a:t>Unported</a:t>
            </a:r>
            <a:r>
              <a:rPr lang="en-GB" altLang="en-GB" sz="700" dirty="0">
                <a:latin typeface="Arial" charset="0"/>
              </a:rPr>
              <a:t> License. http://creativecommons.org/licenses/by-sa/3.0/ Last updated 30 October 2013 Page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We’ll talk</a:t>
            </a:r>
            <a:r>
              <a:rPr lang="en-GB" baseline="0" dirty="0" smtClean="0"/>
              <a:t> more about Open Access tomorrow but it is important now that participants realise they are valid research materials.</a:t>
            </a:r>
          </a:p>
          <a:p>
            <a:r>
              <a:rPr lang="en-GB" baseline="0" dirty="0" smtClean="0"/>
              <a:t>If possible, open this link and suggest that participants review at least one of the major resources on the opening page before moving to subject collections.</a:t>
            </a:r>
            <a:endParaRPr lang="en-GB" dirty="0" smtClean="0"/>
          </a:p>
          <a:p>
            <a:endParaRPr lang="en-GB" dirty="0" smtClean="0"/>
          </a:p>
          <a:p>
            <a:r>
              <a:rPr lang="en-GB" dirty="0" smtClean="0"/>
              <a:t>20 minutes for exercise, 10 minutes report back.</a:t>
            </a:r>
            <a:endParaRPr lang="en-GB" dirty="0"/>
          </a:p>
        </p:txBody>
      </p:sp>
      <p:sp>
        <p:nvSpPr>
          <p:cNvPr id="4" name="Slide Number Placeholder 3"/>
          <p:cNvSpPr>
            <a:spLocks noGrp="1"/>
          </p:cNvSpPr>
          <p:nvPr>
            <p:ph type="sldNum" sz="quarter" idx="10"/>
          </p:nvPr>
        </p:nvSpPr>
        <p:spPr/>
        <p:txBody>
          <a:bodyPr/>
          <a:lstStyle/>
          <a:p>
            <a:fld id="{C7FE5866-1EA7-4F17-86FF-BB986DDE12D8}" type="slidenum">
              <a:rPr lang="en-GB" smtClean="0"/>
              <a:pPr/>
              <a:t>10</a:t>
            </a:fld>
            <a:endParaRPr lang="en-GB"/>
          </a:p>
        </p:txBody>
      </p:sp>
      <p:sp>
        <p:nvSpPr>
          <p:cNvPr id="5" name="Header Placeholder 4"/>
          <p:cNvSpPr>
            <a:spLocks noGrp="1"/>
          </p:cNvSpPr>
          <p:nvPr>
            <p:ph type="hdr" sz="quarter" idx="11"/>
          </p:nvPr>
        </p:nvSpPr>
        <p:spPr/>
        <p:txBody>
          <a:bodyPr/>
          <a:lstStyle/>
          <a:p>
            <a:r>
              <a:rPr lang="en-US" altLang="en-GB" smtClean="0"/>
              <a:t>1.4 Introduction to e-resources management</a:t>
            </a:r>
            <a:endParaRPr lang="en-GB" altLang="en-GB"/>
          </a:p>
        </p:txBody>
      </p:sp>
    </p:spTree>
    <p:extLst>
      <p:ext uri="{BB962C8B-B14F-4D97-AF65-F5344CB8AC3E}">
        <p14:creationId xmlns:p14="http://schemas.microsoft.com/office/powerpoint/2010/main" val="2529514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b="1" dirty="0"/>
              <a:t>Personal reflection on Day 1</a:t>
            </a:r>
            <a:endParaRPr lang="en-GB" sz="1300" dirty="0"/>
          </a:p>
          <a:p>
            <a:r>
              <a:rPr lang="en-GB" sz="1300" dirty="0"/>
              <a:t>Ask participants to take a few minutes to reflect by themselves</a:t>
            </a:r>
          </a:p>
          <a:p>
            <a:pPr lvl="0"/>
            <a:r>
              <a:rPr lang="en-GB" sz="1300" dirty="0"/>
              <a:t>what have you learned today?</a:t>
            </a:r>
          </a:p>
          <a:p>
            <a:pPr lvl="0"/>
            <a:r>
              <a:rPr lang="en-GB" sz="1300" dirty="0"/>
              <a:t>what action will you take when you return?</a:t>
            </a:r>
          </a:p>
          <a:p>
            <a:r>
              <a:rPr lang="en-GB" sz="1300" dirty="0"/>
              <a:t>participants should make notes for themselves, to refer to on their return to work.  </a:t>
            </a:r>
          </a:p>
          <a:p>
            <a:r>
              <a:rPr lang="en-GB" sz="1300" dirty="0"/>
              <a:t> </a:t>
            </a:r>
          </a:p>
          <a:p>
            <a:r>
              <a:rPr lang="en-GB" sz="1300" dirty="0"/>
              <a:t>Then ask them to select one of the things they have written which they would like to share with colleagues.  Ask for one or two volunteers to say what they have selected.</a:t>
            </a:r>
          </a:p>
          <a:p>
            <a:endParaRPr lang="en-GB"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3614688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are free:</a:t>
            </a:r>
          </a:p>
          <a:p>
            <a:r>
              <a:rPr lang="en-GB" b="1" dirty="0" smtClean="0"/>
              <a:t>to Share</a:t>
            </a:r>
            <a:r>
              <a:rPr lang="en-GB" dirty="0" smtClean="0"/>
              <a:t> — to copy, distribute and transmit the work </a:t>
            </a:r>
          </a:p>
          <a:p>
            <a:r>
              <a:rPr lang="en-GB" b="1" dirty="0" smtClean="0"/>
              <a:t>to Remix</a:t>
            </a:r>
            <a:r>
              <a:rPr lang="en-GB" dirty="0" smtClean="0"/>
              <a:t> — to adapt the work </a:t>
            </a:r>
          </a:p>
          <a:p>
            <a:r>
              <a:rPr lang="en-GB" dirty="0" smtClean="0"/>
              <a:t>to make commercial use of the work </a:t>
            </a:r>
          </a:p>
          <a:p>
            <a:pPr defTabSz="458027">
              <a:defRPr/>
            </a:pPr>
            <a:r>
              <a:rPr lang="en-GB" b="1" dirty="0" smtClean="0"/>
              <a:t>Under the following conditions:</a:t>
            </a:r>
          </a:p>
          <a:p>
            <a:r>
              <a:rPr lang="en-GB" b="1" dirty="0" smtClean="0"/>
              <a:t>Attribution</a:t>
            </a:r>
            <a:r>
              <a:rPr lang="en-GB" dirty="0" smtClean="0"/>
              <a:t> — You must attribute the work in the manner specified by the author or licensor (but not in any way that suggests that they endorse you or your use of the work). </a:t>
            </a:r>
          </a:p>
          <a:p>
            <a:r>
              <a:rPr lang="en-GB" b="1" dirty="0" smtClean="0"/>
              <a:t>Share Alike</a:t>
            </a:r>
            <a:r>
              <a:rPr lang="en-GB" dirty="0" smtClean="0"/>
              <a:t> — If you alter, transform, or build upon this work, you may distribute the resulting work only under the same or similar license to this one.</a:t>
            </a:r>
          </a:p>
          <a:p>
            <a:endParaRPr lang="en-GB" dirty="0" smtClean="0"/>
          </a:p>
          <a:p>
            <a:r>
              <a:rPr lang="en-GB" dirty="0" smtClean="0"/>
              <a:t>http://creativecommons.org/licenses/by-sa/3.0/ </a:t>
            </a:r>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a:p>
        </p:txBody>
      </p:sp>
      <p:sp>
        <p:nvSpPr>
          <p:cNvPr id="5" name="Header Placeholder 4"/>
          <p:cNvSpPr>
            <a:spLocks noGrp="1"/>
          </p:cNvSpPr>
          <p:nvPr>
            <p:ph type="hdr" sz="quarter" idx="11"/>
          </p:nvPr>
        </p:nvSpPr>
        <p:spPr/>
        <p:txBody>
          <a:bodyPr/>
          <a:lstStyle/>
          <a:p>
            <a:r>
              <a:rPr lang="en-US" smtClean="0"/>
              <a:t>1.4 Introduction to e-resources management</a:t>
            </a:r>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Details on next slides</a:t>
            </a:r>
            <a:endParaRPr lang="en-GB" dirty="0"/>
          </a:p>
        </p:txBody>
      </p:sp>
      <p:sp>
        <p:nvSpPr>
          <p:cNvPr id="4" name="Slide Number Placeholder 3"/>
          <p:cNvSpPr>
            <a:spLocks noGrp="1"/>
          </p:cNvSpPr>
          <p:nvPr>
            <p:ph type="sldNum" sz="quarter" idx="10"/>
          </p:nvPr>
        </p:nvSpPr>
        <p:spPr/>
        <p:txBody>
          <a:bodyPr/>
          <a:lstStyle/>
          <a:p>
            <a:fld id="{C7FE5866-1EA7-4F17-86FF-BB986DDE12D8}" type="slidenum">
              <a:rPr lang="en-GB" smtClean="0"/>
              <a:pPr/>
              <a:t>2</a:t>
            </a:fld>
            <a:endParaRPr lang="en-GB"/>
          </a:p>
        </p:txBody>
      </p:sp>
      <p:sp>
        <p:nvSpPr>
          <p:cNvPr id="5" name="Header Placeholder 4"/>
          <p:cNvSpPr>
            <a:spLocks noGrp="1"/>
          </p:cNvSpPr>
          <p:nvPr>
            <p:ph type="hdr" sz="quarter" idx="11"/>
          </p:nvPr>
        </p:nvSpPr>
        <p:spPr/>
        <p:txBody>
          <a:bodyPr/>
          <a:lstStyle/>
          <a:p>
            <a:r>
              <a:rPr lang="en-US" altLang="en-GB" smtClean="0"/>
              <a:t>1.4 Introduction to e-resources management</a:t>
            </a:r>
            <a:endParaRPr lang="en-GB" altLang="en-GB"/>
          </a:p>
        </p:txBody>
      </p:sp>
    </p:spTree>
    <p:extLst>
      <p:ext uri="{BB962C8B-B14F-4D97-AF65-F5344CB8AC3E}">
        <p14:creationId xmlns:p14="http://schemas.microsoft.com/office/powerpoint/2010/main" val="394628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DCFDBE6-BEC2-4467-AA8A-B2386FBF3F11}" type="slidenum">
              <a:rPr lang="en-GB"/>
              <a:pPr/>
              <a:t>3</a:t>
            </a:fld>
            <a:endParaRPr lang="en-GB"/>
          </a:p>
        </p:txBody>
      </p:sp>
      <p:sp>
        <p:nvSpPr>
          <p:cNvPr id="5" name="Rectangle 8"/>
          <p:cNvSpPr>
            <a:spLocks noGrp="1" noChangeArrowheads="1"/>
          </p:cNvSpPr>
          <p:nvPr>
            <p:ph type="hdr" sz="quarter"/>
          </p:nvPr>
        </p:nvSpPr>
        <p:spPr>
          <a:ln/>
        </p:spPr>
        <p:txBody>
          <a:bodyPr/>
          <a:lstStyle/>
          <a:p>
            <a:r>
              <a:rPr lang="en-US" altLang="en-GB" smtClean="0"/>
              <a:t>1.4 Introduction to e-resources management</a:t>
            </a:r>
            <a:endParaRPr lang="en-GB" altLang="en-GB"/>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b="0" dirty="0" smtClean="0"/>
              <a:t>Identify if resource is provided by a commercial publisher or a host anyone can sign up to</a:t>
            </a:r>
          </a:p>
          <a:p>
            <a:r>
              <a:rPr lang="en-GB" dirty="0"/>
              <a:t>Personal pages are not necessarily "bad," but you need to investigate the author carefully.  For personal pages, there is no publisher or domain owner vouching for the information in the page.</a:t>
            </a:r>
            <a:endParaRPr lang="en-US" b="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F9C0BC6-D47E-4C1E-8525-EEB7A77E4753}" type="slidenum">
              <a:rPr lang="en-GB"/>
              <a:pPr/>
              <a:t>4</a:t>
            </a:fld>
            <a:endParaRPr lang="en-GB"/>
          </a:p>
        </p:txBody>
      </p:sp>
      <p:sp>
        <p:nvSpPr>
          <p:cNvPr id="5" name="Rectangle 8"/>
          <p:cNvSpPr>
            <a:spLocks noGrp="1" noChangeArrowheads="1"/>
          </p:cNvSpPr>
          <p:nvPr>
            <p:ph type="hdr" sz="quarter"/>
          </p:nvPr>
        </p:nvSpPr>
        <p:spPr>
          <a:ln/>
        </p:spPr>
        <p:txBody>
          <a:bodyPr/>
          <a:lstStyle/>
          <a:p>
            <a:r>
              <a:rPr lang="en-US" altLang="en-GB" smtClean="0"/>
              <a:t>1.4 Introduction to e-resources management</a:t>
            </a:r>
            <a:endParaRPr lang="en-GB" altLang="en-GB"/>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r>
              <a:rPr lang="en-US" dirty="0" smtClean="0"/>
              <a:t>Look for</a:t>
            </a:r>
            <a:r>
              <a:rPr lang="en-US" baseline="0" dirty="0" smtClean="0"/>
              <a:t> copyright information, usually at the end of the page</a:t>
            </a:r>
          </a:p>
          <a:p>
            <a:r>
              <a:rPr lang="en-GB" dirty="0" smtClean="0"/>
              <a:t>Look for links that say "About us," "Philosophy," "Background," "Biography", etc. </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Review some sample documents on the resource – spelling mistakes are a give away on the quality and a small sample is usually representative of the whole resource</a:t>
            </a:r>
            <a:endParaRPr lang="en-GB" dirty="0"/>
          </a:p>
        </p:txBody>
      </p:sp>
      <p:sp>
        <p:nvSpPr>
          <p:cNvPr id="4" name="Slide Number Placeholder 3"/>
          <p:cNvSpPr>
            <a:spLocks noGrp="1"/>
          </p:cNvSpPr>
          <p:nvPr>
            <p:ph type="sldNum" sz="quarter" idx="10"/>
          </p:nvPr>
        </p:nvSpPr>
        <p:spPr/>
        <p:txBody>
          <a:bodyPr/>
          <a:lstStyle/>
          <a:p>
            <a:fld id="{C7FE5866-1EA7-4F17-86FF-BB986DDE12D8}" type="slidenum">
              <a:rPr lang="en-GB" smtClean="0"/>
              <a:pPr/>
              <a:t>5</a:t>
            </a:fld>
            <a:endParaRPr lang="en-GB"/>
          </a:p>
        </p:txBody>
      </p:sp>
      <p:sp>
        <p:nvSpPr>
          <p:cNvPr id="5" name="Header Placeholder 4"/>
          <p:cNvSpPr>
            <a:spLocks noGrp="1"/>
          </p:cNvSpPr>
          <p:nvPr>
            <p:ph type="hdr" sz="quarter" idx="11"/>
          </p:nvPr>
        </p:nvSpPr>
        <p:spPr/>
        <p:txBody>
          <a:bodyPr/>
          <a:lstStyle/>
          <a:p>
            <a:r>
              <a:rPr lang="en-US" altLang="en-GB" smtClean="0"/>
              <a:t>1.4 Introduction to e-resources management</a:t>
            </a:r>
            <a:endParaRPr lang="en-GB" altLang="en-GB"/>
          </a:p>
        </p:txBody>
      </p:sp>
    </p:spTree>
    <p:extLst>
      <p:ext uri="{BB962C8B-B14F-4D97-AF65-F5344CB8AC3E}">
        <p14:creationId xmlns:p14="http://schemas.microsoft.com/office/powerpoint/2010/main" val="998939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AF94D1B-78FD-4E93-A02F-EA9534CD6B71}" type="slidenum">
              <a:rPr lang="en-GB"/>
              <a:pPr/>
              <a:t>6</a:t>
            </a:fld>
            <a:endParaRPr lang="en-GB"/>
          </a:p>
        </p:txBody>
      </p:sp>
      <p:sp>
        <p:nvSpPr>
          <p:cNvPr id="5" name="Rectangle 8"/>
          <p:cNvSpPr>
            <a:spLocks noGrp="1" noChangeArrowheads="1"/>
          </p:cNvSpPr>
          <p:nvPr>
            <p:ph type="hdr" sz="quarter"/>
          </p:nvPr>
        </p:nvSpPr>
        <p:spPr>
          <a:ln/>
        </p:spPr>
        <p:txBody>
          <a:bodyPr/>
          <a:lstStyle/>
          <a:p>
            <a:r>
              <a:rPr lang="en-US" altLang="en-GB" smtClean="0"/>
              <a:t>1.4 Introduction to e-resources management</a:t>
            </a:r>
            <a:endParaRPr lang="en-GB" altLang="en-GB"/>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r>
              <a:rPr lang="en-US" dirty="0" smtClean="0"/>
              <a:t>Alexa.com on next slide = Analytics for any Website</a:t>
            </a:r>
          </a:p>
          <a:p>
            <a:r>
              <a:rPr lang="en-US" dirty="0" smtClean="0"/>
              <a:t>IPL = Internet Public Library (quite slow)</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Alexa.com review</a:t>
            </a:r>
            <a:r>
              <a:rPr lang="en-GB" baseline="0" dirty="0" smtClean="0"/>
              <a:t> of Wiley</a:t>
            </a:r>
          </a:p>
          <a:p>
            <a:endParaRPr lang="en-GB" dirty="0" smtClean="0"/>
          </a:p>
          <a:p>
            <a:r>
              <a:rPr lang="en-GB" dirty="0" smtClean="0"/>
              <a:t>People are</a:t>
            </a:r>
            <a:r>
              <a:rPr lang="en-GB" baseline="0" dirty="0" smtClean="0"/>
              <a:t> spending a relatively long time on the site (2.45 minutes is long!) and are mainly graduates</a:t>
            </a:r>
            <a:endParaRPr lang="en-GB" dirty="0"/>
          </a:p>
        </p:txBody>
      </p:sp>
      <p:sp>
        <p:nvSpPr>
          <p:cNvPr id="4" name="Slide Number Placeholder 3"/>
          <p:cNvSpPr>
            <a:spLocks noGrp="1"/>
          </p:cNvSpPr>
          <p:nvPr>
            <p:ph type="sldNum" sz="quarter" idx="10"/>
          </p:nvPr>
        </p:nvSpPr>
        <p:spPr/>
        <p:txBody>
          <a:bodyPr/>
          <a:lstStyle/>
          <a:p>
            <a:fld id="{C7FE5866-1EA7-4F17-86FF-BB986DDE12D8}" type="slidenum">
              <a:rPr lang="en-GB" smtClean="0"/>
              <a:pPr/>
              <a:t>7</a:t>
            </a:fld>
            <a:endParaRPr lang="en-GB"/>
          </a:p>
        </p:txBody>
      </p:sp>
      <p:sp>
        <p:nvSpPr>
          <p:cNvPr id="5" name="Header Placeholder 4"/>
          <p:cNvSpPr>
            <a:spLocks noGrp="1"/>
          </p:cNvSpPr>
          <p:nvPr>
            <p:ph type="hdr" sz="quarter" idx="11"/>
          </p:nvPr>
        </p:nvSpPr>
        <p:spPr/>
        <p:txBody>
          <a:bodyPr/>
          <a:lstStyle/>
          <a:p>
            <a:r>
              <a:rPr lang="en-US" altLang="en-GB" smtClean="0"/>
              <a:t>1.4 Introduction to e-resources management</a:t>
            </a:r>
            <a:endParaRPr lang="en-GB" altLang="en-GB"/>
          </a:p>
        </p:txBody>
      </p:sp>
    </p:spTree>
    <p:extLst>
      <p:ext uri="{BB962C8B-B14F-4D97-AF65-F5344CB8AC3E}">
        <p14:creationId xmlns:p14="http://schemas.microsoft.com/office/powerpoint/2010/main" val="3855976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AF94D1B-78FD-4E93-A02F-EA9534CD6B71}" type="slidenum">
              <a:rPr lang="en-GB"/>
              <a:pPr/>
              <a:t>8</a:t>
            </a:fld>
            <a:endParaRPr lang="en-GB"/>
          </a:p>
        </p:txBody>
      </p:sp>
      <p:sp>
        <p:nvSpPr>
          <p:cNvPr id="5" name="Rectangle 8"/>
          <p:cNvSpPr>
            <a:spLocks noGrp="1" noChangeArrowheads="1"/>
          </p:cNvSpPr>
          <p:nvPr>
            <p:ph type="hdr" sz="quarter"/>
          </p:nvPr>
        </p:nvSpPr>
        <p:spPr>
          <a:ln/>
        </p:spPr>
        <p:txBody>
          <a:bodyPr/>
          <a:lstStyle/>
          <a:p>
            <a:r>
              <a:rPr lang="en-US" altLang="en-GB" smtClean="0"/>
              <a:t>1.4 Introduction to e-resources management</a:t>
            </a:r>
            <a:endParaRPr lang="en-GB" altLang="en-GB"/>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r>
              <a:rPr lang="en-US" dirty="0" smtClean="0"/>
              <a:t>Use your own</a:t>
            </a:r>
            <a:r>
              <a:rPr lang="en-US" baseline="0" dirty="0" smtClean="0"/>
              <a:t> feelings to </a:t>
            </a:r>
            <a:r>
              <a:rPr lang="en-US" dirty="0" smtClean="0"/>
              <a:t>judge if a site is current and reliable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 web browser which we might approach with caution</a:t>
            </a:r>
          </a:p>
          <a:p>
            <a:r>
              <a:rPr lang="en-GB" smtClean="0"/>
              <a:t>Maintained </a:t>
            </a:r>
            <a:r>
              <a:rPr lang="en-GB" dirty="0" smtClean="0"/>
              <a:t>by just one individual</a:t>
            </a:r>
          </a:p>
          <a:p>
            <a:r>
              <a:rPr lang="en-GB" dirty="0" smtClean="0"/>
              <a:t>Courier</a:t>
            </a:r>
            <a:r>
              <a:rPr lang="en-GB" baseline="0" dirty="0" smtClean="0"/>
              <a:t> typescript is seldom an indication of a good site</a:t>
            </a:r>
          </a:p>
          <a:p>
            <a:r>
              <a:rPr lang="en-GB" baseline="0" dirty="0" smtClean="0"/>
              <a:t>Last update quite a long time ago</a:t>
            </a:r>
            <a:endParaRPr lang="en-GB" dirty="0"/>
          </a:p>
        </p:txBody>
      </p:sp>
      <p:sp>
        <p:nvSpPr>
          <p:cNvPr id="4" name="Slide Number Placeholder 3"/>
          <p:cNvSpPr>
            <a:spLocks noGrp="1"/>
          </p:cNvSpPr>
          <p:nvPr>
            <p:ph type="sldNum" sz="quarter" idx="10"/>
          </p:nvPr>
        </p:nvSpPr>
        <p:spPr/>
        <p:txBody>
          <a:bodyPr/>
          <a:lstStyle/>
          <a:p>
            <a:fld id="{C7FE5866-1EA7-4F17-86FF-BB986DDE12D8}" type="slidenum">
              <a:rPr lang="en-GB" smtClean="0"/>
              <a:pPr/>
              <a:t>9</a:t>
            </a:fld>
            <a:endParaRPr lang="en-GB"/>
          </a:p>
        </p:txBody>
      </p:sp>
      <p:sp>
        <p:nvSpPr>
          <p:cNvPr id="5" name="Header Placeholder 4"/>
          <p:cNvSpPr>
            <a:spLocks noGrp="1"/>
          </p:cNvSpPr>
          <p:nvPr>
            <p:ph type="hdr" sz="quarter" idx="11"/>
          </p:nvPr>
        </p:nvSpPr>
        <p:spPr/>
        <p:txBody>
          <a:bodyPr/>
          <a:lstStyle/>
          <a:p>
            <a:r>
              <a:rPr lang="en-US" altLang="en-GB" smtClean="0"/>
              <a:t>1.4 </a:t>
            </a:r>
            <a:r>
              <a:rPr lang="en-US" smtClean="0"/>
              <a:t>Introduction to e-resources management</a:t>
            </a:r>
            <a:endParaRPr lang="en-GB" altLang="en-GB" dirty="0"/>
          </a:p>
        </p:txBody>
      </p:sp>
      <p:sp>
        <p:nvSpPr>
          <p:cNvPr id="6" name="Footer Placeholder 5"/>
          <p:cNvSpPr>
            <a:spLocks noGrp="1"/>
          </p:cNvSpPr>
          <p:nvPr>
            <p:ph type="ftr" sz="quarter" idx="12"/>
          </p:nvPr>
        </p:nvSpPr>
        <p:spPr/>
        <p:txBody>
          <a:bodyPr/>
          <a:lstStyle/>
          <a:p>
            <a:r>
              <a:rPr lang="en-GB" altLang="en-GB" smtClean="0"/>
              <a:t>This work is licensed under a Creative Commons Attribution-ShareAlike 3.0 Unported License. http://creativecommons.org/licenses/by-sa/3.0/ Last updated </a:t>
            </a:r>
            <a:fld id="{8BB17698-33A3-4846-9F26-F5D7E80AF173}" type="datetime4">
              <a:rPr lang="en-GB" altLang="en-GB" smtClean="0"/>
              <a:pPr/>
              <a:t>04 June 2014</a:t>
            </a:fld>
            <a:r>
              <a:rPr lang="en-GB" altLang="en-GB" smtClean="0"/>
              <a:t> Page ‹#›</a:t>
            </a:r>
            <a:endParaRPr lang="en-GB" altLang="en-GB" dirty="0"/>
          </a:p>
        </p:txBody>
      </p:sp>
    </p:spTree>
    <p:extLst>
      <p:ext uri="{BB962C8B-B14F-4D97-AF65-F5344CB8AC3E}">
        <p14:creationId xmlns:p14="http://schemas.microsoft.com/office/powerpoint/2010/main" val="217749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5784CC"/>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AF58F7-5763-4090-8E99-0CD0A292891D}" type="slidenum">
              <a:rPr lang="en-GB" smtClean="0"/>
              <a:pPr/>
              <a:t>‹#›</a:t>
            </a:fld>
            <a:endParaRPr lang="en-GB"/>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5A4EFA-1BE9-4537-91AC-20CEF361D100}" type="slidenum">
              <a:rPr lang="en-GB" smtClean="0"/>
              <a:pPr/>
              <a:t>‹#›</a:t>
            </a:fld>
            <a:endParaRPr lang="en-GB"/>
          </a:p>
        </p:txBody>
      </p:sp>
    </p:spTree>
    <p:extLst>
      <p:ext uri="{BB962C8B-B14F-4D97-AF65-F5344CB8AC3E}">
        <p14:creationId xmlns:p14="http://schemas.microsoft.com/office/powerpoint/2010/main" val="2905234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2480"/>
            <a:ext cx="2057400" cy="5333683"/>
          </a:xfrm>
        </p:spPr>
        <p:txBody>
          <a:bodyPr vert="eaVert"/>
          <a:lstStyle>
            <a:lvl1pPr>
              <a:defRPr>
                <a:solidFill>
                  <a:srgbClr val="5784CC"/>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792480"/>
            <a:ext cx="6019800" cy="5333683"/>
          </a:xfrm>
        </p:spPr>
        <p:txBody>
          <a:bodyPr vert="eaVert"/>
          <a:lstStyle>
            <a:lvl1pPr>
              <a:defRPr b="0">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BA9747-2F96-4C84-B05A-3A3B21D9ABDC}" type="slidenum">
              <a:rPr lang="en-GB" smtClean="0"/>
              <a:pPr/>
              <a:t>‹#›</a:t>
            </a:fld>
            <a:endParaRPr lang="en-GB"/>
          </a:p>
        </p:txBody>
      </p:sp>
    </p:spTree>
    <p:extLst>
      <p:ext uri="{BB962C8B-B14F-4D97-AF65-F5344CB8AC3E}">
        <p14:creationId xmlns:p14="http://schemas.microsoft.com/office/powerpoint/2010/main" val="2071512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65E654-A2E7-4872-B964-D7B21DEF2702}" type="slidenum">
              <a:rPr lang="en-GB" smtClean="0"/>
              <a:pPr/>
              <a:t>‹#›</a:t>
            </a:fld>
            <a:endParaRPr lang="en-GB"/>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044F08-8297-4DCC-BADC-959B038E601B}" type="slidenum">
              <a:rPr lang="en-GB" smtClean="0"/>
              <a:pPr/>
              <a:t>‹#›</a:t>
            </a:fld>
            <a:endParaRPr lang="en-GB"/>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84"/>
            <a:ext cx="8229600" cy="849501"/>
          </a:xfrm>
        </p:spPr>
        <p:txBody>
          <a:bodyPr/>
          <a:lstStyle>
            <a:lvl1pPr>
              <a:defRPr>
                <a:solidFill>
                  <a:srgbClr val="5784CC"/>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66666"/>
                </a:solidFill>
              </a:defRPr>
            </a:lvl1pPr>
            <a:lvl2pPr>
              <a:defRPr sz="24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612796-1D45-4EAE-8117-A30A743284B3}" type="slidenum">
              <a:rPr lang="en-GB" smtClean="0"/>
              <a:pPr/>
              <a:t>‹#›</a:t>
            </a:fld>
            <a:endParaRPr lang="en-GB"/>
          </a:p>
        </p:txBody>
      </p:sp>
    </p:spTree>
    <p:extLst>
      <p:ext uri="{BB962C8B-B14F-4D97-AF65-F5344CB8AC3E}">
        <p14:creationId xmlns:p14="http://schemas.microsoft.com/office/powerpoint/2010/main" val="18898407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6640"/>
            <a:ext cx="4040188"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56640"/>
            <a:ext cx="4041775" cy="1118235"/>
          </a:xfrm>
        </p:spPr>
        <p:txBody>
          <a:bodyPr anchor="b"/>
          <a:lstStyle>
            <a:lvl1pPr marL="0" indent="0">
              <a:buNone/>
              <a:defRPr sz="2400" b="1">
                <a:solidFill>
                  <a:srgbClr val="5784C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8B4544-5D07-4EE2-9ADD-2F262AE39843}" type="slidenum">
              <a:rPr lang="en-GB" smtClean="0"/>
              <a:pPr/>
              <a:t>‹#›</a:t>
            </a:fld>
            <a:endParaRPr lang="en-GB"/>
          </a:p>
        </p:txBody>
      </p:sp>
    </p:spTree>
    <p:extLst>
      <p:ext uri="{BB962C8B-B14F-4D97-AF65-F5344CB8AC3E}">
        <p14:creationId xmlns:p14="http://schemas.microsoft.com/office/powerpoint/2010/main" val="140263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EE1D4C-D4F0-4132-BFF3-F04BD060EC38}" type="slidenum">
              <a:rPr lang="en-GB" smtClean="0"/>
              <a:pPr/>
              <a:t>‹#›</a:t>
            </a:fld>
            <a:endParaRPr lang="en-GB"/>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DE6853-1908-40D4-89FC-4EC432D6E114}" type="slidenum">
              <a:rPr lang="en-GB" smtClean="0"/>
              <a:pPr/>
              <a:t>‹#›</a:t>
            </a:fld>
            <a:endParaRPr lang="en-GB"/>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41A25E-171A-49C4-ABF8-60858A426C5D}" type="slidenum">
              <a:rPr lang="en-GB" smtClean="0"/>
              <a:pPr/>
              <a:t>‹#›</a:t>
            </a:fld>
            <a:endParaRPr lang="en-GB"/>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02639"/>
            <a:ext cx="5486400" cy="39249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DA38B1-9EC5-4D6E-A329-2AB94A333921}" type="slidenum">
              <a:rPr lang="en-GB" smtClean="0"/>
              <a:pPr/>
              <a:t>‹#›</a:t>
            </a:fld>
            <a:endParaRPr lang="en-GB"/>
          </a:p>
        </p:txBody>
      </p:sp>
    </p:spTree>
    <p:extLst>
      <p:ext uri="{BB962C8B-B14F-4D97-AF65-F5344CB8AC3E}">
        <p14:creationId xmlns:p14="http://schemas.microsoft.com/office/powerpoint/2010/main" val="23617765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owerPoint-v3.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583" y="0"/>
            <a:ext cx="9169982" cy="6879166"/>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endParaRPr lang="en-GB"/>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GB"/>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E78B4544-5D07-4EE2-9ADD-2F262AE39843}" type="slidenum">
              <a:rPr lang="en-GB" smtClean="0"/>
              <a:pPr/>
              <a:t>‹#›</a:t>
            </a:fld>
            <a:endParaRPr lang="en-GB"/>
          </a:p>
        </p:txBody>
      </p:sp>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asp.info/en/training-resources/open-access-resour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sa/3.0/deed.en_US"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pl.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mtClean="0"/>
              <a:t>Introduction to electronic resources management</a:t>
            </a:r>
            <a:endParaRPr lang="en-GB" dirty="0" smtClean="0"/>
          </a:p>
        </p:txBody>
      </p:sp>
      <p:sp>
        <p:nvSpPr>
          <p:cNvPr id="2051" name="Rectangle 3"/>
          <p:cNvSpPr>
            <a:spLocks noGrp="1" noChangeArrowheads="1"/>
          </p:cNvSpPr>
          <p:nvPr>
            <p:ph type="subTitle" idx="1"/>
          </p:nvPr>
        </p:nvSpPr>
        <p:spPr/>
        <p:txBody>
          <a:bodyPr>
            <a:normAutofit/>
          </a:bodyPr>
          <a:lstStyle/>
          <a:p>
            <a:r>
              <a:rPr lang="en-GB" dirty="0">
                <a:latin typeface="Georgia" panose="02040502050405020303" pitchFamily="18" charset="0"/>
              </a:rPr>
              <a:t>Unit 1.4: </a:t>
            </a:r>
            <a:r>
              <a:rPr lang="en-US" dirty="0">
                <a:latin typeface="Georgia" panose="02040502050405020303" pitchFamily="18" charset="0"/>
              </a:rPr>
              <a:t>E-resource evaluation tips</a:t>
            </a:r>
            <a:endParaRPr lang="en-GB" dirty="0">
              <a:latin typeface="Georgia" panose="02040502050405020303" pitchFamily="18" charset="0"/>
            </a:endParaRPr>
          </a:p>
        </p:txBody>
      </p:sp>
    </p:spTree>
    <p:extLst>
      <p:ext uri="{BB962C8B-B14F-4D97-AF65-F5344CB8AC3E}">
        <p14:creationId xmlns:p14="http://schemas.microsoft.com/office/powerpoint/2010/main" val="2121304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 1.4.1</a:t>
            </a:r>
            <a:endParaRPr lang="en-GB" dirty="0"/>
          </a:p>
        </p:txBody>
      </p:sp>
      <p:sp>
        <p:nvSpPr>
          <p:cNvPr id="3" name="Content Placeholder 2"/>
          <p:cNvSpPr>
            <a:spLocks noGrp="1"/>
          </p:cNvSpPr>
          <p:nvPr>
            <p:ph idx="1"/>
          </p:nvPr>
        </p:nvSpPr>
        <p:spPr/>
        <p:txBody>
          <a:bodyPr/>
          <a:lstStyle/>
          <a:p>
            <a:r>
              <a:rPr lang="en-GB" dirty="0" smtClean="0"/>
              <a:t>Resource evaluation from </a:t>
            </a:r>
            <a:r>
              <a:rPr lang="en-GB" u="sng" dirty="0">
                <a:hlinkClick r:id="rId3"/>
              </a:rPr>
              <a:t>http://www.inasp.info/en/training-resources/open-access-resources/</a:t>
            </a:r>
            <a:r>
              <a:rPr lang="en-GB" dirty="0"/>
              <a:t> </a:t>
            </a:r>
            <a:endParaRPr lang="en-GB" dirty="0" smtClean="0"/>
          </a:p>
          <a:p>
            <a:r>
              <a:rPr lang="en-GB" dirty="0" smtClean="0"/>
              <a:t>Evaluate one resource from this page</a:t>
            </a:r>
          </a:p>
          <a:p>
            <a:r>
              <a:rPr lang="en-GB" dirty="0" smtClean="0"/>
              <a:t>Use </a:t>
            </a:r>
            <a:r>
              <a:rPr lang="en-GB" dirty="0"/>
              <a:t>the left menu for subject specific resources</a:t>
            </a:r>
          </a:p>
          <a:p>
            <a:endParaRPr lang="en-GB" dirty="0"/>
          </a:p>
        </p:txBody>
      </p:sp>
      <p:sp>
        <p:nvSpPr>
          <p:cNvPr id="4" name="Date Placeholder 3"/>
          <p:cNvSpPr>
            <a:spLocks noGrp="1"/>
          </p:cNvSpPr>
          <p:nvPr>
            <p:ph type="dt" sz="half" idx="10"/>
          </p:nvPr>
        </p:nvSpPr>
        <p:spPr/>
        <p:txBody>
          <a:bodyPr/>
          <a:lstStyle/>
          <a:p>
            <a:endParaRPr lang="en-GB"/>
          </a:p>
        </p:txBody>
      </p:sp>
      <p:sp>
        <p:nvSpPr>
          <p:cNvPr id="5" name="Slide Number Placeholder 4"/>
          <p:cNvSpPr>
            <a:spLocks noGrp="1"/>
          </p:cNvSpPr>
          <p:nvPr>
            <p:ph type="sldNum" sz="quarter" idx="12"/>
          </p:nvPr>
        </p:nvSpPr>
        <p:spPr/>
        <p:txBody>
          <a:bodyPr/>
          <a:lstStyle/>
          <a:p>
            <a:fld id="{9D65E654-A2E7-4872-B964-D7B21DEF2702}" type="slidenum">
              <a:rPr lang="en-GB" smtClean="0"/>
              <a:pPr/>
              <a:t>10</a:t>
            </a:fld>
            <a:endParaRPr lang="en-GB"/>
          </a:p>
        </p:txBody>
      </p:sp>
    </p:spTree>
    <p:extLst>
      <p:ext uri="{BB962C8B-B14F-4D97-AF65-F5344CB8AC3E}">
        <p14:creationId xmlns:p14="http://schemas.microsoft.com/office/powerpoint/2010/main" val="3697576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Reflections on the day</a:t>
            </a:r>
            <a:endParaRPr lang="en-GB" dirty="0"/>
          </a:p>
        </p:txBody>
      </p:sp>
      <p:sp>
        <p:nvSpPr>
          <p:cNvPr id="3" name="Content Placeholder 2"/>
          <p:cNvSpPr>
            <a:spLocks noGrp="1"/>
          </p:cNvSpPr>
          <p:nvPr>
            <p:ph idx="1"/>
          </p:nvPr>
        </p:nvSpPr>
        <p:spPr/>
        <p:txBody>
          <a:bodyPr/>
          <a:lstStyle/>
          <a:p>
            <a:r>
              <a:rPr lang="en-GB" dirty="0" smtClean="0"/>
              <a:t>What have you learned today?</a:t>
            </a:r>
          </a:p>
          <a:p>
            <a:r>
              <a:rPr lang="en-GB" dirty="0" smtClean="0"/>
              <a:t>What actions will you take when you return to your library?</a:t>
            </a:r>
            <a:endParaRPr lang="en-GB" dirty="0"/>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spTree>
    <p:extLst>
      <p:ext uri="{BB962C8B-B14F-4D97-AF65-F5344CB8AC3E}">
        <p14:creationId xmlns:p14="http://schemas.microsoft.com/office/powerpoint/2010/main" val="199972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22313" y="4410393"/>
            <a:ext cx="7772400" cy="1500187"/>
          </a:xfrm>
        </p:spPr>
        <p:txBody>
          <a:bodyPr/>
          <a:lstStyle/>
          <a:p>
            <a:pPr algn="ctr"/>
            <a:r>
              <a:rPr lang="en-GB" dirty="0"/>
              <a:t/>
            </a:r>
            <a:br>
              <a:rPr lang="en-GB" dirty="0"/>
            </a:br>
            <a:r>
              <a:rPr lang="en-GB" dirty="0"/>
              <a:t>This work is licensed under a </a:t>
            </a:r>
            <a:r>
              <a:rPr lang="en-GB" dirty="0">
                <a:hlinkClick r:id="rId3"/>
              </a:rPr>
              <a:t>Creative Commons Attribution-</a:t>
            </a:r>
            <a:r>
              <a:rPr lang="en-GB" dirty="0" err="1">
                <a:hlinkClick r:id="rId3"/>
              </a:rPr>
              <a:t>ShareAlike</a:t>
            </a:r>
            <a:r>
              <a:rPr lang="en-GB" dirty="0">
                <a:hlinkClick r:id="rId3"/>
              </a:rPr>
              <a:t> 3.0 </a:t>
            </a:r>
            <a:r>
              <a:rPr lang="en-GB" dirty="0" err="1">
                <a:hlinkClick r:id="rId3"/>
              </a:rPr>
              <a:t>Unported</a:t>
            </a:r>
            <a:r>
              <a:rPr lang="en-GB" dirty="0">
                <a:hlinkClick r:id="rId3"/>
              </a:rPr>
              <a:t> License</a:t>
            </a:r>
            <a:r>
              <a:rPr lang="en-GB" dirty="0"/>
              <a:t>.</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73" y="4521201"/>
            <a:ext cx="12978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0" y="3105835"/>
            <a:ext cx="4572000" cy="646331"/>
          </a:xfrm>
          <a:prstGeom prst="rect">
            <a:avLst/>
          </a:prstGeom>
        </p:spPr>
        <p:txBody>
          <a:bodyPr>
            <a:spAutoFit/>
          </a:bodyPr>
          <a:lstStyle/>
          <a:p>
            <a:pPr algn="ctr">
              <a:buFontTx/>
              <a:buNone/>
            </a:pPr>
            <a:r>
              <a:rPr lang="en-GB" dirty="0"/>
              <a:t>Thank you</a:t>
            </a:r>
            <a:br>
              <a:rPr lang="en-GB" dirty="0"/>
            </a:br>
            <a:r>
              <a:rPr lang="en-GB" dirty="0"/>
              <a:t>Any questions?</a:t>
            </a:r>
          </a:p>
        </p:txBody>
      </p:sp>
      <p:sp>
        <p:nvSpPr>
          <p:cNvPr id="9" name="Rectangle 3"/>
          <p:cNvSpPr txBox="1">
            <a:spLocks noChangeArrowheads="1"/>
          </p:cNvSpPr>
          <p:nvPr/>
        </p:nvSpPr>
        <p:spPr>
          <a:xfrm>
            <a:off x="459607" y="1912388"/>
            <a:ext cx="8227191" cy="2152766"/>
          </a:xfrm>
          <a:prstGeom prst="rect">
            <a:avLst/>
          </a:prstGeom>
          <a:solidFill>
            <a:srgbClr val="FFFFFF"/>
          </a:solidFill>
        </p:spPr>
        <p:txBody>
          <a:bodyPr vert="horz" lIns="91440" tIns="45720" rIns="91440" bIns="45720" rtlCol="0" anchor="b">
            <a:normAutofit lnSpcReduction="10000"/>
          </a:bodyPr>
          <a:lstStyle>
            <a:lvl1pPr marL="0" indent="0" algn="l" defTabSz="457200" rtl="0" eaLnBrk="1" latinLnBrk="0" hangingPunct="1">
              <a:spcBef>
                <a:spcPct val="20000"/>
              </a:spcBef>
              <a:buFont typeface="Arial"/>
              <a:buNone/>
              <a:defRPr sz="2000" kern="1200">
                <a:solidFill>
                  <a:schemeClr val="tx1">
                    <a:tint val="75000"/>
                  </a:schemeClr>
                </a:solidFill>
                <a:latin typeface="Georgia"/>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Georgia"/>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Georgia"/>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Georgia"/>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gn="ctr">
              <a:buFontTx/>
              <a:buNone/>
            </a:pPr>
            <a:endParaRPr lang="en-GB" sz="4400" smtClean="0"/>
          </a:p>
          <a:p>
            <a:pPr algn="ctr">
              <a:buFontTx/>
              <a:buNone/>
            </a:pPr>
            <a:r>
              <a:rPr lang="en-GB" sz="4400" smtClean="0"/>
              <a:t>Thank you</a:t>
            </a:r>
            <a:br>
              <a:rPr lang="en-GB" sz="4400" smtClean="0"/>
            </a:br>
            <a:r>
              <a:rPr lang="en-GB" sz="4400" smtClean="0"/>
              <a:t>Any questions?</a:t>
            </a:r>
            <a:endParaRPr lang="en-GB" sz="4400" dirty="0" smtClean="0"/>
          </a:p>
        </p:txBody>
      </p:sp>
    </p:spTree>
    <p:extLst>
      <p:ext uri="{BB962C8B-B14F-4D97-AF65-F5344CB8AC3E}">
        <p14:creationId xmlns:p14="http://schemas.microsoft.com/office/powerpoint/2010/main" val="250183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GB" dirty="0"/>
              <a:t>Contents</a:t>
            </a:r>
          </a:p>
        </p:txBody>
      </p:sp>
      <p:sp>
        <p:nvSpPr>
          <p:cNvPr id="185347" name="Rectangle 3"/>
          <p:cNvSpPr>
            <a:spLocks noGrp="1" noChangeArrowheads="1"/>
          </p:cNvSpPr>
          <p:nvPr>
            <p:ph idx="1"/>
          </p:nvPr>
        </p:nvSpPr>
        <p:spPr/>
        <p:txBody>
          <a:bodyPr/>
          <a:lstStyle/>
          <a:p>
            <a:r>
              <a:rPr lang="en-GB" dirty="0"/>
              <a:t>What can the </a:t>
            </a:r>
            <a:r>
              <a:rPr lang="en-GB" dirty="0" err="1"/>
              <a:t>url</a:t>
            </a:r>
            <a:r>
              <a:rPr lang="en-GB" dirty="0"/>
              <a:t> tell you?</a:t>
            </a:r>
          </a:p>
          <a:p>
            <a:r>
              <a:rPr lang="en-GB" dirty="0"/>
              <a:t>Scan the page</a:t>
            </a:r>
          </a:p>
          <a:p>
            <a:r>
              <a:rPr lang="en-GB" dirty="0"/>
              <a:t>Quality indicators</a:t>
            </a:r>
          </a:p>
          <a:p>
            <a:r>
              <a:rPr lang="en-GB" dirty="0"/>
              <a:t>What do others say?</a:t>
            </a:r>
          </a:p>
          <a:p>
            <a:r>
              <a:rPr lang="en-GB" dirty="0" smtClean="0"/>
              <a:t>What is </a:t>
            </a:r>
            <a:r>
              <a:rPr lang="en-GB" smtClean="0"/>
              <a:t>your opinion?</a:t>
            </a:r>
            <a:endParaRPr lang="en-GB"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GB" dirty="0"/>
              <a:t>What can the </a:t>
            </a:r>
            <a:r>
              <a:rPr lang="en-GB" dirty="0" err="1"/>
              <a:t>url</a:t>
            </a:r>
            <a:r>
              <a:rPr lang="en-GB" dirty="0"/>
              <a:t> tell you?</a:t>
            </a:r>
          </a:p>
        </p:txBody>
      </p:sp>
      <p:sp>
        <p:nvSpPr>
          <p:cNvPr id="113667" name="Rectangle 3"/>
          <p:cNvSpPr>
            <a:spLocks noGrp="1" noChangeArrowheads="1"/>
          </p:cNvSpPr>
          <p:nvPr>
            <p:ph idx="1"/>
          </p:nvPr>
        </p:nvSpPr>
        <p:spPr>
          <a:xfrm>
            <a:off x="685800" y="1628775"/>
            <a:ext cx="7772400" cy="4467225"/>
          </a:xfrm>
        </p:spPr>
        <p:txBody>
          <a:bodyPr/>
          <a:lstStyle/>
          <a:p>
            <a:pPr>
              <a:lnSpc>
                <a:spcPct val="90000"/>
              </a:lnSpc>
            </a:pPr>
            <a:r>
              <a:rPr lang="en-GB" dirty="0"/>
              <a:t>Is it somebody’s personal page?</a:t>
            </a:r>
          </a:p>
          <a:p>
            <a:pPr lvl="1">
              <a:lnSpc>
                <a:spcPct val="90000"/>
              </a:lnSpc>
            </a:pPr>
            <a:r>
              <a:rPr lang="en-GB" dirty="0"/>
              <a:t>Look for a personal name in the </a:t>
            </a:r>
            <a:r>
              <a:rPr lang="en-GB" dirty="0" err="1"/>
              <a:t>url</a:t>
            </a:r>
            <a:endParaRPr lang="en-GB" dirty="0"/>
          </a:p>
          <a:p>
            <a:pPr lvl="1">
              <a:lnSpc>
                <a:spcPct val="90000"/>
              </a:lnSpc>
            </a:pPr>
            <a:r>
              <a:rPr lang="en-GB" dirty="0"/>
              <a:t>Is the server a commercial ISP providing web page </a:t>
            </a:r>
            <a:r>
              <a:rPr lang="en-GB" dirty="0" smtClean="0"/>
              <a:t>hosting e.g. </a:t>
            </a:r>
            <a:r>
              <a:rPr lang="en-GB" dirty="0" err="1" smtClean="0"/>
              <a:t>blogspot</a:t>
            </a:r>
            <a:r>
              <a:rPr lang="en-GB" dirty="0" smtClean="0"/>
              <a:t>?</a:t>
            </a:r>
            <a:endParaRPr lang="en-GB" dirty="0"/>
          </a:p>
          <a:p>
            <a:pPr>
              <a:lnSpc>
                <a:spcPct val="90000"/>
              </a:lnSpc>
            </a:pPr>
            <a:r>
              <a:rPr lang="en-GB" dirty="0"/>
              <a:t>What type of domain is it?</a:t>
            </a:r>
          </a:p>
          <a:p>
            <a:pPr lvl="1">
              <a:lnSpc>
                <a:spcPct val="90000"/>
              </a:lnSpc>
            </a:pPr>
            <a:r>
              <a:rPr lang="en-GB" dirty="0"/>
              <a:t>.</a:t>
            </a:r>
            <a:r>
              <a:rPr lang="en-GB" dirty="0" err="1"/>
              <a:t>gov</a:t>
            </a:r>
            <a:r>
              <a:rPr lang="en-GB" dirty="0"/>
              <a:t>; .</a:t>
            </a:r>
            <a:r>
              <a:rPr lang="en-GB" dirty="0" err="1"/>
              <a:t>edu</a:t>
            </a:r>
            <a:r>
              <a:rPr lang="en-GB" dirty="0"/>
              <a:t> </a:t>
            </a:r>
            <a:r>
              <a:rPr lang="en-GB" dirty="0" err="1"/>
              <a:t>etc</a:t>
            </a:r>
            <a:endParaRPr lang="en-GB" dirty="0"/>
          </a:p>
          <a:p>
            <a:pPr lvl="1">
              <a:lnSpc>
                <a:spcPct val="90000"/>
              </a:lnSpc>
            </a:pPr>
            <a:r>
              <a:rPr lang="en-GB" dirty="0"/>
              <a:t>Check country code</a:t>
            </a:r>
          </a:p>
          <a:p>
            <a:pPr>
              <a:lnSpc>
                <a:spcPct val="90000"/>
              </a:lnSpc>
            </a:pPr>
            <a:r>
              <a:rPr lang="en-GB" sz="3600" dirty="0"/>
              <a:t>Is it a publishing entity that makes </a:t>
            </a:r>
            <a:r>
              <a:rPr lang="en-GB" sz="3600" dirty="0" smtClean="0"/>
              <a:t>sense?</a:t>
            </a:r>
            <a:endParaRPr lang="en-GB" sz="3600" dirty="0"/>
          </a:p>
          <a:p>
            <a:pPr lvl="1">
              <a:lnSpc>
                <a:spcPct val="90000"/>
              </a:lnSpc>
            </a:pPr>
            <a:endParaRPr lang="en-GB" sz="32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GB" dirty="0"/>
              <a:t>Scan the perimeter of the page</a:t>
            </a:r>
          </a:p>
        </p:txBody>
      </p:sp>
      <p:sp>
        <p:nvSpPr>
          <p:cNvPr id="173059" name="Rectangle 3"/>
          <p:cNvSpPr>
            <a:spLocks noGrp="1" noChangeArrowheads="1"/>
          </p:cNvSpPr>
          <p:nvPr>
            <p:ph idx="1"/>
          </p:nvPr>
        </p:nvSpPr>
        <p:spPr/>
        <p:txBody>
          <a:bodyPr/>
          <a:lstStyle/>
          <a:p>
            <a:r>
              <a:rPr lang="en-GB"/>
              <a:t>Who wrote the page?</a:t>
            </a:r>
          </a:p>
          <a:p>
            <a:r>
              <a:rPr lang="en-GB"/>
              <a:t>Is it dated and sufficiently current?</a:t>
            </a:r>
          </a:p>
          <a:p>
            <a:r>
              <a:rPr lang="en-GB"/>
              <a:t>What are the author’s credentials?</a:t>
            </a:r>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GB" dirty="0"/>
              <a:t>Look for indicators of quality</a:t>
            </a:r>
          </a:p>
        </p:txBody>
      </p:sp>
      <p:sp>
        <p:nvSpPr>
          <p:cNvPr id="183299" name="Rectangle 3"/>
          <p:cNvSpPr>
            <a:spLocks noGrp="1" noChangeArrowheads="1"/>
          </p:cNvSpPr>
          <p:nvPr>
            <p:ph idx="1"/>
          </p:nvPr>
        </p:nvSpPr>
        <p:spPr/>
        <p:txBody>
          <a:bodyPr>
            <a:normAutofit lnSpcReduction="10000"/>
          </a:bodyPr>
          <a:lstStyle/>
          <a:p>
            <a:r>
              <a:rPr lang="en-GB" dirty="0"/>
              <a:t>Are sources documented with links or footnotes?</a:t>
            </a:r>
          </a:p>
          <a:p>
            <a:r>
              <a:rPr lang="en-GB" dirty="0"/>
              <a:t>Is reproduced information complete, not altered?</a:t>
            </a:r>
          </a:p>
          <a:p>
            <a:r>
              <a:rPr lang="en-GB" dirty="0"/>
              <a:t>Is permission acknowledged?</a:t>
            </a:r>
          </a:p>
          <a:p>
            <a:r>
              <a:rPr lang="en-GB" dirty="0"/>
              <a:t>Are there links to other resources on the topic</a:t>
            </a:r>
            <a:r>
              <a:rPr lang="en-GB" dirty="0" smtClean="0"/>
              <a:t>?</a:t>
            </a:r>
          </a:p>
          <a:p>
            <a:r>
              <a:rPr lang="en-GB" dirty="0" smtClean="0"/>
              <a:t>How recent is the copyright date?</a:t>
            </a:r>
            <a:endParaRPr lang="en-GB"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sz="3600" dirty="0"/>
              <a:t>What do others say?</a:t>
            </a:r>
          </a:p>
        </p:txBody>
      </p:sp>
      <p:sp>
        <p:nvSpPr>
          <p:cNvPr id="112643" name="Rectangle 3"/>
          <p:cNvSpPr>
            <a:spLocks noGrp="1" noChangeArrowheads="1"/>
          </p:cNvSpPr>
          <p:nvPr>
            <p:ph idx="1"/>
          </p:nvPr>
        </p:nvSpPr>
        <p:spPr/>
        <p:txBody>
          <a:bodyPr/>
          <a:lstStyle/>
          <a:p>
            <a:r>
              <a:rPr lang="en-US" dirty="0"/>
              <a:t>Paste </a:t>
            </a:r>
            <a:r>
              <a:rPr lang="en-US" dirty="0" err="1"/>
              <a:t>url</a:t>
            </a:r>
            <a:r>
              <a:rPr lang="en-US" dirty="0"/>
              <a:t> </a:t>
            </a:r>
            <a:r>
              <a:rPr lang="en-US"/>
              <a:t>into </a:t>
            </a:r>
            <a:r>
              <a:rPr lang="en-US" smtClean="0"/>
              <a:t>Alexa.com</a:t>
            </a:r>
            <a:endParaRPr lang="en-US" dirty="0"/>
          </a:p>
          <a:p>
            <a:pPr lvl="1"/>
            <a:r>
              <a:rPr lang="en-US" sz="2400" dirty="0"/>
              <a:t>Will give subjective reviews, traffic </a:t>
            </a:r>
            <a:r>
              <a:rPr lang="en-US" sz="2400" dirty="0" err="1"/>
              <a:t>etc</a:t>
            </a:r>
            <a:endParaRPr lang="en-US" sz="2400" dirty="0"/>
          </a:p>
          <a:p>
            <a:r>
              <a:rPr lang="en-US" dirty="0"/>
              <a:t>Who links to the page?</a:t>
            </a:r>
          </a:p>
          <a:p>
            <a:r>
              <a:rPr lang="en-US" dirty="0"/>
              <a:t>Is the page listed in reliable directories?</a:t>
            </a:r>
          </a:p>
          <a:p>
            <a:pPr lvl="1"/>
            <a:r>
              <a:rPr lang="en-US" sz="2400" dirty="0"/>
              <a:t>E.g. </a:t>
            </a:r>
            <a:r>
              <a:rPr lang="en-US" sz="2400" dirty="0">
                <a:hlinkClick r:id="rId3"/>
              </a:rPr>
              <a:t>http://www.ipl.org</a:t>
            </a:r>
            <a:r>
              <a:rPr lang="en-US" sz="2400" dirty="0" smtClean="0">
                <a:hlinkClick r:id="rId3"/>
              </a:rPr>
              <a:t>/</a:t>
            </a:r>
            <a:endParaRPr lang="en-US" sz="2400" dirty="0" smtClean="0"/>
          </a:p>
          <a:p>
            <a:r>
              <a:rPr lang="en-US" dirty="0" smtClean="0"/>
              <a:t>What </a:t>
            </a:r>
            <a:r>
              <a:rPr lang="en-US" dirty="0"/>
              <a:t>do others say about the author?</a:t>
            </a:r>
          </a:p>
          <a:p>
            <a:pPr lvl="1"/>
            <a:r>
              <a:rPr lang="en-US" sz="2400" dirty="0"/>
              <a:t>Google </a:t>
            </a:r>
            <a:r>
              <a:rPr lang="en-US" sz="2400" dirty="0" smtClean="0"/>
              <a:t>the name of the author</a:t>
            </a:r>
            <a:endParaRPr lang="en-US" sz="2400" dirty="0"/>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7751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endParaRPr lang="en-GB"/>
          </a:p>
        </p:txBody>
      </p:sp>
      <p:sp>
        <p:nvSpPr>
          <p:cNvPr id="5" name="Slide Number Placeholder 4"/>
          <p:cNvSpPr>
            <a:spLocks noGrp="1"/>
          </p:cNvSpPr>
          <p:nvPr>
            <p:ph type="sldNum" sz="quarter" idx="12"/>
          </p:nvPr>
        </p:nvSpPr>
        <p:spPr/>
        <p:txBody>
          <a:bodyPr/>
          <a:lstStyle/>
          <a:p>
            <a:fld id="{9D65E654-A2E7-4872-B964-D7B21DEF2702}" type="slidenum">
              <a:rPr lang="en-GB" smtClean="0"/>
              <a:pPr/>
              <a:t>7</a:t>
            </a:fld>
            <a:endParaRPr lang="en-GB"/>
          </a:p>
        </p:txBody>
      </p:sp>
    </p:spTree>
    <p:extLst>
      <p:ext uri="{BB962C8B-B14F-4D97-AF65-F5344CB8AC3E}">
        <p14:creationId xmlns:p14="http://schemas.microsoft.com/office/powerpoint/2010/main" val="179711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sz="3600" dirty="0"/>
              <a:t>What </a:t>
            </a:r>
            <a:r>
              <a:rPr lang="en-GB" sz="3600" dirty="0" smtClean="0"/>
              <a:t>is your own opinion?</a:t>
            </a:r>
            <a:endParaRPr lang="en-GB" sz="3600" dirty="0"/>
          </a:p>
        </p:txBody>
      </p:sp>
      <p:sp>
        <p:nvSpPr>
          <p:cNvPr id="112643" name="Rectangle 3"/>
          <p:cNvSpPr>
            <a:spLocks noGrp="1" noChangeArrowheads="1"/>
          </p:cNvSpPr>
          <p:nvPr>
            <p:ph idx="1"/>
          </p:nvPr>
        </p:nvSpPr>
        <p:spPr/>
        <p:txBody>
          <a:bodyPr>
            <a:normAutofit/>
          </a:bodyPr>
          <a:lstStyle/>
          <a:p>
            <a:r>
              <a:rPr lang="en-GB" dirty="0"/>
              <a:t>Why was the page put on the web?</a:t>
            </a:r>
          </a:p>
          <a:p>
            <a:r>
              <a:rPr lang="en-GB" dirty="0" smtClean="0"/>
              <a:t>Does it feel trustworthy?</a:t>
            </a:r>
            <a:endParaRPr lang="en-GB" dirty="0"/>
          </a:p>
          <a:p>
            <a:r>
              <a:rPr lang="en-GB" dirty="0"/>
              <a:t>Is this as good as I would find if I used a library resource?</a:t>
            </a:r>
          </a:p>
        </p:txBody>
      </p:sp>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9D65E654-A2E7-4872-B964-D7B21DEF2702}" type="slidenum">
              <a:rPr lang="en-GB" smtClean="0"/>
              <a:pPr/>
              <a:t>8</a:t>
            </a:fld>
            <a:endParaRPr lang="en-GB"/>
          </a:p>
        </p:txBody>
      </p:sp>
    </p:spTree>
    <p:extLst>
      <p:ext uri="{BB962C8B-B14F-4D97-AF65-F5344CB8AC3E}">
        <p14:creationId xmlns:p14="http://schemas.microsoft.com/office/powerpoint/2010/main" val="291942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Slide Number Placeholder 2"/>
          <p:cNvSpPr>
            <a:spLocks noGrp="1"/>
          </p:cNvSpPr>
          <p:nvPr>
            <p:ph type="sldNum" sz="quarter" idx="12"/>
          </p:nvPr>
        </p:nvSpPr>
        <p:spPr/>
        <p:txBody>
          <a:bodyPr/>
          <a:lstStyle/>
          <a:p>
            <a:fld id="{67DE6853-1908-40D4-89FC-4EC432D6E114}" type="slidenum">
              <a:rPr lang="en-GB" smtClean="0"/>
              <a:pPr/>
              <a:t>9</a:t>
            </a:fld>
            <a:endParaRPr lang="en-GB"/>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324528"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4707073"/>
      </p:ext>
    </p:extLst>
  </p:cSld>
  <p:clrMapOvr>
    <a:masterClrMapping/>
  </p:clrMapOvr>
</p:sld>
</file>

<file path=ppt/theme/theme1.xml><?xml version="1.0" encoding="utf-8"?>
<a:theme xmlns:a="http://schemas.openxmlformats.org/drawingml/2006/main" name="INASP PowerPoint">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INASP 2013 Presentation</Template>
  <TotalTime>3061</TotalTime>
  <Words>852</Words>
  <Application>Microsoft Office PowerPoint</Application>
  <PresentationFormat>On-screen Show (4:3)</PresentationFormat>
  <Paragraphs>122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INASP PowerPoint</vt:lpstr>
      <vt:lpstr>Introduction to electronic resources management</vt:lpstr>
      <vt:lpstr>Contents</vt:lpstr>
      <vt:lpstr>What can the url tell you?</vt:lpstr>
      <vt:lpstr>Scan the perimeter of the page</vt:lpstr>
      <vt:lpstr>Look for indicators of quality</vt:lpstr>
      <vt:lpstr>What do others say?</vt:lpstr>
      <vt:lpstr>PowerPoint Presentation</vt:lpstr>
      <vt:lpstr>What is your own opinion?</vt:lpstr>
      <vt:lpstr>PowerPoint Presentation</vt:lpstr>
      <vt:lpstr>Exercise 1.4.1</vt:lpstr>
      <vt:lpstr>Reflections on the day</vt:lpstr>
      <vt:lpstr>PowerPoint Presentation</vt:lpstr>
    </vt:vector>
  </TitlesOfParts>
  <Company>University of Bristol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Journals and Electronic Resources Library Management</dc:title>
  <dc:creator>clmb</dc:creator>
  <cp:lastModifiedBy>Anne Powell</cp:lastModifiedBy>
  <cp:revision>82</cp:revision>
  <dcterms:created xsi:type="dcterms:W3CDTF">2002-02-12T10:52:25Z</dcterms:created>
  <dcterms:modified xsi:type="dcterms:W3CDTF">2014-06-04T08:37:11Z</dcterms:modified>
</cp:coreProperties>
</file>