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23"/>
  </p:notesMasterIdLst>
  <p:handoutMasterIdLst>
    <p:handoutMasterId r:id="rId24"/>
  </p:handoutMasterIdLst>
  <p:sldIdLst>
    <p:sldId id="277" r:id="rId2"/>
    <p:sldId id="262" r:id="rId3"/>
    <p:sldId id="263" r:id="rId4"/>
    <p:sldId id="260" r:id="rId5"/>
    <p:sldId id="264" r:id="rId6"/>
    <p:sldId id="265" r:id="rId7"/>
    <p:sldId id="276" r:id="rId8"/>
    <p:sldId id="284" r:id="rId9"/>
    <p:sldId id="266" r:id="rId10"/>
    <p:sldId id="287" r:id="rId11"/>
    <p:sldId id="267" r:id="rId12"/>
    <p:sldId id="268" r:id="rId13"/>
    <p:sldId id="269" r:id="rId14"/>
    <p:sldId id="270" r:id="rId15"/>
    <p:sldId id="271" r:id="rId16"/>
    <p:sldId id="289" r:id="rId17"/>
    <p:sldId id="290" r:id="rId18"/>
    <p:sldId id="288" r:id="rId19"/>
    <p:sldId id="272" r:id="rId20"/>
    <p:sldId id="286" r:id="rId21"/>
    <p:sldId id="285" r:id="rId22"/>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5784CC"/>
    <a:srgbClr val="1AFFFF"/>
    <a:srgbClr val="FFFFFF"/>
    <a:srgbClr val="E5E5E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04" autoAdjust="0"/>
    <p:restoredTop sz="71614" autoAdjust="0"/>
  </p:normalViewPr>
  <p:slideViewPr>
    <p:cSldViewPr snapToGrid="0" snapToObjects="1">
      <p:cViewPr>
        <p:scale>
          <a:sx n="94" d="100"/>
          <a:sy n="94" d="100"/>
        </p:scale>
        <p:origin x="-672" y="17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100" d="100"/>
          <a:sy n="100" d="100"/>
        </p:scale>
        <p:origin x="-1476" y="-72"/>
      </p:cViewPr>
      <p:guideLst>
        <p:guide orient="horz" pos="3224"/>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5655" tIns="47828" rIns="95655" bIns="47828" rtlCol="0"/>
          <a:lstStyle>
            <a:lvl1pPr algn="l">
              <a:defRPr sz="1300"/>
            </a:lvl1pPr>
          </a:lstStyle>
          <a:p>
            <a:r>
              <a:rPr lang="en-US" smtClean="0"/>
              <a:t>1.3 Introduction to e-resources management</a:t>
            </a:r>
            <a:endParaRPr lang="en-US"/>
          </a:p>
        </p:txBody>
      </p:sp>
      <p:sp>
        <p:nvSpPr>
          <p:cNvPr id="4" name="Footer Placeholder 3"/>
          <p:cNvSpPr>
            <a:spLocks noGrp="1"/>
          </p:cNvSpPr>
          <p:nvPr>
            <p:ph type="ftr" sz="quarter" idx="2"/>
          </p:nvPr>
        </p:nvSpPr>
        <p:spPr>
          <a:xfrm>
            <a:off x="0" y="9538663"/>
            <a:ext cx="6535143" cy="554988"/>
          </a:xfrm>
          <a:prstGeom prst="rect">
            <a:avLst/>
          </a:prstGeom>
        </p:spPr>
        <p:txBody>
          <a:bodyPr vert="horz" lIns="95655" tIns="47828" rIns="95655" bIns="47828" rtlCol="0" anchor="b"/>
          <a:lstStyle>
            <a:lvl1pPr algn="l">
              <a:defRPr sz="1300"/>
            </a:lvl1pPr>
          </a:lstStyle>
          <a:p>
            <a:r>
              <a:rPr lang="en-GB" sz="1000" dirty="0"/>
              <a:t>This work is licensed under a Creative Commons Attribution-</a:t>
            </a:r>
            <a:r>
              <a:rPr lang="en-GB" sz="1000" dirty="0" err="1"/>
              <a:t>ShareAlike</a:t>
            </a:r>
            <a:r>
              <a:rPr lang="en-GB" sz="1000" dirty="0"/>
              <a:t> 3.0 </a:t>
            </a:r>
            <a:r>
              <a:rPr lang="en-GB" sz="1000" dirty="0" err="1"/>
              <a:t>Unported</a:t>
            </a:r>
            <a:r>
              <a:rPr lang="en-GB" sz="1000" dirty="0"/>
              <a:t> License. http://creativecommons.org/licenses/by-sa/3.0/ Last updated </a:t>
            </a:r>
            <a:fld id="{B59162B8-F6E1-468A-9D7F-B1C4718B6DE9}" type="datetime4">
              <a:rPr lang="en-GB" sz="1000"/>
              <a:t>04 March 2014</a:t>
            </a:fld>
            <a:r>
              <a:rPr lang="en-GB" sz="1000" dirty="0"/>
              <a:t> Page </a:t>
            </a:r>
            <a:fld id="{649C7019-20DD-43A4-9B5D-7C02C130AA62}" type="slidenum">
              <a:rPr lang="en-GB" sz="1000"/>
              <a:t>‹#›</a:t>
            </a:fld>
            <a:endParaRPr lang="en-GB" sz="1000" dirty="0"/>
          </a:p>
        </p:txBody>
      </p:sp>
    </p:spTree>
    <p:extLst>
      <p:ext uri="{BB962C8B-B14F-4D97-AF65-F5344CB8AC3E}">
        <p14:creationId xmlns:p14="http://schemas.microsoft.com/office/powerpoint/2010/main" val="222262834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5655" tIns="47828" rIns="95655" bIns="47828" rtlCol="0"/>
          <a:lstStyle>
            <a:lvl1pPr algn="l">
              <a:defRPr sz="1300"/>
            </a:lvl1pPr>
          </a:lstStyle>
          <a:p>
            <a:r>
              <a:rPr lang="en-US" smtClean="0"/>
              <a:t>1.3 Introduction to e-resources management</a:t>
            </a:r>
            <a:endParaRPr lang="en-US"/>
          </a:p>
        </p:txBody>
      </p:sp>
      <p:sp>
        <p:nvSpPr>
          <p:cNvPr id="3" name="Date Placeholder 2"/>
          <p:cNvSpPr>
            <a:spLocks noGrp="1"/>
          </p:cNvSpPr>
          <p:nvPr>
            <p:ph type="dt" idx="1"/>
          </p:nvPr>
        </p:nvSpPr>
        <p:spPr>
          <a:xfrm>
            <a:off x="4021294" y="0"/>
            <a:ext cx="3076363" cy="511731"/>
          </a:xfrm>
          <a:prstGeom prst="rect">
            <a:avLst/>
          </a:prstGeom>
        </p:spPr>
        <p:txBody>
          <a:bodyPr vert="horz" lIns="95655" tIns="47828" rIns="95655" bIns="47828" rtlCol="0"/>
          <a:lstStyle>
            <a:lvl1pPr algn="r">
              <a:defRPr sz="1300"/>
            </a:lvl1pPr>
          </a:lstStyle>
          <a:p>
            <a:fld id="{66B24E14-1E54-4A09-A8A6-2C4EA6F70E5A}" type="datetime3">
              <a:rPr lang="en-US" smtClean="0"/>
              <a:t>4 March 2014</a:t>
            </a:fld>
            <a:endParaRPr lang="en-US"/>
          </a:p>
        </p:txBody>
      </p:sp>
      <p:sp>
        <p:nvSpPr>
          <p:cNvPr id="4" name="Slide Image Placeholder 3"/>
          <p:cNvSpPr>
            <a:spLocks noGrp="1" noRot="1" noChangeAspect="1"/>
          </p:cNvSpPr>
          <p:nvPr>
            <p:ph type="sldImg" idx="2"/>
          </p:nvPr>
        </p:nvSpPr>
        <p:spPr>
          <a:xfrm>
            <a:off x="992188" y="768350"/>
            <a:ext cx="5116512" cy="3836988"/>
          </a:xfrm>
          <a:prstGeom prst="rect">
            <a:avLst/>
          </a:prstGeom>
          <a:noFill/>
          <a:ln w="12700">
            <a:solidFill>
              <a:prstClr val="black"/>
            </a:solidFill>
          </a:ln>
        </p:spPr>
        <p:txBody>
          <a:bodyPr vert="horz" lIns="95655" tIns="47828" rIns="95655" bIns="47828" rtlCol="0" anchor="ctr"/>
          <a:lstStyle/>
          <a:p>
            <a:endParaRPr lang="en-US"/>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5655" tIns="47828" rIns="95655" bIns="47828"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9663794"/>
            <a:ext cx="6451842" cy="511731"/>
          </a:xfrm>
          <a:prstGeom prst="rect">
            <a:avLst/>
          </a:prstGeom>
        </p:spPr>
        <p:txBody>
          <a:bodyPr vert="horz" lIns="95655" tIns="47828" rIns="95655" bIns="47828" rtlCol="0" anchor="b"/>
          <a:lstStyle>
            <a:lvl1pPr algn="l">
              <a:defRPr sz="1000" baseline="0"/>
            </a:lvl1pPr>
          </a:lstStyle>
          <a:p>
            <a:r>
              <a:rPr lang="en-GB" dirty="0" smtClean="0"/>
              <a:t>This work is licensed under a Creative Commons Attribution-</a:t>
            </a:r>
            <a:r>
              <a:rPr lang="en-GB" dirty="0" err="1" smtClean="0"/>
              <a:t>ShareAlike</a:t>
            </a:r>
            <a:r>
              <a:rPr lang="en-GB" dirty="0" smtClean="0"/>
              <a:t> 3.0 </a:t>
            </a:r>
            <a:r>
              <a:rPr lang="en-GB" dirty="0" err="1" smtClean="0"/>
              <a:t>Unported</a:t>
            </a:r>
            <a:r>
              <a:rPr lang="en-GB" dirty="0" smtClean="0"/>
              <a:t> License. http://creativecommons.org/licenses/by-sa/3.0/ Last updated </a:t>
            </a:r>
            <a:fld id="{A916FA64-FA8F-490D-8275-8B9FEA17AC68}" type="datetime4">
              <a:rPr lang="en-GB" smtClean="0"/>
              <a:t>04 March 2014</a:t>
            </a:fld>
            <a:r>
              <a:rPr lang="en-GB" dirty="0" smtClean="0"/>
              <a:t> Page ‹#›</a:t>
            </a:r>
          </a:p>
        </p:txBody>
      </p:sp>
      <p:sp>
        <p:nvSpPr>
          <p:cNvPr id="7" name="Slide Number Placeholder 6"/>
          <p:cNvSpPr>
            <a:spLocks noGrp="1"/>
          </p:cNvSpPr>
          <p:nvPr>
            <p:ph type="sldNum" sz="quarter" idx="5"/>
          </p:nvPr>
        </p:nvSpPr>
        <p:spPr>
          <a:xfrm>
            <a:off x="6451844" y="9671981"/>
            <a:ext cx="645813" cy="511731"/>
          </a:xfrm>
          <a:prstGeom prst="rect">
            <a:avLst/>
          </a:prstGeom>
        </p:spPr>
        <p:txBody>
          <a:bodyPr vert="horz" lIns="95655" tIns="47828" rIns="95655" bIns="47828" rtlCol="0" anchor="b"/>
          <a:lstStyle>
            <a:lvl1pPr algn="r">
              <a:defRPr sz="1300"/>
            </a:lvl1pPr>
          </a:lstStyle>
          <a:p>
            <a:fld id="{C623B231-3D70-2A4C-A0C2-A57463CF59EC}" type="slidenum">
              <a:rPr lang="en-US" smtClean="0"/>
              <a:pPr/>
              <a:t>‹#›</a:t>
            </a:fld>
            <a:endParaRPr lang="en-US" dirty="0"/>
          </a:p>
        </p:txBody>
      </p:sp>
    </p:spTree>
    <p:extLst>
      <p:ext uri="{BB962C8B-B14F-4D97-AF65-F5344CB8AC3E}">
        <p14:creationId xmlns:p14="http://schemas.microsoft.com/office/powerpoint/2010/main" val="2963822752"/>
      </p:ext>
    </p:extLst>
  </p:cSld>
  <p:clrMap bg1="lt1" tx1="dk1" bg2="lt2" tx2="dk2" accent1="accent1" accent2="accent2" accent3="accent3" accent4="accent4" accent5="accent5" accent6="accent6" hlink="hlink" folHlink="folHlink"/>
  <p:hf/>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300" dirty="0"/>
              <a:t>On completion of this session participants will be able to:</a:t>
            </a:r>
          </a:p>
          <a:p>
            <a:pPr lvl="0"/>
            <a:r>
              <a:rPr lang="en-GB" sz="1300" dirty="0"/>
              <a:t>Identify what one needs to know before searching</a:t>
            </a:r>
          </a:p>
          <a:p>
            <a:pPr lvl="0"/>
            <a:r>
              <a:rPr lang="en-GB" sz="1300" dirty="0"/>
              <a:t>Determine the most likely sources of information</a:t>
            </a:r>
          </a:p>
          <a:p>
            <a:pPr lvl="0"/>
            <a:r>
              <a:rPr lang="en-GB" sz="1300" dirty="0"/>
              <a:t>Identify an appropriate and effective search strategy</a:t>
            </a:r>
          </a:p>
          <a:p>
            <a:pPr lvl="0"/>
            <a:r>
              <a:rPr lang="en-GB" sz="1300" dirty="0"/>
              <a:t>Evaluate different search strategies</a:t>
            </a:r>
          </a:p>
          <a:p>
            <a:pPr lvl="0"/>
            <a:r>
              <a:rPr lang="en-GB" sz="1300" dirty="0"/>
              <a:t>Develop and improve search strategies</a:t>
            </a:r>
          </a:p>
          <a:p>
            <a:endParaRPr lang="en-GB" dirty="0"/>
          </a:p>
        </p:txBody>
      </p:sp>
      <p:sp>
        <p:nvSpPr>
          <p:cNvPr id="92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fld id="{BFB96618-DA0F-4665-A1DA-237686CE33C8}" type="slidenum">
              <a:rPr lang="en-GB" sz="1300"/>
              <a:pPr eaLnBrk="1" hangingPunct="1"/>
              <a:t>1</a:t>
            </a:fld>
            <a:endParaRPr lang="en-GB" sz="1300"/>
          </a:p>
        </p:txBody>
      </p:sp>
      <p:sp>
        <p:nvSpPr>
          <p:cNvPr id="9221" name="Header Placeholder 4"/>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1.3  Presentation  - Effective searching of e-resources</a:t>
            </a:r>
          </a:p>
        </p:txBody>
      </p:sp>
      <p:sp>
        <p:nvSpPr>
          <p:cNvPr id="92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700" dirty="0">
                <a:latin typeface="Arial" charset="0"/>
              </a:rPr>
              <a:t>This work is licensed under a Creative Commons Attribution-</a:t>
            </a:r>
            <a:r>
              <a:rPr lang="en-GB" altLang="en-GB" sz="700" dirty="0" err="1">
                <a:latin typeface="Arial" charset="0"/>
              </a:rPr>
              <a:t>ShareAlike</a:t>
            </a:r>
            <a:r>
              <a:rPr lang="en-GB" altLang="en-GB" sz="700" dirty="0">
                <a:latin typeface="Arial" charset="0"/>
              </a:rPr>
              <a:t> 3.0 </a:t>
            </a:r>
            <a:r>
              <a:rPr lang="en-GB" altLang="en-GB" sz="700" dirty="0" err="1">
                <a:latin typeface="Arial" charset="0"/>
              </a:rPr>
              <a:t>Unported</a:t>
            </a:r>
            <a:r>
              <a:rPr lang="en-GB" altLang="en-GB" sz="700" dirty="0">
                <a:latin typeface="Arial" charset="0"/>
              </a:rPr>
              <a:t> License. http://creativecommons.org/licenses/by-sa/3.0/ Last updated </a:t>
            </a:r>
            <a:fld id="{64104A5B-4AFD-44F0-8266-5A018907FB14}" type="datetime4">
              <a:rPr lang="en-GB" altLang="en-GB" sz="700">
                <a:latin typeface="Arial" charset="0"/>
              </a:rPr>
              <a:t>04 March 2014</a:t>
            </a:fld>
            <a:r>
              <a:rPr lang="en-GB" altLang="en-GB" sz="700" dirty="0">
                <a:latin typeface="Arial" charset="0"/>
              </a:rPr>
              <a:t> Page ‹#›</a:t>
            </a:r>
          </a:p>
        </p:txBody>
      </p:sp>
      <p:sp>
        <p:nvSpPr>
          <p:cNvPr id="2" name="Date Placeholder 1"/>
          <p:cNvSpPr>
            <a:spLocks noGrp="1"/>
          </p:cNvSpPr>
          <p:nvPr>
            <p:ph type="dt" idx="10"/>
          </p:nvPr>
        </p:nvSpPr>
        <p:spPr/>
        <p:txBody>
          <a:bodyPr/>
          <a:lstStyle/>
          <a:p>
            <a:fld id="{3E58EF5C-8D2C-471B-8743-6D3CCF7F5B43}" type="datetime3">
              <a:rPr lang="en-US" smtClean="0"/>
              <a:t>4 March 2014</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a:t>
            </a:r>
            <a:r>
              <a:rPr lang="en-US" baseline="0" dirty="0" smtClean="0"/>
              <a:t>times the best result is just a single answer to a question so just a few results which answer this are OK – Checking of a fact - Is the UN assisting in preventing sexual violence in Kenya?</a:t>
            </a:r>
          </a:p>
          <a:p>
            <a:r>
              <a:rPr lang="en-US" baseline="0" dirty="0" smtClean="0"/>
              <a:t>Sometimes you want a few specific articles - commissioned research on how the response to sexual violence in Kenya compares with Sierra Leone</a:t>
            </a:r>
          </a:p>
          <a:p>
            <a:r>
              <a:rPr lang="en-US" baseline="0" dirty="0" smtClean="0"/>
              <a:t>Sometimes you want a lot of general articles – a student preparing an assignment for a politics course</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pPr/>
              <a:t>10</a:t>
            </a:fld>
            <a:endParaRPr lang="en-US" dirty="0"/>
          </a:p>
        </p:txBody>
      </p:sp>
      <p:sp>
        <p:nvSpPr>
          <p:cNvPr id="5" name="Date Placeholder 4"/>
          <p:cNvSpPr>
            <a:spLocks noGrp="1"/>
          </p:cNvSpPr>
          <p:nvPr>
            <p:ph type="dt" idx="11"/>
          </p:nvPr>
        </p:nvSpPr>
        <p:spPr/>
        <p:txBody>
          <a:bodyPr/>
          <a:lstStyle/>
          <a:p>
            <a:fld id="{12209565-B409-45AB-8731-6E7A177EFF43}" type="datetime3">
              <a:rPr lang="en-US" smtClean="0"/>
              <a:t>4 March 2014</a:t>
            </a:fld>
            <a:endParaRPr lang="en-US"/>
          </a:p>
        </p:txBody>
      </p:sp>
      <p:sp>
        <p:nvSpPr>
          <p:cNvPr id="9" name="Header Placeholder 4"/>
          <p:cNvSpPr>
            <a:spLocks noGrp="1"/>
          </p:cNvSpPr>
          <p:nvPr>
            <p:ph type="hdr" sz="quarter"/>
          </p:nvPr>
        </p:nvSpPr>
        <p:spPr>
          <a:xfrm>
            <a:off x="0" y="0"/>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1.3  Presentation  - Effective searching of e-resources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623B231-3D70-2A4C-A0C2-A57463CF59EC}" type="slidenum">
              <a:rPr lang="en-US" smtClean="0"/>
              <a:pPr/>
              <a:t>11</a:t>
            </a:fld>
            <a:endParaRPr lang="en-US" dirty="0"/>
          </a:p>
        </p:txBody>
      </p:sp>
      <p:sp>
        <p:nvSpPr>
          <p:cNvPr id="5" name="Date Placeholder 4"/>
          <p:cNvSpPr>
            <a:spLocks noGrp="1"/>
          </p:cNvSpPr>
          <p:nvPr>
            <p:ph type="dt" idx="11"/>
          </p:nvPr>
        </p:nvSpPr>
        <p:spPr/>
        <p:txBody>
          <a:bodyPr/>
          <a:lstStyle/>
          <a:p>
            <a:fld id="{EC402EA4-F250-41B5-AC93-6FFC6011E520}" type="datetime3">
              <a:rPr lang="en-US" smtClean="0"/>
              <a:t>4 March 2014</a:t>
            </a:fld>
            <a:endParaRPr lang="en-US"/>
          </a:p>
        </p:txBody>
      </p:sp>
      <p:sp>
        <p:nvSpPr>
          <p:cNvPr id="9" name="Header Placeholder 4"/>
          <p:cNvSpPr>
            <a:spLocks noGrp="1"/>
          </p:cNvSpPr>
          <p:nvPr>
            <p:ph type="hdr" sz="quarter"/>
          </p:nvPr>
        </p:nvSpPr>
        <p:spPr>
          <a:xfrm>
            <a:off x="0" y="0"/>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1.3  Presentation  - Effective searching of e-resources</a:t>
            </a:r>
          </a:p>
        </p:txBody>
      </p:sp>
    </p:spTree>
    <p:extLst>
      <p:ext uri="{BB962C8B-B14F-4D97-AF65-F5344CB8AC3E}">
        <p14:creationId xmlns:p14="http://schemas.microsoft.com/office/powerpoint/2010/main" val="25748385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623B231-3D70-2A4C-A0C2-A57463CF59EC}" type="slidenum">
              <a:rPr lang="en-US" smtClean="0"/>
              <a:pPr/>
              <a:t>12</a:t>
            </a:fld>
            <a:endParaRPr lang="en-US" dirty="0"/>
          </a:p>
        </p:txBody>
      </p:sp>
      <p:sp>
        <p:nvSpPr>
          <p:cNvPr id="5" name="Date Placeholder 4"/>
          <p:cNvSpPr>
            <a:spLocks noGrp="1"/>
          </p:cNvSpPr>
          <p:nvPr>
            <p:ph type="dt" idx="11"/>
          </p:nvPr>
        </p:nvSpPr>
        <p:spPr/>
        <p:txBody>
          <a:bodyPr/>
          <a:lstStyle/>
          <a:p>
            <a:fld id="{F579A875-7AF7-4370-8524-5E7BAF8C3849}" type="datetime3">
              <a:rPr lang="en-US" smtClean="0"/>
              <a:t>4 March 2014</a:t>
            </a:fld>
            <a:endParaRPr lang="en-US"/>
          </a:p>
        </p:txBody>
      </p:sp>
      <p:sp>
        <p:nvSpPr>
          <p:cNvPr id="9" name="Header Placeholder 4"/>
          <p:cNvSpPr>
            <a:spLocks noGrp="1"/>
          </p:cNvSpPr>
          <p:nvPr>
            <p:ph type="hdr" sz="quarter"/>
          </p:nvPr>
        </p:nvSpPr>
        <p:spPr>
          <a:xfrm>
            <a:off x="0" y="0"/>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1.3  Presentation  - Effective searching of e-resources</a:t>
            </a:r>
          </a:p>
        </p:txBody>
      </p:sp>
    </p:spTree>
    <p:extLst>
      <p:ext uri="{BB962C8B-B14F-4D97-AF65-F5344CB8AC3E}">
        <p14:creationId xmlns:p14="http://schemas.microsoft.com/office/powerpoint/2010/main" val="21202321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9354" indent="-179354">
              <a:buFontTx/>
              <a:buChar char="-"/>
            </a:pPr>
            <a:r>
              <a:rPr lang="en-US" dirty="0" smtClean="0"/>
              <a:t>Test participants to ensure they have grasped the</a:t>
            </a:r>
            <a:r>
              <a:rPr lang="en-US" baseline="0" dirty="0" smtClean="0"/>
              <a:t> meaning of the 3 terms. </a:t>
            </a:r>
          </a:p>
          <a:p>
            <a:pPr marL="179354" indent="-179354">
              <a:buFontTx/>
              <a:buChar char="-"/>
            </a:pPr>
            <a:r>
              <a:rPr lang="en-US" baseline="0" dirty="0" smtClean="0"/>
              <a:t>Which of the above produces most documents? (or)</a:t>
            </a:r>
          </a:p>
          <a:p>
            <a:pPr marL="179354" indent="-179354">
              <a:buFontTx/>
              <a:buChar char="-"/>
            </a:pPr>
            <a:r>
              <a:rPr lang="en-US" baseline="0" dirty="0" smtClean="0"/>
              <a:t>Which produces least? (and)</a:t>
            </a:r>
          </a:p>
          <a:p>
            <a:pPr marL="179354" indent="-179354">
              <a:buFontTx/>
              <a:buChar char="-"/>
            </a:pPr>
            <a:r>
              <a:rPr lang="en-US" baseline="0" dirty="0" smtClean="0"/>
              <a:t>Which one carries a risk of losing useful documents?</a:t>
            </a:r>
          </a:p>
          <a:p>
            <a:pPr marL="179354" indent="-179354">
              <a:buFontTx/>
              <a:buChar char="-"/>
            </a:pPr>
            <a:endParaRPr lang="en-US" baseline="0" dirty="0" smtClean="0"/>
          </a:p>
          <a:p>
            <a:pPr marL="179354" indent="-179354">
              <a:buFontTx/>
              <a:buChar char="-"/>
            </a:pPr>
            <a:r>
              <a:rPr lang="en-US" baseline="0" dirty="0" smtClean="0"/>
              <a:t>Facilitator might like to have some more examples if the participants are confused by this.</a:t>
            </a: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pPr/>
              <a:t>13</a:t>
            </a:fld>
            <a:endParaRPr lang="en-US" dirty="0"/>
          </a:p>
        </p:txBody>
      </p:sp>
      <p:sp>
        <p:nvSpPr>
          <p:cNvPr id="5" name="Date Placeholder 4"/>
          <p:cNvSpPr>
            <a:spLocks noGrp="1"/>
          </p:cNvSpPr>
          <p:nvPr>
            <p:ph type="dt" idx="11"/>
          </p:nvPr>
        </p:nvSpPr>
        <p:spPr/>
        <p:txBody>
          <a:bodyPr/>
          <a:lstStyle/>
          <a:p>
            <a:fld id="{73827B6B-D0BC-47FF-9431-92F98AB18573}" type="datetime3">
              <a:rPr lang="en-US" smtClean="0"/>
              <a:t>4 March 2014</a:t>
            </a:fld>
            <a:endParaRPr lang="en-US"/>
          </a:p>
        </p:txBody>
      </p:sp>
      <p:sp>
        <p:nvSpPr>
          <p:cNvPr id="9" name="Header Placeholder 4"/>
          <p:cNvSpPr>
            <a:spLocks noGrp="1"/>
          </p:cNvSpPr>
          <p:nvPr>
            <p:ph type="hdr" sz="quarter"/>
          </p:nvPr>
        </p:nvSpPr>
        <p:spPr>
          <a:xfrm>
            <a:off x="0" y="0"/>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1.3  Presentation  - Effective searching of e-resources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Computers are machines</a:t>
            </a:r>
            <a:r>
              <a:rPr lang="en-US" baseline="0" dirty="0" smtClean="0"/>
              <a:t> and cannot reason. A search using plural e.g. Economics will not retrieve documents with singular e.g. economic development</a:t>
            </a: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pPr/>
              <a:t>14</a:t>
            </a:fld>
            <a:endParaRPr lang="en-US" dirty="0"/>
          </a:p>
        </p:txBody>
      </p:sp>
      <p:sp>
        <p:nvSpPr>
          <p:cNvPr id="5" name="Date Placeholder 4"/>
          <p:cNvSpPr>
            <a:spLocks noGrp="1"/>
          </p:cNvSpPr>
          <p:nvPr>
            <p:ph type="dt" idx="11"/>
          </p:nvPr>
        </p:nvSpPr>
        <p:spPr/>
        <p:txBody>
          <a:bodyPr/>
          <a:lstStyle/>
          <a:p>
            <a:fld id="{D9F4E64C-14AB-4C8F-BA04-BC32B96225E0}" type="datetime3">
              <a:rPr lang="en-US" smtClean="0"/>
              <a:t>4 March 2014</a:t>
            </a:fld>
            <a:endParaRPr lang="en-US"/>
          </a:p>
        </p:txBody>
      </p:sp>
      <p:sp>
        <p:nvSpPr>
          <p:cNvPr id="9" name="Header Placeholder 4"/>
          <p:cNvSpPr>
            <a:spLocks noGrp="1"/>
          </p:cNvSpPr>
          <p:nvPr>
            <p:ph type="hdr" sz="quarter"/>
          </p:nvPr>
        </p:nvSpPr>
        <p:spPr>
          <a:xfrm>
            <a:off x="0" y="0"/>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1.3  Presentation  - Effective searching of e-resources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9354" indent="-179354" defTabSz="478277">
              <a:buFontTx/>
              <a:buChar char="-"/>
              <a:defRPr/>
            </a:pPr>
            <a:r>
              <a:rPr lang="en-US" baseline="0" dirty="0" smtClean="0"/>
              <a:t>NB Very few unrelated terms start “econ” so also use another example to ensure</a:t>
            </a:r>
            <a:r>
              <a:rPr lang="en-US" dirty="0" smtClean="0"/>
              <a:t> that participants </a:t>
            </a:r>
            <a:r>
              <a:rPr lang="en-US" baseline="0" dirty="0" smtClean="0"/>
              <a:t>have grasped the difference</a:t>
            </a:r>
          </a:p>
          <a:p>
            <a:pPr marL="179354" indent="-179354">
              <a:buFontTx/>
              <a:buChar char="-"/>
            </a:pPr>
            <a:r>
              <a:rPr lang="en-US" baseline="0" dirty="0" smtClean="0"/>
              <a:t>Need to be careful where you truncate – where would be best place to truncate a search for librarianship and library science?  What would happen if you truncate too early?</a:t>
            </a: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pPr/>
              <a:t>15</a:t>
            </a:fld>
            <a:endParaRPr lang="en-US" dirty="0"/>
          </a:p>
        </p:txBody>
      </p:sp>
      <p:sp>
        <p:nvSpPr>
          <p:cNvPr id="5" name="Date Placeholder 4"/>
          <p:cNvSpPr>
            <a:spLocks noGrp="1"/>
          </p:cNvSpPr>
          <p:nvPr>
            <p:ph type="dt" idx="11"/>
          </p:nvPr>
        </p:nvSpPr>
        <p:spPr/>
        <p:txBody>
          <a:bodyPr/>
          <a:lstStyle/>
          <a:p>
            <a:fld id="{FC663EA8-B176-455A-8496-0297DDB62F59}" type="datetime3">
              <a:rPr lang="en-US" smtClean="0"/>
              <a:t>4 March 2014</a:t>
            </a:fld>
            <a:endParaRPr lang="en-US"/>
          </a:p>
        </p:txBody>
      </p:sp>
      <p:sp>
        <p:nvSpPr>
          <p:cNvPr id="9" name="Header Placeholder 4"/>
          <p:cNvSpPr>
            <a:spLocks noGrp="1"/>
          </p:cNvSpPr>
          <p:nvPr>
            <p:ph type="hdr" sz="quarter"/>
          </p:nvPr>
        </p:nvSpPr>
        <p:spPr>
          <a:xfrm>
            <a:off x="0" y="0"/>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1.3  Presentation  - Effective searching of e-resources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You can specify if your chosen search term</a:t>
            </a:r>
            <a:r>
              <a:rPr lang="en-GB" baseline="0" dirty="0" smtClean="0"/>
              <a:t> should appear in any field</a:t>
            </a:r>
          </a:p>
          <a:p>
            <a:r>
              <a:rPr lang="en-GB" baseline="0" dirty="0" smtClean="0"/>
              <a:t>For example “Farmer” can be a surname so if you want articles by someone called “Farmer” you could get a lot of irrelevant items if you can’t specify that it is a name</a:t>
            </a:r>
            <a:endParaRPr lang="en-GB" dirty="0"/>
          </a:p>
        </p:txBody>
      </p:sp>
      <p:sp>
        <p:nvSpPr>
          <p:cNvPr id="5" name="Date Placeholder 4"/>
          <p:cNvSpPr>
            <a:spLocks noGrp="1"/>
          </p:cNvSpPr>
          <p:nvPr>
            <p:ph type="dt" idx="11"/>
          </p:nvPr>
        </p:nvSpPr>
        <p:spPr/>
        <p:txBody>
          <a:bodyPr/>
          <a:lstStyle/>
          <a:p>
            <a:fld id="{445B6254-F985-42FF-8924-FB96CF2CCB02}" type="datetime3">
              <a:rPr lang="en-US" smtClean="0"/>
              <a:t>4 March 2014</a:t>
            </a:fld>
            <a:endParaRPr lang="en-US"/>
          </a:p>
        </p:txBody>
      </p:sp>
      <p:sp>
        <p:nvSpPr>
          <p:cNvPr id="7" name="Slide Number Placeholder 6"/>
          <p:cNvSpPr>
            <a:spLocks noGrp="1"/>
          </p:cNvSpPr>
          <p:nvPr>
            <p:ph type="sldNum" sz="quarter" idx="13"/>
          </p:nvPr>
        </p:nvSpPr>
        <p:spPr/>
        <p:txBody>
          <a:bodyPr/>
          <a:lstStyle/>
          <a:p>
            <a:fld id="{C623B231-3D70-2A4C-A0C2-A57463CF59EC}" type="slidenum">
              <a:rPr lang="en-US" smtClean="0"/>
              <a:pPr/>
              <a:t>16</a:t>
            </a:fld>
            <a:endParaRPr lang="en-US" dirty="0"/>
          </a:p>
        </p:txBody>
      </p:sp>
      <p:sp>
        <p:nvSpPr>
          <p:cNvPr id="9" name="Header Placeholder 4"/>
          <p:cNvSpPr>
            <a:spLocks noGrp="1"/>
          </p:cNvSpPr>
          <p:nvPr>
            <p:ph type="hdr" sz="quarter"/>
          </p:nvPr>
        </p:nvSpPr>
        <p:spPr>
          <a:xfrm>
            <a:off x="0" y="0"/>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1.3  Presentation  - Effective searching of e-resources</a:t>
            </a:r>
          </a:p>
        </p:txBody>
      </p:sp>
    </p:spTree>
    <p:extLst>
      <p:ext uri="{BB962C8B-B14F-4D97-AF65-F5344CB8AC3E}">
        <p14:creationId xmlns:p14="http://schemas.microsoft.com/office/powerpoint/2010/main" val="4082547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Wiley advanced</a:t>
            </a:r>
            <a:r>
              <a:rPr lang="en-GB" baseline="0" dirty="0" smtClean="0"/>
              <a:t> search fields (representative of many resources)</a:t>
            </a:r>
          </a:p>
          <a:p>
            <a:r>
              <a:rPr lang="en-GB" dirty="0" smtClean="0"/>
              <a:t>DOI =</a:t>
            </a:r>
            <a:r>
              <a:rPr lang="en-GB" baseline="0" dirty="0" smtClean="0"/>
              <a:t> Digital Object Identifier</a:t>
            </a:r>
          </a:p>
          <a:p>
            <a:r>
              <a:rPr lang="en-GB" dirty="0" smtClean="0">
                <a:effectLst/>
              </a:rPr>
              <a:t>A </a:t>
            </a:r>
            <a:r>
              <a:rPr lang="en-GB" dirty="0" err="1" smtClean="0">
                <a:effectLst/>
              </a:rPr>
              <a:t>CrossRef</a:t>
            </a:r>
            <a:r>
              <a:rPr lang="en-GB" dirty="0" smtClean="0">
                <a:effectLst/>
              </a:rPr>
              <a:t> DOI is an alphanumeric name that identifies digital content, such as a book or journal article. The DOI is paired with the object's electronic address, or URL, in an updateable central directory, and is published in place of the URL in order to avoid broken links while allowing the content to move as needed. - See more at: http://www.crossref.org/03libraries/index.html#sthash.giW5theV.dpuf </a:t>
            </a:r>
            <a:endParaRPr lang="en-GB" dirty="0"/>
          </a:p>
        </p:txBody>
      </p:sp>
      <p:sp>
        <p:nvSpPr>
          <p:cNvPr id="5" name="Date Placeholder 4"/>
          <p:cNvSpPr>
            <a:spLocks noGrp="1"/>
          </p:cNvSpPr>
          <p:nvPr>
            <p:ph type="dt" idx="11"/>
          </p:nvPr>
        </p:nvSpPr>
        <p:spPr/>
        <p:txBody>
          <a:bodyPr/>
          <a:lstStyle/>
          <a:p>
            <a:fld id="{141F253B-3A4C-48BD-A617-D8AE4E7CF043}" type="datetime3">
              <a:rPr lang="en-US" smtClean="0"/>
              <a:t>4 March 2014</a:t>
            </a:fld>
            <a:endParaRPr lang="en-US"/>
          </a:p>
        </p:txBody>
      </p:sp>
      <p:sp>
        <p:nvSpPr>
          <p:cNvPr id="7" name="Slide Number Placeholder 6"/>
          <p:cNvSpPr>
            <a:spLocks noGrp="1"/>
          </p:cNvSpPr>
          <p:nvPr>
            <p:ph type="sldNum" sz="quarter" idx="13"/>
          </p:nvPr>
        </p:nvSpPr>
        <p:spPr/>
        <p:txBody>
          <a:bodyPr/>
          <a:lstStyle/>
          <a:p>
            <a:fld id="{C623B231-3D70-2A4C-A0C2-A57463CF59EC}" type="slidenum">
              <a:rPr lang="en-US" smtClean="0"/>
              <a:pPr/>
              <a:t>17</a:t>
            </a:fld>
            <a:endParaRPr lang="en-US" dirty="0"/>
          </a:p>
        </p:txBody>
      </p:sp>
      <p:sp>
        <p:nvSpPr>
          <p:cNvPr id="9" name="Header Placeholder 4"/>
          <p:cNvSpPr>
            <a:spLocks noGrp="1"/>
          </p:cNvSpPr>
          <p:nvPr>
            <p:ph type="hdr" sz="quarter"/>
          </p:nvPr>
        </p:nvSpPr>
        <p:spPr>
          <a:xfrm>
            <a:off x="0" y="0"/>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1.3  Presentation  - Effective searching of e-resources</a:t>
            </a:r>
          </a:p>
        </p:txBody>
      </p:sp>
    </p:spTree>
    <p:extLst>
      <p:ext uri="{BB962C8B-B14F-4D97-AF65-F5344CB8AC3E}">
        <p14:creationId xmlns:p14="http://schemas.microsoft.com/office/powerpoint/2010/main" val="8638281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defTabSz="999732" eaLnBrk="0" hangingPunct="0">
              <a:defRPr sz="2500">
                <a:solidFill>
                  <a:schemeClr val="tx1"/>
                </a:solidFill>
                <a:latin typeface="Times New Roman" pitchFamily="18" charset="0"/>
              </a:defRPr>
            </a:lvl1pPr>
            <a:lvl2pPr marL="777200" indent="-298923" defTabSz="999732" eaLnBrk="0" hangingPunct="0">
              <a:defRPr sz="2500">
                <a:solidFill>
                  <a:schemeClr val="tx1"/>
                </a:solidFill>
                <a:latin typeface="Times New Roman" pitchFamily="18" charset="0"/>
              </a:defRPr>
            </a:lvl2pPr>
            <a:lvl3pPr marL="1195692" indent="-239138" defTabSz="999732" eaLnBrk="0" hangingPunct="0">
              <a:defRPr sz="2500">
                <a:solidFill>
                  <a:schemeClr val="tx1"/>
                </a:solidFill>
                <a:latin typeface="Times New Roman" pitchFamily="18" charset="0"/>
              </a:defRPr>
            </a:lvl3pPr>
            <a:lvl4pPr marL="1673969" indent="-239138" defTabSz="999732" eaLnBrk="0" hangingPunct="0">
              <a:defRPr sz="2500">
                <a:solidFill>
                  <a:schemeClr val="tx1"/>
                </a:solidFill>
                <a:latin typeface="Times New Roman" pitchFamily="18" charset="0"/>
              </a:defRPr>
            </a:lvl4pPr>
            <a:lvl5pPr marL="2152246" indent="-239138" defTabSz="999732" eaLnBrk="0" hangingPunct="0">
              <a:defRPr sz="2500">
                <a:solidFill>
                  <a:schemeClr val="tx1"/>
                </a:solidFill>
                <a:latin typeface="Times New Roman" pitchFamily="18" charset="0"/>
              </a:defRPr>
            </a:lvl5pPr>
            <a:lvl6pPr marL="2630523" indent="-239138" defTabSz="999732" eaLnBrk="0" fontAlgn="base" hangingPunct="0">
              <a:spcBef>
                <a:spcPct val="0"/>
              </a:spcBef>
              <a:spcAft>
                <a:spcPct val="0"/>
              </a:spcAft>
              <a:defRPr sz="2500">
                <a:solidFill>
                  <a:schemeClr val="tx1"/>
                </a:solidFill>
                <a:latin typeface="Times New Roman" pitchFamily="18" charset="0"/>
              </a:defRPr>
            </a:lvl6pPr>
            <a:lvl7pPr marL="3108800" indent="-239138" defTabSz="999732" eaLnBrk="0" fontAlgn="base" hangingPunct="0">
              <a:spcBef>
                <a:spcPct val="0"/>
              </a:spcBef>
              <a:spcAft>
                <a:spcPct val="0"/>
              </a:spcAft>
              <a:defRPr sz="2500">
                <a:solidFill>
                  <a:schemeClr val="tx1"/>
                </a:solidFill>
                <a:latin typeface="Times New Roman" pitchFamily="18" charset="0"/>
              </a:defRPr>
            </a:lvl7pPr>
            <a:lvl8pPr marL="3587077" indent="-239138" defTabSz="999732" eaLnBrk="0" fontAlgn="base" hangingPunct="0">
              <a:spcBef>
                <a:spcPct val="0"/>
              </a:spcBef>
              <a:spcAft>
                <a:spcPct val="0"/>
              </a:spcAft>
              <a:defRPr sz="2500">
                <a:solidFill>
                  <a:schemeClr val="tx1"/>
                </a:solidFill>
                <a:latin typeface="Times New Roman" pitchFamily="18" charset="0"/>
              </a:defRPr>
            </a:lvl8pPr>
            <a:lvl9pPr marL="4065354" indent="-239138" defTabSz="999732" eaLnBrk="0" fontAlgn="base" hangingPunct="0">
              <a:spcBef>
                <a:spcPct val="0"/>
              </a:spcBef>
              <a:spcAft>
                <a:spcPct val="0"/>
              </a:spcAft>
              <a:defRPr sz="2500">
                <a:solidFill>
                  <a:schemeClr val="tx1"/>
                </a:solidFill>
                <a:latin typeface="Times New Roman" pitchFamily="18" charset="0"/>
              </a:defRPr>
            </a:lvl9pPr>
          </a:lstStyle>
          <a:p>
            <a:pPr eaLnBrk="1" hangingPunct="1"/>
            <a:fld id="{FCF3E28D-E4A7-405E-BD75-ACA35C9ABEE5}" type="slidenum">
              <a:rPr lang="en-GB" altLang="en-US" sz="800">
                <a:latin typeface="Arial" charset="0"/>
              </a:rPr>
              <a:pPr eaLnBrk="1" hangingPunct="1"/>
              <a:t>18</a:t>
            </a:fld>
            <a:endParaRPr lang="en-GB" altLang="en-US" sz="800">
              <a:latin typeface="Arial" charset="0"/>
            </a:endParaRPr>
          </a:p>
        </p:txBody>
      </p:sp>
      <p:sp>
        <p:nvSpPr>
          <p:cNvPr id="22533" name="Rectangle 2"/>
          <p:cNvSpPr>
            <a:spLocks noGrp="1" noRot="1" noChangeAspect="1" noChangeArrowheads="1" noTextEdit="1"/>
          </p:cNvSpPr>
          <p:nvPr>
            <p:ph type="sldImg"/>
          </p:nvPr>
        </p:nvSpPr>
        <p:spPr>
          <a:ln/>
        </p:spPr>
      </p:sp>
      <p:sp>
        <p:nvSpPr>
          <p:cNvPr id="22534" name="Rectangle 3"/>
          <p:cNvSpPr>
            <a:spLocks noGrp="1" noChangeArrowheads="1"/>
          </p:cNvSpPr>
          <p:nvPr>
            <p:ph type="body" idx="1"/>
          </p:nvPr>
        </p:nvSpPr>
        <p:spPr>
          <a:noFill/>
        </p:spPr>
        <p:txBody>
          <a:bodyPr/>
          <a:lstStyle/>
          <a:p>
            <a:pPr eaLnBrk="1" hangingPunct="1"/>
            <a:r>
              <a:rPr lang="en-US" altLang="en-US" dirty="0" smtClean="0"/>
              <a:t>Ask participants</a:t>
            </a:r>
            <a:r>
              <a:rPr lang="en-US" altLang="en-US" baseline="0" dirty="0" smtClean="0"/>
              <a:t> for suggestions</a:t>
            </a:r>
            <a:endParaRPr lang="en-US" altLang="en-US" dirty="0" smtClean="0"/>
          </a:p>
        </p:txBody>
      </p:sp>
      <p:sp>
        <p:nvSpPr>
          <p:cNvPr id="7" name="Header Placeholder 4"/>
          <p:cNvSpPr>
            <a:spLocks noGrp="1"/>
          </p:cNvSpPr>
          <p:nvPr>
            <p:ph type="hdr" sz="quarter"/>
          </p:nvPr>
        </p:nvSpPr>
        <p:spPr>
          <a:xfrm>
            <a:off x="0" y="0"/>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1.3  Presentation  - Effective searching of e-resources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623B231-3D70-2A4C-A0C2-A57463CF59EC}" type="slidenum">
              <a:rPr lang="en-US" smtClean="0"/>
              <a:pPr/>
              <a:t>19</a:t>
            </a:fld>
            <a:endParaRPr lang="en-US" dirty="0"/>
          </a:p>
        </p:txBody>
      </p:sp>
      <p:sp>
        <p:nvSpPr>
          <p:cNvPr id="5" name="Date Placeholder 4"/>
          <p:cNvSpPr>
            <a:spLocks noGrp="1"/>
          </p:cNvSpPr>
          <p:nvPr>
            <p:ph type="dt" idx="11"/>
          </p:nvPr>
        </p:nvSpPr>
        <p:spPr/>
        <p:txBody>
          <a:bodyPr/>
          <a:lstStyle/>
          <a:p>
            <a:fld id="{CCE5A8A7-40BC-4C83-806C-0B5EFAB2D6E7}" type="datetime3">
              <a:rPr lang="en-US" smtClean="0"/>
              <a:t>4 March 2014</a:t>
            </a:fld>
            <a:endParaRPr lang="en-US"/>
          </a:p>
        </p:txBody>
      </p:sp>
      <p:sp>
        <p:nvSpPr>
          <p:cNvPr id="9" name="Header Placeholder 4"/>
          <p:cNvSpPr>
            <a:spLocks noGrp="1"/>
          </p:cNvSpPr>
          <p:nvPr>
            <p:ph type="hdr" sz="quarter"/>
          </p:nvPr>
        </p:nvSpPr>
        <p:spPr>
          <a:xfrm>
            <a:off x="0" y="0"/>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1.3  Presentation  - Effective searching of e-resources</a:t>
            </a:r>
          </a:p>
        </p:txBody>
      </p:sp>
    </p:spTree>
    <p:extLst>
      <p:ext uri="{BB962C8B-B14F-4D97-AF65-F5344CB8AC3E}">
        <p14:creationId xmlns:p14="http://schemas.microsoft.com/office/powerpoint/2010/main" val="4107218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smtClean="0"/>
              <a:t>This module is about searching in general, initially focused on general Web searching but the technique and principles apply to what ever e-resource / environment one is searching, so these apply to library e-resources that are the focus of the rest of the workshop.</a:t>
            </a:r>
          </a:p>
          <a:p>
            <a:endParaRPr lang="en-GB" altLang="en-US" dirty="0" smtClean="0"/>
          </a:p>
          <a:p>
            <a:r>
              <a:rPr lang="en-GB" altLang="en-US" sz="1300" dirty="0"/>
              <a:t>Learning objectives</a:t>
            </a:r>
          </a:p>
          <a:p>
            <a:r>
              <a:rPr lang="en-GB" altLang="en-US" sz="1300" dirty="0"/>
              <a:t>Identify what you need to know before you start searching</a:t>
            </a:r>
          </a:p>
          <a:p>
            <a:r>
              <a:rPr lang="en-GB" altLang="en-US" sz="1300" dirty="0"/>
              <a:t>Review the importance of knowing what you are searching</a:t>
            </a:r>
          </a:p>
          <a:p>
            <a:r>
              <a:rPr lang="en-GB" altLang="en-US" sz="1300" dirty="0"/>
              <a:t>Identify an appropriate and effective search strategy</a:t>
            </a:r>
          </a:p>
          <a:p>
            <a:r>
              <a:rPr lang="en-GB" altLang="en-US" sz="1300" dirty="0"/>
              <a:t>Evaluate different search strategies</a:t>
            </a:r>
          </a:p>
          <a:p>
            <a:r>
              <a:rPr lang="en-GB" altLang="en-US" sz="1300" dirty="0"/>
              <a:t>Practise and use personally appropriate search strategies</a:t>
            </a:r>
          </a:p>
          <a:p>
            <a:endParaRPr lang="en-GB" altLang="en-US" dirty="0" smtClean="0"/>
          </a:p>
        </p:txBody>
      </p:sp>
      <p:sp>
        <p:nvSpPr>
          <p:cNvPr id="4" name="Slide Number Placeholder 3"/>
          <p:cNvSpPr>
            <a:spLocks noGrp="1"/>
          </p:cNvSpPr>
          <p:nvPr>
            <p:ph type="sldNum" sz="quarter" idx="10"/>
          </p:nvPr>
        </p:nvSpPr>
        <p:spPr/>
        <p:txBody>
          <a:bodyPr/>
          <a:lstStyle/>
          <a:p>
            <a:fld id="{C623B231-3D70-2A4C-A0C2-A57463CF59EC}" type="slidenum">
              <a:rPr lang="en-US" smtClean="0"/>
              <a:pPr/>
              <a:t>2</a:t>
            </a:fld>
            <a:endParaRPr lang="en-US" dirty="0"/>
          </a:p>
        </p:txBody>
      </p:sp>
      <p:sp>
        <p:nvSpPr>
          <p:cNvPr id="5" name="Date Placeholder 4"/>
          <p:cNvSpPr>
            <a:spLocks noGrp="1"/>
          </p:cNvSpPr>
          <p:nvPr>
            <p:ph type="dt" idx="11"/>
          </p:nvPr>
        </p:nvSpPr>
        <p:spPr/>
        <p:txBody>
          <a:bodyPr/>
          <a:lstStyle/>
          <a:p>
            <a:fld id="{E0D73758-4908-4320-816D-612E89F06E2C}" type="datetime3">
              <a:rPr lang="en-US" smtClean="0"/>
              <a:t>4 March 2014</a:t>
            </a:fld>
            <a:endParaRPr lang="en-US"/>
          </a:p>
        </p:txBody>
      </p:sp>
      <p:sp>
        <p:nvSpPr>
          <p:cNvPr id="10" name="Header Placeholder 4"/>
          <p:cNvSpPr>
            <a:spLocks noGrp="1"/>
          </p:cNvSpPr>
          <p:nvPr>
            <p:ph type="hdr" sz="quarter"/>
          </p:nvPr>
        </p:nvSpPr>
        <p:spPr>
          <a:xfrm>
            <a:off x="0" y="0"/>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1.3  Presentation  - Effective searching of e-resources</a:t>
            </a:r>
          </a:p>
        </p:txBody>
      </p:sp>
    </p:spTree>
    <p:extLst>
      <p:ext uri="{BB962C8B-B14F-4D97-AF65-F5344CB8AC3E}">
        <p14:creationId xmlns:p14="http://schemas.microsoft.com/office/powerpoint/2010/main" val="42049282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623B231-3D70-2A4C-A0C2-A57463CF59EC}" type="slidenum">
              <a:rPr lang="en-US" smtClean="0"/>
              <a:pPr/>
              <a:t>20</a:t>
            </a:fld>
            <a:endParaRPr lang="en-US" dirty="0"/>
          </a:p>
        </p:txBody>
      </p:sp>
      <p:sp>
        <p:nvSpPr>
          <p:cNvPr id="5" name="Date Placeholder 4"/>
          <p:cNvSpPr>
            <a:spLocks noGrp="1"/>
          </p:cNvSpPr>
          <p:nvPr>
            <p:ph type="dt" idx="11"/>
          </p:nvPr>
        </p:nvSpPr>
        <p:spPr/>
        <p:txBody>
          <a:bodyPr/>
          <a:lstStyle/>
          <a:p>
            <a:fld id="{E3812BC9-1A9A-4AC1-8CFD-1B3B91C24D5B}" type="datetime3">
              <a:rPr lang="en-US" smtClean="0"/>
              <a:t>4 March 2014</a:t>
            </a:fld>
            <a:endParaRPr lang="en-US"/>
          </a:p>
        </p:txBody>
      </p:sp>
      <p:sp>
        <p:nvSpPr>
          <p:cNvPr id="9" name="Header Placeholder 4"/>
          <p:cNvSpPr>
            <a:spLocks noGrp="1"/>
          </p:cNvSpPr>
          <p:nvPr>
            <p:ph type="hdr" sz="quarter"/>
          </p:nvPr>
        </p:nvSpPr>
        <p:spPr>
          <a:xfrm>
            <a:off x="0" y="0"/>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1.3  Presentation  - Effective searching of e-resources</a:t>
            </a:r>
          </a:p>
        </p:txBody>
      </p:sp>
    </p:spTree>
    <p:extLst>
      <p:ext uri="{BB962C8B-B14F-4D97-AF65-F5344CB8AC3E}">
        <p14:creationId xmlns:p14="http://schemas.microsoft.com/office/powerpoint/2010/main" val="21180392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You are free:</a:t>
            </a:r>
          </a:p>
          <a:p>
            <a:r>
              <a:rPr lang="en-GB" b="1" dirty="0" smtClean="0"/>
              <a:t>to Share</a:t>
            </a:r>
            <a:r>
              <a:rPr lang="en-GB" dirty="0" smtClean="0"/>
              <a:t> — to copy, distribute and transmit the work </a:t>
            </a:r>
          </a:p>
          <a:p>
            <a:r>
              <a:rPr lang="en-GB" b="1" dirty="0" smtClean="0"/>
              <a:t>to Remix</a:t>
            </a:r>
            <a:r>
              <a:rPr lang="en-GB" dirty="0" smtClean="0"/>
              <a:t> — to adapt the work </a:t>
            </a:r>
          </a:p>
          <a:p>
            <a:r>
              <a:rPr lang="en-GB" dirty="0" smtClean="0"/>
              <a:t>to make commercial use of the work </a:t>
            </a:r>
          </a:p>
          <a:p>
            <a:pPr defTabSz="478211">
              <a:defRPr/>
            </a:pPr>
            <a:r>
              <a:rPr lang="en-GB" b="1" dirty="0" smtClean="0"/>
              <a:t>Under the following conditions:</a:t>
            </a:r>
          </a:p>
          <a:p>
            <a:r>
              <a:rPr lang="en-GB" b="1" dirty="0" smtClean="0"/>
              <a:t>Attribution</a:t>
            </a:r>
            <a:r>
              <a:rPr lang="en-GB" dirty="0" smtClean="0"/>
              <a:t> — You must attribute the work in the manner specified by the author or licensor (but not in any way that suggests that they endorse you or your use of the work). </a:t>
            </a:r>
          </a:p>
          <a:p>
            <a:r>
              <a:rPr lang="en-GB" b="1" dirty="0" smtClean="0"/>
              <a:t>Share Alike</a:t>
            </a:r>
            <a:r>
              <a:rPr lang="en-GB" dirty="0" smtClean="0"/>
              <a:t> — If you alter, transform, or build upon this work, you may distribute the resulting work only under the same or similar license to this one.</a:t>
            </a:r>
          </a:p>
          <a:p>
            <a:endParaRPr lang="en-GB" dirty="0" smtClean="0"/>
          </a:p>
          <a:p>
            <a:r>
              <a:rPr lang="en-GB" dirty="0" smtClean="0"/>
              <a:t>http://creativecommons.org/licenses/by-sa/3.0/ </a:t>
            </a:r>
          </a:p>
        </p:txBody>
      </p:sp>
      <p:sp>
        <p:nvSpPr>
          <p:cNvPr id="4" name="Slide Number Placeholder 3"/>
          <p:cNvSpPr>
            <a:spLocks noGrp="1"/>
          </p:cNvSpPr>
          <p:nvPr>
            <p:ph type="sldNum" sz="quarter" idx="10"/>
          </p:nvPr>
        </p:nvSpPr>
        <p:spPr/>
        <p:txBody>
          <a:bodyPr/>
          <a:lstStyle/>
          <a:p>
            <a:fld id="{C623B231-3D70-2A4C-A0C2-A57463CF59EC}" type="slidenum">
              <a:rPr lang="en-US" smtClean="0"/>
              <a:t>21</a:t>
            </a:fld>
            <a:endParaRPr lang="en-US"/>
          </a:p>
        </p:txBody>
      </p:sp>
      <p:sp>
        <p:nvSpPr>
          <p:cNvPr id="6" name="Date Placeholder 5"/>
          <p:cNvSpPr>
            <a:spLocks noGrp="1"/>
          </p:cNvSpPr>
          <p:nvPr>
            <p:ph type="dt" idx="12"/>
          </p:nvPr>
        </p:nvSpPr>
        <p:spPr/>
        <p:txBody>
          <a:bodyPr/>
          <a:lstStyle/>
          <a:p>
            <a:fld id="{E9CC3BEA-3C0F-4332-801B-9DC4B7334F4B}" type="datetime3">
              <a:rPr lang="en-US" smtClean="0"/>
              <a:t>4 March 2014</a:t>
            </a:fld>
            <a:endParaRPr lang="en-US"/>
          </a:p>
        </p:txBody>
      </p:sp>
      <p:sp>
        <p:nvSpPr>
          <p:cNvPr id="9" name="Header Placeholder 4"/>
          <p:cNvSpPr>
            <a:spLocks noGrp="1"/>
          </p:cNvSpPr>
          <p:nvPr>
            <p:ph type="hdr" sz="quarter"/>
          </p:nvPr>
        </p:nvSpPr>
        <p:spPr>
          <a:xfrm>
            <a:off x="0" y="0"/>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1.3  Presentation  - Effective searching of e-resources</a:t>
            </a:r>
          </a:p>
        </p:txBody>
      </p:sp>
    </p:spTree>
    <p:extLst>
      <p:ext uri="{BB962C8B-B14F-4D97-AF65-F5344CB8AC3E}">
        <p14:creationId xmlns:p14="http://schemas.microsoft.com/office/powerpoint/2010/main" val="3472070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200" indent="-298923" eaLnBrk="0" hangingPunct="0">
              <a:defRPr sz="2500">
                <a:solidFill>
                  <a:schemeClr val="tx1"/>
                </a:solidFill>
                <a:latin typeface="Times New Roman" pitchFamily="18" charset="0"/>
              </a:defRPr>
            </a:lvl2pPr>
            <a:lvl3pPr marL="1195692" indent="-239138" eaLnBrk="0" hangingPunct="0">
              <a:defRPr sz="2500">
                <a:solidFill>
                  <a:schemeClr val="tx1"/>
                </a:solidFill>
                <a:latin typeface="Times New Roman" pitchFamily="18" charset="0"/>
              </a:defRPr>
            </a:lvl3pPr>
            <a:lvl4pPr marL="1673969" indent="-239138" eaLnBrk="0" hangingPunct="0">
              <a:defRPr sz="2500">
                <a:solidFill>
                  <a:schemeClr val="tx1"/>
                </a:solidFill>
                <a:latin typeface="Times New Roman" pitchFamily="18" charset="0"/>
              </a:defRPr>
            </a:lvl4pPr>
            <a:lvl5pPr marL="2152246" indent="-239138" eaLnBrk="0" hangingPunct="0">
              <a:defRPr sz="2500">
                <a:solidFill>
                  <a:schemeClr val="tx1"/>
                </a:solidFill>
                <a:latin typeface="Times New Roman" pitchFamily="18" charset="0"/>
              </a:defRPr>
            </a:lvl5pPr>
            <a:lvl6pPr marL="2630523" indent="-239138" eaLnBrk="0" fontAlgn="base" hangingPunct="0">
              <a:spcBef>
                <a:spcPct val="0"/>
              </a:spcBef>
              <a:spcAft>
                <a:spcPct val="0"/>
              </a:spcAft>
              <a:defRPr sz="2500">
                <a:solidFill>
                  <a:schemeClr val="tx1"/>
                </a:solidFill>
                <a:latin typeface="Times New Roman" pitchFamily="18" charset="0"/>
              </a:defRPr>
            </a:lvl6pPr>
            <a:lvl7pPr marL="3108800" indent="-239138" eaLnBrk="0" fontAlgn="base" hangingPunct="0">
              <a:spcBef>
                <a:spcPct val="0"/>
              </a:spcBef>
              <a:spcAft>
                <a:spcPct val="0"/>
              </a:spcAft>
              <a:defRPr sz="2500">
                <a:solidFill>
                  <a:schemeClr val="tx1"/>
                </a:solidFill>
                <a:latin typeface="Times New Roman" pitchFamily="18" charset="0"/>
              </a:defRPr>
            </a:lvl7pPr>
            <a:lvl8pPr marL="3587077" indent="-239138" eaLnBrk="0" fontAlgn="base" hangingPunct="0">
              <a:spcBef>
                <a:spcPct val="0"/>
              </a:spcBef>
              <a:spcAft>
                <a:spcPct val="0"/>
              </a:spcAft>
              <a:defRPr sz="2500">
                <a:solidFill>
                  <a:schemeClr val="tx1"/>
                </a:solidFill>
                <a:latin typeface="Times New Roman" pitchFamily="18" charset="0"/>
              </a:defRPr>
            </a:lvl8pPr>
            <a:lvl9pPr marL="4065354" indent="-239138" eaLnBrk="0" fontAlgn="base" hangingPunct="0">
              <a:spcBef>
                <a:spcPct val="0"/>
              </a:spcBef>
              <a:spcAft>
                <a:spcPct val="0"/>
              </a:spcAft>
              <a:defRPr sz="2500">
                <a:solidFill>
                  <a:schemeClr val="tx1"/>
                </a:solidFill>
                <a:latin typeface="Times New Roman" pitchFamily="18" charset="0"/>
              </a:defRPr>
            </a:lvl9pPr>
          </a:lstStyle>
          <a:p>
            <a:pPr eaLnBrk="1" hangingPunct="1"/>
            <a:fld id="{47C19CC8-F794-42FD-BEBB-8ABC6A3455C6}" type="slidenum">
              <a:rPr lang="en-GB" sz="1300"/>
              <a:pPr eaLnBrk="1" hangingPunct="1"/>
              <a:t>3</a:t>
            </a:fld>
            <a:endParaRPr lang="en-GB" sz="130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en-US" dirty="0" smtClean="0"/>
              <a:t>Librarians can offer value and demonstrate</a:t>
            </a:r>
            <a:r>
              <a:rPr lang="en-US" baseline="0" dirty="0" smtClean="0"/>
              <a:t> their knowledge if they develop and </a:t>
            </a:r>
            <a:r>
              <a:rPr lang="en-US" baseline="0" dirty="0" err="1" smtClean="0"/>
              <a:t>practise</a:t>
            </a:r>
            <a:r>
              <a:rPr lang="en-US" baseline="0" dirty="0" smtClean="0"/>
              <a:t> good search skills.  The exercises in this unit will help, there is also a handout with links to more reading.  Expertise comes through </a:t>
            </a:r>
            <a:r>
              <a:rPr lang="en-US" baseline="0" dirty="0" err="1" smtClean="0"/>
              <a:t>practise</a:t>
            </a:r>
            <a:r>
              <a:rPr lang="en-US" baseline="0" dirty="0" smtClean="0"/>
              <a:t> and application of principles.</a:t>
            </a:r>
            <a:endParaRPr lang="en-US" dirty="0" smtClean="0"/>
          </a:p>
        </p:txBody>
      </p:sp>
      <p:sp>
        <p:nvSpPr>
          <p:cNvPr id="2" name="Date Placeholder 1"/>
          <p:cNvSpPr>
            <a:spLocks noGrp="1"/>
          </p:cNvSpPr>
          <p:nvPr>
            <p:ph type="dt" idx="10"/>
          </p:nvPr>
        </p:nvSpPr>
        <p:spPr/>
        <p:txBody>
          <a:bodyPr/>
          <a:lstStyle/>
          <a:p>
            <a:fld id="{567A3D55-65FC-4906-AB7A-27B11004116A}" type="datetime3">
              <a:rPr lang="en-US" smtClean="0"/>
              <a:t>4 March 2014</a:t>
            </a:fld>
            <a:endParaRPr lang="en-US"/>
          </a:p>
        </p:txBody>
      </p:sp>
      <p:sp>
        <p:nvSpPr>
          <p:cNvPr id="9" name="Header Placeholder 4"/>
          <p:cNvSpPr>
            <a:spLocks noGrp="1"/>
          </p:cNvSpPr>
          <p:nvPr>
            <p:ph type="hdr" sz="quarter"/>
          </p:nvPr>
        </p:nvSpPr>
        <p:spPr>
          <a:xfrm>
            <a:off x="0" y="0"/>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1.3  Presentation  - Effective searching of e-resources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en-US" dirty="0" smtClean="0"/>
              <a:t>The purpose of thinking about your topic before you start searching is to  </a:t>
            </a:r>
            <a:r>
              <a:rPr lang="en-US" altLang="en-US" b="1" dirty="0" smtClean="0"/>
              <a:t>determine what terms to search for</a:t>
            </a:r>
            <a:r>
              <a:rPr lang="en-US" altLang="en-US" dirty="0" smtClean="0"/>
              <a:t> and </a:t>
            </a:r>
            <a:r>
              <a:rPr lang="en-US" altLang="en-US" b="1" dirty="0" smtClean="0"/>
              <a:t>what features you need</a:t>
            </a:r>
            <a:r>
              <a:rPr lang="en-US" altLang="en-US" dirty="0" smtClean="0"/>
              <a:t> to search successfully. </a:t>
            </a:r>
            <a:endParaRPr lang="en-US" alt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pPr/>
              <a:t>4</a:t>
            </a:fld>
            <a:endParaRPr lang="en-US" dirty="0"/>
          </a:p>
        </p:txBody>
      </p:sp>
      <p:sp>
        <p:nvSpPr>
          <p:cNvPr id="5" name="Date Placeholder 4"/>
          <p:cNvSpPr>
            <a:spLocks noGrp="1"/>
          </p:cNvSpPr>
          <p:nvPr>
            <p:ph type="dt" idx="11"/>
          </p:nvPr>
        </p:nvSpPr>
        <p:spPr/>
        <p:txBody>
          <a:bodyPr/>
          <a:lstStyle/>
          <a:p>
            <a:fld id="{16D9855E-B54C-47DE-A518-72544D851B0B}" type="datetime3">
              <a:rPr lang="en-US" smtClean="0"/>
              <a:t>4 March 2014</a:t>
            </a:fld>
            <a:endParaRPr lang="en-US"/>
          </a:p>
        </p:txBody>
      </p:sp>
      <p:sp>
        <p:nvSpPr>
          <p:cNvPr id="9" name="Header Placeholder 4"/>
          <p:cNvSpPr>
            <a:spLocks noGrp="1"/>
          </p:cNvSpPr>
          <p:nvPr>
            <p:ph type="hdr" sz="quarter"/>
          </p:nvPr>
        </p:nvSpPr>
        <p:spPr>
          <a:xfrm>
            <a:off x="0" y="0"/>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1.3  Presentation  - Effective searching of e-resources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 – Sexual violence</a:t>
            </a:r>
            <a:r>
              <a:rPr lang="en-US" baseline="0" dirty="0" smtClean="0"/>
              <a:t> in armed conflicts in Africa (or in Kenya or in Western Kenya)</a:t>
            </a:r>
          </a:p>
          <a:p>
            <a:endParaRPr lang="en-US" baseline="0" dirty="0" smtClean="0"/>
          </a:p>
        </p:txBody>
      </p:sp>
      <p:sp>
        <p:nvSpPr>
          <p:cNvPr id="4" name="Slide Number Placeholder 3"/>
          <p:cNvSpPr>
            <a:spLocks noGrp="1"/>
          </p:cNvSpPr>
          <p:nvPr>
            <p:ph type="sldNum" sz="quarter" idx="10"/>
          </p:nvPr>
        </p:nvSpPr>
        <p:spPr/>
        <p:txBody>
          <a:bodyPr/>
          <a:lstStyle/>
          <a:p>
            <a:fld id="{C623B231-3D70-2A4C-A0C2-A57463CF59EC}" type="slidenum">
              <a:rPr lang="en-US" smtClean="0"/>
              <a:pPr/>
              <a:t>5</a:t>
            </a:fld>
            <a:endParaRPr lang="en-US" dirty="0"/>
          </a:p>
        </p:txBody>
      </p:sp>
      <p:sp>
        <p:nvSpPr>
          <p:cNvPr id="5" name="Date Placeholder 4"/>
          <p:cNvSpPr>
            <a:spLocks noGrp="1"/>
          </p:cNvSpPr>
          <p:nvPr>
            <p:ph type="dt" idx="11"/>
          </p:nvPr>
        </p:nvSpPr>
        <p:spPr/>
        <p:txBody>
          <a:bodyPr/>
          <a:lstStyle/>
          <a:p>
            <a:fld id="{1642C99A-53E2-4668-A2FE-60CE888B37C1}" type="datetime3">
              <a:rPr lang="en-US" smtClean="0"/>
              <a:t>4 March 2014</a:t>
            </a:fld>
            <a:endParaRPr lang="en-US"/>
          </a:p>
        </p:txBody>
      </p:sp>
      <p:sp>
        <p:nvSpPr>
          <p:cNvPr id="9" name="Header Placeholder 4"/>
          <p:cNvSpPr>
            <a:spLocks noGrp="1"/>
          </p:cNvSpPr>
          <p:nvPr>
            <p:ph type="hdr" sz="quarter"/>
          </p:nvPr>
        </p:nvSpPr>
        <p:spPr>
          <a:xfrm>
            <a:off x="0" y="0"/>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1.3  Presentation  - Effective searching of e-resources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9354" indent="-179354">
              <a:buFontTx/>
              <a:buChar char="-"/>
            </a:pPr>
            <a:r>
              <a:rPr lang="en-US" dirty="0" smtClean="0"/>
              <a:t>Allow participants to add more</a:t>
            </a:r>
            <a:r>
              <a:rPr lang="en-US" baseline="0" dirty="0" smtClean="0"/>
              <a:t> related terms where possible</a:t>
            </a:r>
          </a:p>
          <a:p>
            <a:pPr marL="179354" indent="-179354">
              <a:buFontTx/>
              <a:buChar char="-"/>
            </a:pPr>
            <a:endParaRPr lang="en-US" baseline="0" dirty="0" smtClean="0"/>
          </a:p>
          <a:p>
            <a:endParaRPr lang="en-US" dirty="0" smtClean="0"/>
          </a:p>
          <a:p>
            <a:pPr marL="179354" indent="-179354">
              <a:buFontTx/>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pPr/>
              <a:t>6</a:t>
            </a:fld>
            <a:endParaRPr lang="en-US" dirty="0"/>
          </a:p>
        </p:txBody>
      </p:sp>
      <p:sp>
        <p:nvSpPr>
          <p:cNvPr id="5" name="Date Placeholder 4"/>
          <p:cNvSpPr>
            <a:spLocks noGrp="1"/>
          </p:cNvSpPr>
          <p:nvPr>
            <p:ph type="dt" idx="11"/>
          </p:nvPr>
        </p:nvSpPr>
        <p:spPr/>
        <p:txBody>
          <a:bodyPr/>
          <a:lstStyle/>
          <a:p>
            <a:fld id="{7C2D25C4-DDF0-42A2-8629-3E0EEF894B17}" type="datetime3">
              <a:rPr lang="en-US" smtClean="0"/>
              <a:t>4 March 2014</a:t>
            </a:fld>
            <a:endParaRPr lang="en-US"/>
          </a:p>
        </p:txBody>
      </p:sp>
      <p:sp>
        <p:nvSpPr>
          <p:cNvPr id="9" name="Header Placeholder 4"/>
          <p:cNvSpPr>
            <a:spLocks noGrp="1"/>
          </p:cNvSpPr>
          <p:nvPr>
            <p:ph type="hdr" sz="quarter"/>
          </p:nvPr>
        </p:nvSpPr>
        <p:spPr>
          <a:xfrm>
            <a:off x="0" y="0"/>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1.3  Presentation  - Effective searching of e-resources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nSpc>
                <a:spcPct val="80000"/>
              </a:lnSpc>
            </a:pPr>
            <a:r>
              <a:rPr lang="en-US" altLang="en-US" sz="1700" dirty="0"/>
              <a:t>What UNIQUE WORDS, DISTINCTIVE NAMES, ABBREVIATIONS, or ACRONYMS are associated with your topic?</a:t>
            </a:r>
          </a:p>
          <a:p>
            <a:pPr lvl="1">
              <a:lnSpc>
                <a:spcPct val="80000"/>
              </a:lnSpc>
            </a:pPr>
            <a:r>
              <a:rPr lang="en-US" altLang="en-US" sz="1700" dirty="0"/>
              <a:t>Do any of the words to describe your topic belong in phrases or strings - together in a certain order, like a cliché?</a:t>
            </a:r>
          </a:p>
          <a:p>
            <a:pPr lvl="1">
              <a:lnSpc>
                <a:spcPct val="80000"/>
              </a:lnSpc>
            </a:pPr>
            <a:r>
              <a:rPr lang="en-US" altLang="en-US" sz="1700" dirty="0"/>
              <a:t>Can you think of synonyms, variant spellings, or equivalent terms you would also accept in relevant documents?</a:t>
            </a:r>
          </a:p>
          <a:p>
            <a:pPr lvl="1">
              <a:lnSpc>
                <a:spcPct val="80000"/>
              </a:lnSpc>
            </a:pPr>
            <a:r>
              <a:rPr lang="en-US" altLang="en-US" sz="1700" dirty="0"/>
              <a:t>Can you think of any extraneous or irrelevant documents these words might pick up?</a:t>
            </a:r>
          </a:p>
          <a:p>
            <a:pPr lvl="1">
              <a:lnSpc>
                <a:spcPct val="80000"/>
              </a:lnSpc>
            </a:pPr>
            <a:r>
              <a:rPr lang="en-US" altLang="en-US" sz="1700" dirty="0"/>
              <a:t>What BROADER terms could your topic be covered by?</a:t>
            </a:r>
            <a:endParaRPr lang="en-GB" altLang="en-US" sz="1700" dirty="0"/>
          </a:p>
          <a:p>
            <a:endParaRPr lang="en-GB" dirty="0"/>
          </a:p>
        </p:txBody>
      </p:sp>
      <p:sp>
        <p:nvSpPr>
          <p:cNvPr id="4" name="Slide Number Placeholder 3"/>
          <p:cNvSpPr>
            <a:spLocks noGrp="1"/>
          </p:cNvSpPr>
          <p:nvPr>
            <p:ph type="sldNum" sz="quarter" idx="10"/>
          </p:nvPr>
        </p:nvSpPr>
        <p:spPr/>
        <p:txBody>
          <a:bodyPr/>
          <a:lstStyle/>
          <a:p>
            <a:fld id="{C623B231-3D70-2A4C-A0C2-A57463CF59EC}" type="slidenum">
              <a:rPr lang="en-US" smtClean="0"/>
              <a:pPr/>
              <a:t>7</a:t>
            </a:fld>
            <a:endParaRPr lang="en-US" dirty="0"/>
          </a:p>
        </p:txBody>
      </p:sp>
      <p:sp>
        <p:nvSpPr>
          <p:cNvPr id="5" name="Date Placeholder 4"/>
          <p:cNvSpPr>
            <a:spLocks noGrp="1"/>
          </p:cNvSpPr>
          <p:nvPr>
            <p:ph type="dt" idx="11"/>
          </p:nvPr>
        </p:nvSpPr>
        <p:spPr/>
        <p:txBody>
          <a:bodyPr/>
          <a:lstStyle/>
          <a:p>
            <a:fld id="{44A3A95C-F8E7-484F-9C43-732CE308B1C0}" type="datetime3">
              <a:rPr lang="en-US" smtClean="0"/>
              <a:t>4 March 2014</a:t>
            </a:fld>
            <a:endParaRPr lang="en-US"/>
          </a:p>
        </p:txBody>
      </p:sp>
      <p:sp>
        <p:nvSpPr>
          <p:cNvPr id="9" name="Header Placeholder 4"/>
          <p:cNvSpPr>
            <a:spLocks noGrp="1"/>
          </p:cNvSpPr>
          <p:nvPr>
            <p:ph type="hdr" sz="quarter"/>
          </p:nvPr>
        </p:nvSpPr>
        <p:spPr>
          <a:xfrm>
            <a:off x="0" y="0"/>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1.3  Presentation  - Effective searching of e-resources</a:t>
            </a:r>
          </a:p>
        </p:txBody>
      </p:sp>
    </p:spTree>
    <p:extLst>
      <p:ext uri="{BB962C8B-B14F-4D97-AF65-F5344CB8AC3E}">
        <p14:creationId xmlns:p14="http://schemas.microsoft.com/office/powerpoint/2010/main" val="834091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Need to be</a:t>
            </a:r>
            <a:r>
              <a:rPr lang="en-US" baseline="0" dirty="0" smtClean="0"/>
              <a:t> able to identify the right place to search</a:t>
            </a:r>
          </a:p>
          <a:p>
            <a:endParaRPr lang="en-US" baseline="0" dirty="0" smtClean="0"/>
          </a:p>
          <a:p>
            <a:pPr marL="0" lvl="1" defTabSz="478277">
              <a:defRPr/>
            </a:pPr>
            <a:r>
              <a:rPr lang="en-US" altLang="en-US" sz="1700" dirty="0"/>
              <a:t>Can you think of societies, organizations, or groups that might have information on your subject via their pages?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pPr/>
              <a:t>8</a:t>
            </a:fld>
            <a:endParaRPr lang="en-US" dirty="0"/>
          </a:p>
        </p:txBody>
      </p:sp>
      <p:sp>
        <p:nvSpPr>
          <p:cNvPr id="5" name="Date Placeholder 4"/>
          <p:cNvSpPr>
            <a:spLocks noGrp="1"/>
          </p:cNvSpPr>
          <p:nvPr>
            <p:ph type="dt" idx="11"/>
          </p:nvPr>
        </p:nvSpPr>
        <p:spPr/>
        <p:txBody>
          <a:bodyPr/>
          <a:lstStyle/>
          <a:p>
            <a:fld id="{A8D6C579-899A-4836-ADC8-53780C40F90E}" type="datetime3">
              <a:rPr lang="en-US" smtClean="0"/>
              <a:t>4 March 2014</a:t>
            </a:fld>
            <a:endParaRPr lang="en-US"/>
          </a:p>
        </p:txBody>
      </p:sp>
      <p:sp>
        <p:nvSpPr>
          <p:cNvPr id="9" name="Header Placeholder 4"/>
          <p:cNvSpPr>
            <a:spLocks noGrp="1"/>
          </p:cNvSpPr>
          <p:nvPr>
            <p:ph type="hdr" sz="quarter"/>
          </p:nvPr>
        </p:nvSpPr>
        <p:spPr>
          <a:xfrm>
            <a:off x="0" y="0"/>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1.3  Presentation  - Effective searching of e-resources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Just plunging</a:t>
            </a:r>
            <a:r>
              <a:rPr lang="en-US" baseline="0" dirty="0" smtClean="0"/>
              <a:t> in could bring up too many results, so need to develop means to refine your search</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pPr/>
              <a:t>9</a:t>
            </a:fld>
            <a:endParaRPr lang="en-US" dirty="0"/>
          </a:p>
        </p:txBody>
      </p:sp>
      <p:sp>
        <p:nvSpPr>
          <p:cNvPr id="5" name="Date Placeholder 4"/>
          <p:cNvSpPr>
            <a:spLocks noGrp="1"/>
          </p:cNvSpPr>
          <p:nvPr>
            <p:ph type="dt" idx="11"/>
          </p:nvPr>
        </p:nvSpPr>
        <p:spPr/>
        <p:txBody>
          <a:bodyPr/>
          <a:lstStyle/>
          <a:p>
            <a:fld id="{BDAE280C-9286-4687-96E2-EA22DAAC7F53}" type="datetime3">
              <a:rPr lang="en-US" smtClean="0"/>
              <a:t>4 March 2014</a:t>
            </a:fld>
            <a:endParaRPr lang="en-US"/>
          </a:p>
        </p:txBody>
      </p:sp>
      <p:sp>
        <p:nvSpPr>
          <p:cNvPr id="9" name="Header Placeholder 4"/>
          <p:cNvSpPr>
            <a:spLocks noGrp="1"/>
          </p:cNvSpPr>
          <p:nvPr>
            <p:ph type="hdr" sz="quarter"/>
          </p:nvPr>
        </p:nvSpPr>
        <p:spPr>
          <a:xfrm>
            <a:off x="0" y="0"/>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1.3  Presentation  - Effective searching of e-resources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5784CC"/>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0C4CBAF-9E74-4CDF-A8D5-08D4CB545E7C}" type="datetime1">
              <a:rPr lang="en-GB" smtClean="0"/>
              <a:t>04/03/2014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pPr/>
              <a:t>‹#›</a:t>
            </a:fld>
            <a:endParaRPr lang="en-US"/>
          </a:p>
        </p:txBody>
      </p:sp>
    </p:spTree>
    <p:extLst>
      <p:ext uri="{BB962C8B-B14F-4D97-AF65-F5344CB8AC3E}">
        <p14:creationId xmlns:p14="http://schemas.microsoft.com/office/powerpoint/2010/main" val="317785347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DA2B47-541B-413B-90B5-9374BF4D333A}" type="datetime1">
              <a:rPr lang="en-GB" smtClean="0"/>
              <a:t>04/03/2014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pPr/>
              <a:t>‹#›</a:t>
            </a:fld>
            <a:endParaRPr lang="en-US"/>
          </a:p>
        </p:txBody>
      </p:sp>
    </p:spTree>
    <p:extLst>
      <p:ext uri="{BB962C8B-B14F-4D97-AF65-F5344CB8AC3E}">
        <p14:creationId xmlns:p14="http://schemas.microsoft.com/office/powerpoint/2010/main" val="290523495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92480"/>
            <a:ext cx="2057400" cy="5333683"/>
          </a:xfrm>
        </p:spPr>
        <p:txBody>
          <a:bodyPr vert="eaVert"/>
          <a:lstStyle>
            <a:lvl1pPr>
              <a:defRPr>
                <a:solidFill>
                  <a:srgbClr val="5784CC"/>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792480"/>
            <a:ext cx="6019800" cy="5333683"/>
          </a:xfrm>
        </p:spPr>
        <p:txBody>
          <a:bodyPr vert="eaVert"/>
          <a:lstStyle>
            <a:lvl1pPr>
              <a:defRPr b="0">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E3F736-3EF5-4477-9254-672E874D6389}" type="datetime1">
              <a:rPr lang="en-GB" smtClean="0"/>
              <a:t>04/03/2014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pPr/>
              <a:t>‹#›</a:t>
            </a:fld>
            <a:endParaRPr lang="en-US"/>
          </a:p>
        </p:txBody>
      </p:sp>
    </p:spTree>
    <p:extLst>
      <p:ext uri="{BB962C8B-B14F-4D97-AF65-F5344CB8AC3E}">
        <p14:creationId xmlns:p14="http://schemas.microsoft.com/office/powerpoint/2010/main" val="207151234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056640"/>
            <a:ext cx="4040188" cy="1118235"/>
          </a:xfrm>
        </p:spPr>
        <p:txBody>
          <a:bodyPr anchor="b"/>
          <a:lstStyle>
            <a:lvl1pPr marL="0" indent="0">
              <a:buNone/>
              <a:defRPr sz="2400" b="1">
                <a:solidFill>
                  <a:srgbClr val="5784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rgbClr val="666666"/>
                </a:solidFill>
              </a:defRPr>
            </a:lvl1pPr>
            <a:lvl2pPr>
              <a:defRPr sz="2000">
                <a:solidFill>
                  <a:srgbClr val="666666"/>
                </a:solidFill>
              </a:defRPr>
            </a:lvl2pPr>
            <a:lvl3pPr>
              <a:defRPr sz="1800">
                <a:solidFill>
                  <a:srgbClr val="666666"/>
                </a:solidFill>
              </a:defRPr>
            </a:lvl3pPr>
            <a:lvl4pPr>
              <a:defRPr sz="1600">
                <a:solidFill>
                  <a:srgbClr val="666666"/>
                </a:solidFill>
              </a:defRPr>
            </a:lvl4pPr>
            <a:lvl5pPr>
              <a:defRPr sz="1600">
                <a:solidFill>
                  <a:srgbClr val="666666"/>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056640"/>
            <a:ext cx="4041775" cy="1118235"/>
          </a:xfrm>
        </p:spPr>
        <p:txBody>
          <a:bodyPr anchor="b"/>
          <a:lstStyle>
            <a:lvl1pPr marL="0" indent="0">
              <a:buNone/>
              <a:defRPr sz="2400" b="1">
                <a:solidFill>
                  <a:srgbClr val="5784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rgbClr val="666666"/>
                </a:solidFill>
              </a:defRPr>
            </a:lvl1pPr>
            <a:lvl2pPr>
              <a:defRPr sz="2000">
                <a:solidFill>
                  <a:srgbClr val="666666"/>
                </a:solidFill>
              </a:defRPr>
            </a:lvl2pPr>
            <a:lvl3pPr>
              <a:defRPr sz="1800">
                <a:solidFill>
                  <a:srgbClr val="666666"/>
                </a:solidFill>
              </a:defRPr>
            </a:lvl3pPr>
            <a:lvl4pPr>
              <a:defRPr sz="1600">
                <a:solidFill>
                  <a:srgbClr val="666666"/>
                </a:solidFill>
              </a:defRPr>
            </a:lvl4pPr>
            <a:lvl5pPr>
              <a:defRPr sz="1600">
                <a:solidFill>
                  <a:srgbClr val="666666"/>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2F77147-1F68-4E39-91EA-AB6AF86A679A}" type="datetime1">
              <a:rPr lang="en-GB" smtClean="0"/>
              <a:t>04/03/2014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D33979-82CC-6440-B758-3F4758057F14}" type="slidenum">
              <a:rPr lang="en-US" smtClean="0"/>
              <a:pPr/>
              <a:t>‹#›</a:t>
            </a:fld>
            <a:endParaRPr lang="en-US"/>
          </a:p>
        </p:txBody>
      </p:sp>
    </p:spTree>
    <p:extLst>
      <p:ext uri="{BB962C8B-B14F-4D97-AF65-F5344CB8AC3E}">
        <p14:creationId xmlns:p14="http://schemas.microsoft.com/office/powerpoint/2010/main" val="140263175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841B90-06E0-4C0C-99DF-ED86C7875FBC}" type="datetime1">
              <a:rPr lang="en-GB" smtClean="0"/>
              <a:t>04/03/2014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pPr/>
              <a:t>‹#›</a:t>
            </a:fld>
            <a:endParaRPr lang="en-US"/>
          </a:p>
        </p:txBody>
      </p:sp>
    </p:spTree>
    <p:extLst>
      <p:ext uri="{BB962C8B-B14F-4D97-AF65-F5344CB8AC3E}">
        <p14:creationId xmlns:p14="http://schemas.microsoft.com/office/powerpoint/2010/main" val="34355963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5784CC"/>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15D595-04D6-4FF0-A461-F2269ADCA446}" type="datetime1">
              <a:rPr lang="en-GB" smtClean="0"/>
              <a:t>04/03/2014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pPr/>
              <a:t>‹#›</a:t>
            </a:fld>
            <a:endParaRPr lang="en-US"/>
          </a:p>
        </p:txBody>
      </p:sp>
    </p:spTree>
    <p:extLst>
      <p:ext uri="{BB962C8B-B14F-4D97-AF65-F5344CB8AC3E}">
        <p14:creationId xmlns:p14="http://schemas.microsoft.com/office/powerpoint/2010/main" val="4820446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57284"/>
            <a:ext cx="8229600" cy="849501"/>
          </a:xfrm>
        </p:spPr>
        <p:txBody>
          <a:bodyPr/>
          <a:lstStyle>
            <a:lvl1pPr>
              <a:defRPr>
                <a:solidFill>
                  <a:srgbClr val="5784CC"/>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solidFill>
                  <a:srgbClr val="666666"/>
                </a:solidFill>
              </a:defRPr>
            </a:lvl1pPr>
            <a:lvl2pPr>
              <a:defRPr sz="2400">
                <a:solidFill>
                  <a:srgbClr val="666666"/>
                </a:solidFill>
              </a:defRPr>
            </a:lvl2pPr>
            <a:lvl3pPr>
              <a:defRPr sz="2000">
                <a:solidFill>
                  <a:srgbClr val="666666"/>
                </a:solidFill>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solidFill>
                  <a:srgbClr val="666666"/>
                </a:solidFill>
              </a:defRPr>
            </a:lvl1pPr>
            <a:lvl2pPr>
              <a:defRPr sz="2400">
                <a:solidFill>
                  <a:srgbClr val="666666"/>
                </a:solidFill>
              </a:defRPr>
            </a:lvl2pPr>
            <a:lvl3pPr>
              <a:defRPr sz="2000">
                <a:solidFill>
                  <a:srgbClr val="666666"/>
                </a:solidFill>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9222C7-4068-4A11-951C-A7625F464DC8}" type="datetime1">
              <a:rPr lang="en-GB" smtClean="0"/>
              <a:t>04/03/2014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33979-82CC-6440-B758-3F4758057F14}" type="slidenum">
              <a:rPr lang="en-US" smtClean="0"/>
              <a:pPr/>
              <a:t>‹#›</a:t>
            </a:fld>
            <a:endParaRPr lang="en-US"/>
          </a:p>
        </p:txBody>
      </p:sp>
    </p:spTree>
    <p:extLst>
      <p:ext uri="{BB962C8B-B14F-4D97-AF65-F5344CB8AC3E}">
        <p14:creationId xmlns:p14="http://schemas.microsoft.com/office/powerpoint/2010/main" val="188984070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056640"/>
            <a:ext cx="4040188" cy="1118235"/>
          </a:xfrm>
        </p:spPr>
        <p:txBody>
          <a:bodyPr anchor="b"/>
          <a:lstStyle>
            <a:lvl1pPr marL="0" indent="0">
              <a:buNone/>
              <a:defRPr sz="2400" b="1">
                <a:solidFill>
                  <a:srgbClr val="5784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rgbClr val="666666"/>
                </a:solidFill>
              </a:defRPr>
            </a:lvl1pPr>
            <a:lvl2pPr>
              <a:defRPr sz="2000">
                <a:solidFill>
                  <a:srgbClr val="666666"/>
                </a:solidFill>
              </a:defRPr>
            </a:lvl2pPr>
            <a:lvl3pPr>
              <a:defRPr sz="1800">
                <a:solidFill>
                  <a:srgbClr val="666666"/>
                </a:solidFill>
              </a:defRPr>
            </a:lvl3pPr>
            <a:lvl4pPr>
              <a:defRPr sz="1600">
                <a:solidFill>
                  <a:srgbClr val="666666"/>
                </a:solidFill>
              </a:defRPr>
            </a:lvl4pPr>
            <a:lvl5pPr>
              <a:defRPr sz="1600">
                <a:solidFill>
                  <a:srgbClr val="666666"/>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056640"/>
            <a:ext cx="4041775" cy="1118235"/>
          </a:xfrm>
        </p:spPr>
        <p:txBody>
          <a:bodyPr anchor="b"/>
          <a:lstStyle>
            <a:lvl1pPr marL="0" indent="0">
              <a:buNone/>
              <a:defRPr sz="2400" b="1">
                <a:solidFill>
                  <a:srgbClr val="5784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rgbClr val="666666"/>
                </a:solidFill>
              </a:defRPr>
            </a:lvl1pPr>
            <a:lvl2pPr>
              <a:defRPr sz="2000">
                <a:solidFill>
                  <a:srgbClr val="666666"/>
                </a:solidFill>
              </a:defRPr>
            </a:lvl2pPr>
            <a:lvl3pPr>
              <a:defRPr sz="1800">
                <a:solidFill>
                  <a:srgbClr val="666666"/>
                </a:solidFill>
              </a:defRPr>
            </a:lvl3pPr>
            <a:lvl4pPr>
              <a:defRPr sz="1600">
                <a:solidFill>
                  <a:srgbClr val="666666"/>
                </a:solidFill>
              </a:defRPr>
            </a:lvl4pPr>
            <a:lvl5pPr>
              <a:defRPr sz="1600">
                <a:solidFill>
                  <a:srgbClr val="666666"/>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C1AD081-1D5E-4293-8CD3-45131C31489C}" type="datetime1">
              <a:rPr lang="en-GB" smtClean="0"/>
              <a:t>04/03/2014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D33979-82CC-6440-B758-3F4758057F14}" type="slidenum">
              <a:rPr lang="en-US" smtClean="0"/>
              <a:pPr/>
              <a:t>‹#›</a:t>
            </a:fld>
            <a:endParaRPr lang="en-US"/>
          </a:p>
        </p:txBody>
      </p:sp>
    </p:spTree>
    <p:extLst>
      <p:ext uri="{BB962C8B-B14F-4D97-AF65-F5344CB8AC3E}">
        <p14:creationId xmlns:p14="http://schemas.microsoft.com/office/powerpoint/2010/main" val="140263175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F5DB386-6A52-4726-8DF7-40A5C815C950}" type="datetime1">
              <a:rPr lang="en-GB" smtClean="0"/>
              <a:t>04/03/2014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D33979-82CC-6440-B758-3F4758057F14}" type="slidenum">
              <a:rPr lang="en-US" smtClean="0"/>
              <a:pPr/>
              <a:t>‹#›</a:t>
            </a:fld>
            <a:endParaRPr lang="en-US"/>
          </a:p>
        </p:txBody>
      </p:sp>
    </p:spTree>
    <p:extLst>
      <p:ext uri="{BB962C8B-B14F-4D97-AF65-F5344CB8AC3E}">
        <p14:creationId xmlns:p14="http://schemas.microsoft.com/office/powerpoint/2010/main" val="17059551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87174A-0BB4-47CC-A082-4F56DED8E8B8}" type="datetime1">
              <a:rPr lang="en-GB" smtClean="0"/>
              <a:t>04/03/2014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pPr/>
              <a:t>‹#›</a:t>
            </a:fld>
            <a:endParaRPr lang="en-US"/>
          </a:p>
        </p:txBody>
      </p:sp>
    </p:spTree>
    <p:extLst>
      <p:ext uri="{BB962C8B-B14F-4D97-AF65-F5344CB8AC3E}">
        <p14:creationId xmlns:p14="http://schemas.microsoft.com/office/powerpoint/2010/main" val="276369692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78295"/>
            <a:ext cx="3008313" cy="766025"/>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792480"/>
            <a:ext cx="5111750" cy="5333683"/>
          </a:xfrm>
        </p:spPr>
        <p:txBody>
          <a:bodyPr/>
          <a:lstStyle>
            <a:lvl1pPr>
              <a:defRPr sz="3200">
                <a:solidFill>
                  <a:srgbClr val="666666"/>
                </a:solidFill>
              </a:defRPr>
            </a:lvl1pPr>
            <a:lvl2pPr>
              <a:defRPr sz="2800">
                <a:solidFill>
                  <a:srgbClr val="666666"/>
                </a:solidFill>
              </a:defRPr>
            </a:lvl2pPr>
            <a:lvl3pPr>
              <a:defRPr sz="2400">
                <a:solidFill>
                  <a:srgbClr val="666666"/>
                </a:solidFill>
              </a:defRPr>
            </a:lvl3pPr>
            <a:lvl4pPr>
              <a:defRPr sz="2000">
                <a:solidFill>
                  <a:srgbClr val="666666"/>
                </a:solidFill>
              </a:defRPr>
            </a:lvl4pPr>
            <a:lvl5pPr>
              <a:defRPr sz="2000">
                <a:solidFill>
                  <a:srgbClr val="666666"/>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544321"/>
            <a:ext cx="3008313" cy="458184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9459D-419E-4917-9DFC-A55AFCD5DC1B}" type="datetime1">
              <a:rPr lang="en-GB" smtClean="0"/>
              <a:t>04/03/2014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33979-82CC-6440-B758-3F4758057F14}" type="slidenum">
              <a:rPr lang="en-US" smtClean="0"/>
              <a:pPr/>
              <a:t>‹#›</a:t>
            </a:fld>
            <a:endParaRPr lang="en-US"/>
          </a:p>
        </p:txBody>
      </p:sp>
    </p:spTree>
    <p:extLst>
      <p:ext uri="{BB962C8B-B14F-4D97-AF65-F5344CB8AC3E}">
        <p14:creationId xmlns:p14="http://schemas.microsoft.com/office/powerpoint/2010/main" val="13510388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802639"/>
            <a:ext cx="5486400" cy="39249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D312E2-A0EF-43C3-A942-874A2C3CB9B1}" type="datetime1">
              <a:rPr lang="en-GB" smtClean="0"/>
              <a:t>04/03/2014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33979-82CC-6440-B758-3F4758057F14}" type="slidenum">
              <a:rPr lang="en-US" smtClean="0"/>
              <a:pPr/>
              <a:t>‹#›</a:t>
            </a:fld>
            <a:endParaRPr lang="en-US"/>
          </a:p>
        </p:txBody>
      </p:sp>
    </p:spTree>
    <p:extLst>
      <p:ext uri="{BB962C8B-B14F-4D97-AF65-F5344CB8AC3E}">
        <p14:creationId xmlns:p14="http://schemas.microsoft.com/office/powerpoint/2010/main" val="23617765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PowerPoint-v3.png"/>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0583" y="0"/>
            <a:ext cx="9169982" cy="6879166"/>
          </a:xfrm>
          <a:prstGeom prst="rect">
            <a:avLst/>
          </a:prstGeom>
        </p:spPr>
      </p:pic>
      <p:sp>
        <p:nvSpPr>
          <p:cNvPr id="2" name="Title Placeholder 1"/>
          <p:cNvSpPr>
            <a:spLocks noGrp="1"/>
          </p:cNvSpPr>
          <p:nvPr>
            <p:ph type="title"/>
          </p:nvPr>
        </p:nvSpPr>
        <p:spPr>
          <a:xfrm>
            <a:off x="457200" y="940164"/>
            <a:ext cx="8229600" cy="849501"/>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459608" y="1912388"/>
            <a:ext cx="8229600" cy="4305532"/>
          </a:xfrm>
          <a:prstGeom prst="rect">
            <a:avLst/>
          </a:prstGeom>
          <a:solidFill>
            <a:srgbClr val="FFFFFF"/>
          </a:solidFill>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590800" y="6472763"/>
            <a:ext cx="2133600" cy="365125"/>
          </a:xfrm>
          <a:prstGeom prst="rect">
            <a:avLst/>
          </a:prstGeom>
        </p:spPr>
        <p:txBody>
          <a:bodyPr vert="horz" lIns="91440" tIns="45720" rIns="91440" bIns="45720" rtlCol="0" anchor="ctr"/>
          <a:lstStyle>
            <a:lvl1pPr algn="l">
              <a:defRPr sz="900">
                <a:solidFill>
                  <a:schemeClr val="tx1">
                    <a:tint val="75000"/>
                  </a:schemeClr>
                </a:solidFill>
                <a:latin typeface="Georgia"/>
              </a:defRPr>
            </a:lvl1pPr>
          </a:lstStyle>
          <a:p>
            <a:fld id="{0591C874-91DB-42D3-8B4C-F2A546F6F1F4}" type="datetime1">
              <a:rPr lang="en-GB" smtClean="0"/>
              <a:t>04/03/2014</a:t>
            </a:fld>
            <a:endParaRPr lang="en-US" dirty="0"/>
          </a:p>
        </p:txBody>
      </p:sp>
      <p:sp>
        <p:nvSpPr>
          <p:cNvPr id="5" name="Footer Placeholder 4"/>
          <p:cNvSpPr>
            <a:spLocks noGrp="1"/>
          </p:cNvSpPr>
          <p:nvPr>
            <p:ph type="ftr" sz="quarter" idx="3"/>
          </p:nvPr>
        </p:nvSpPr>
        <p:spPr>
          <a:xfrm>
            <a:off x="4918228" y="6472763"/>
            <a:ext cx="2895600" cy="365125"/>
          </a:xfrm>
          <a:prstGeom prst="rect">
            <a:avLst/>
          </a:prstGeom>
        </p:spPr>
        <p:txBody>
          <a:bodyPr vert="horz" lIns="91440" tIns="45720" rIns="91440" bIns="45720" rtlCol="0" anchor="ctr"/>
          <a:lstStyle>
            <a:lvl1pPr algn="ctr">
              <a:defRPr sz="900">
                <a:solidFill>
                  <a:schemeClr val="tx1">
                    <a:tint val="75000"/>
                  </a:schemeClr>
                </a:solidFill>
                <a:latin typeface="Georgia"/>
              </a:defRPr>
            </a:lvl1pPr>
          </a:lstStyle>
          <a:p>
            <a:endParaRPr lang="en-US" dirty="0"/>
          </a:p>
        </p:txBody>
      </p:sp>
      <p:sp>
        <p:nvSpPr>
          <p:cNvPr id="6" name="Slide Number Placeholder 5"/>
          <p:cNvSpPr>
            <a:spLocks noGrp="1"/>
          </p:cNvSpPr>
          <p:nvPr>
            <p:ph type="sldNum" sz="quarter" idx="4"/>
          </p:nvPr>
        </p:nvSpPr>
        <p:spPr>
          <a:xfrm>
            <a:off x="8002574" y="6472763"/>
            <a:ext cx="684225" cy="365125"/>
          </a:xfrm>
          <a:prstGeom prst="rect">
            <a:avLst/>
          </a:prstGeom>
        </p:spPr>
        <p:txBody>
          <a:bodyPr vert="horz" lIns="91440" tIns="45720" rIns="91440" bIns="45720" rtlCol="0" anchor="ctr"/>
          <a:lstStyle>
            <a:lvl1pPr algn="r">
              <a:defRPr sz="900">
                <a:solidFill>
                  <a:schemeClr val="tx1">
                    <a:tint val="75000"/>
                  </a:schemeClr>
                </a:solidFill>
                <a:latin typeface="Georgia"/>
              </a:defRPr>
            </a:lvl1pPr>
          </a:lstStyle>
          <a:p>
            <a:fld id="{61D33979-82CC-6440-B758-3F4758057F14}" type="slidenum">
              <a:rPr lang="en-US" smtClean="0"/>
              <a:pPr/>
              <a:t>‹#›</a:t>
            </a:fld>
            <a:endParaRPr lang="en-US" dirty="0"/>
          </a:p>
        </p:txBody>
      </p:sp>
    </p:spTree>
    <p:extLst>
      <p:ext uri="{BB962C8B-B14F-4D97-AF65-F5344CB8AC3E}">
        <p14:creationId xmlns:p14="http://schemas.microsoft.com/office/powerpoint/2010/main" val="27802900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53" r:id="rId12"/>
  </p:sldLayoutIdLst>
  <p:timing>
    <p:tnLst>
      <p:par>
        <p:cTn id="1" dur="indefinite" restart="never" nodeType="tmRoot"/>
      </p:par>
    </p:tnLst>
  </p:timing>
  <p:hf hdr="0" ftr="0"/>
  <p:txStyles>
    <p:titleStyle>
      <a:lvl1pPr algn="l" defTabSz="457200" rtl="0" eaLnBrk="1" latinLnBrk="0" hangingPunct="1">
        <a:spcBef>
          <a:spcPct val="0"/>
        </a:spcBef>
        <a:buNone/>
        <a:defRPr sz="4400" kern="1200">
          <a:solidFill>
            <a:srgbClr val="5784CC"/>
          </a:solidFill>
          <a:latin typeface="Georgia"/>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666666"/>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rgbClr val="666666"/>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rgbClr val="666666"/>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inasp.info/"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www.inasp.info/en/training-resources/open-access-resource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creativecommons.org/licenses/by-sa/3.0/deed.en_US" TargetMode="External"/><Relationship Id="rId2" Type="http://schemas.openxmlformats.org/officeDocument/2006/relationships/notesSlide" Target="../notesSlides/notesSlide2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GB" smtClean="0"/>
              <a:t>Introduction to electronic resources management</a:t>
            </a:r>
            <a:endParaRPr lang="en-GB" dirty="0" smtClean="0"/>
          </a:p>
        </p:txBody>
      </p:sp>
      <p:sp>
        <p:nvSpPr>
          <p:cNvPr id="2051" name="Rectangle 3"/>
          <p:cNvSpPr>
            <a:spLocks noGrp="1" noChangeArrowheads="1"/>
          </p:cNvSpPr>
          <p:nvPr>
            <p:ph type="subTitle" idx="1"/>
          </p:nvPr>
        </p:nvSpPr>
        <p:spPr/>
        <p:txBody>
          <a:bodyPr/>
          <a:lstStyle/>
          <a:p>
            <a:r>
              <a:rPr lang="en-GB" dirty="0" smtClean="0">
                <a:latin typeface="Georgia" panose="02040502050405020303" pitchFamily="18" charset="0"/>
              </a:rPr>
              <a:t>Unit 1.3: </a:t>
            </a:r>
            <a:r>
              <a:rPr lang="en-US" dirty="0" smtClean="0">
                <a:latin typeface="Georgia" panose="02040502050405020303" pitchFamily="18" charset="0"/>
              </a:rPr>
              <a:t>Effective searching of e-resources</a:t>
            </a:r>
            <a:endParaRPr lang="en-GB" dirty="0" smtClean="0">
              <a:latin typeface="Georgia" panose="02040502050405020303" pitchFamily="18" charset="0"/>
            </a:endParaRPr>
          </a:p>
        </p:txBody>
      </p:sp>
    </p:spTree>
    <p:extLst>
      <p:ext uri="{BB962C8B-B14F-4D97-AF65-F5344CB8AC3E}">
        <p14:creationId xmlns:p14="http://schemas.microsoft.com/office/powerpoint/2010/main" val="37625742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Predicting results</a:t>
            </a:r>
            <a:endParaRPr lang="en-US" dirty="0"/>
          </a:p>
        </p:txBody>
      </p:sp>
      <p:sp>
        <p:nvSpPr>
          <p:cNvPr id="3" name="Content Placeholder 2"/>
          <p:cNvSpPr>
            <a:spLocks noGrp="1"/>
          </p:cNvSpPr>
          <p:nvPr>
            <p:ph idx="1"/>
          </p:nvPr>
        </p:nvSpPr>
        <p:spPr/>
        <p:txBody>
          <a:bodyPr>
            <a:normAutofit/>
          </a:bodyPr>
          <a:lstStyle/>
          <a:p>
            <a:r>
              <a:rPr lang="en-US" sz="2800" dirty="0" smtClean="0"/>
              <a:t>How many documents would you like to retrieve?</a:t>
            </a:r>
          </a:p>
          <a:p>
            <a:r>
              <a:rPr lang="en-US" sz="2800" dirty="0" smtClean="0"/>
              <a:t>A few very specific ones?</a:t>
            </a:r>
          </a:p>
          <a:p>
            <a:r>
              <a:rPr lang="en-US" sz="2800" dirty="0" smtClean="0"/>
              <a:t>Lots of general ones?</a:t>
            </a:r>
          </a:p>
          <a:p>
            <a:pPr marL="0" indent="0">
              <a:buNone/>
            </a:pPr>
            <a:endParaRPr lang="en-US" sz="2800" dirty="0"/>
          </a:p>
        </p:txBody>
      </p:sp>
      <p:sp>
        <p:nvSpPr>
          <p:cNvPr id="4" name="Date Placeholder 3"/>
          <p:cNvSpPr>
            <a:spLocks noGrp="1"/>
          </p:cNvSpPr>
          <p:nvPr>
            <p:ph type="dt" sz="half" idx="10"/>
          </p:nvPr>
        </p:nvSpPr>
        <p:spPr/>
        <p:txBody>
          <a:bodyPr/>
          <a:lstStyle/>
          <a:p>
            <a:fld id="{F338411E-3B4B-4C88-A190-8B9DF97D7E6E}" type="datetime1">
              <a:rPr lang="en-GB" smtClean="0"/>
              <a:t>04/03/2014</a:t>
            </a:fld>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pPr/>
              <a:t>10</a:t>
            </a:fld>
            <a:endParaRPr lang="en-US"/>
          </a:p>
        </p:txBody>
      </p:sp>
    </p:spTree>
    <p:extLst>
      <p:ext uri="{BB962C8B-B14F-4D97-AF65-F5344CB8AC3E}">
        <p14:creationId xmlns:p14="http://schemas.microsoft.com/office/powerpoint/2010/main" val="14620667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900" dirty="0"/>
              <a:t>Refining a Search </a:t>
            </a:r>
            <a:endParaRPr lang="en-US" dirty="0"/>
          </a:p>
        </p:txBody>
      </p:sp>
      <p:sp>
        <p:nvSpPr>
          <p:cNvPr id="3" name="Content Placeholder 2"/>
          <p:cNvSpPr>
            <a:spLocks noGrp="1"/>
          </p:cNvSpPr>
          <p:nvPr>
            <p:ph idx="1"/>
          </p:nvPr>
        </p:nvSpPr>
        <p:spPr/>
        <p:txBody>
          <a:bodyPr>
            <a:normAutofit fontScale="85000" lnSpcReduction="10000"/>
          </a:bodyPr>
          <a:lstStyle/>
          <a:p>
            <a:endParaRPr lang="en-US" dirty="0" smtClean="0"/>
          </a:p>
          <a:p>
            <a:r>
              <a:rPr lang="en-US" dirty="0" smtClean="0"/>
              <a:t>Using the identified search terms </a:t>
            </a:r>
            <a:r>
              <a:rPr lang="en-US" dirty="0" smtClean="0">
                <a:solidFill>
                  <a:srgbClr val="FF0000"/>
                </a:solidFill>
              </a:rPr>
              <a:t>separately</a:t>
            </a:r>
            <a:r>
              <a:rPr lang="en-US" dirty="0" smtClean="0"/>
              <a:t> is a broad search which may result in overwhelming results</a:t>
            </a:r>
          </a:p>
          <a:p>
            <a:endParaRPr lang="en-US" dirty="0" smtClean="0"/>
          </a:p>
          <a:p>
            <a:r>
              <a:rPr lang="en-US" dirty="0" smtClean="0"/>
              <a:t>To refine the search one has to narrow the search</a:t>
            </a:r>
          </a:p>
          <a:p>
            <a:endParaRPr lang="en-US" dirty="0" smtClean="0"/>
          </a:p>
          <a:p>
            <a:r>
              <a:rPr lang="en-US" dirty="0" smtClean="0"/>
              <a:t>Boolean Operators assist a researcher to combine two or more search terms to enhance accuracy</a:t>
            </a:r>
            <a:endParaRPr lang="en-US" dirty="0"/>
          </a:p>
        </p:txBody>
      </p:sp>
      <p:sp>
        <p:nvSpPr>
          <p:cNvPr id="4" name="Date Placeholder 3"/>
          <p:cNvSpPr>
            <a:spLocks noGrp="1"/>
          </p:cNvSpPr>
          <p:nvPr>
            <p:ph type="dt" sz="half" idx="10"/>
          </p:nvPr>
        </p:nvSpPr>
        <p:spPr/>
        <p:txBody>
          <a:bodyPr/>
          <a:lstStyle/>
          <a:p>
            <a:fld id="{E7BEE2D1-8F12-40B2-AB56-866FC4CCF3F8}" type="datetime1">
              <a:rPr lang="en-GB" smtClean="0"/>
              <a:t>04/03/2014</a:t>
            </a:fld>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Boolean Operators</a:t>
            </a:r>
            <a:endParaRPr lang="en-US" dirty="0"/>
          </a:p>
        </p:txBody>
      </p:sp>
      <p:sp>
        <p:nvSpPr>
          <p:cNvPr id="3" name="Content Placeholder 2"/>
          <p:cNvSpPr>
            <a:spLocks noGrp="1"/>
          </p:cNvSpPr>
          <p:nvPr>
            <p:ph idx="1"/>
          </p:nvPr>
        </p:nvSpPr>
        <p:spPr/>
        <p:txBody>
          <a:bodyPr/>
          <a:lstStyle/>
          <a:p>
            <a:r>
              <a:rPr lang="en-US" dirty="0" smtClean="0"/>
              <a:t>Boolean Operators consists of 3 words</a:t>
            </a:r>
          </a:p>
          <a:p>
            <a:pPr lvl="1"/>
            <a:r>
              <a:rPr lang="en-US" dirty="0" smtClean="0"/>
              <a:t>AND</a:t>
            </a:r>
          </a:p>
          <a:p>
            <a:pPr lvl="1"/>
            <a:r>
              <a:rPr lang="en-US" dirty="0" smtClean="0"/>
              <a:t>OR</a:t>
            </a:r>
          </a:p>
          <a:p>
            <a:pPr lvl="1"/>
            <a:r>
              <a:rPr lang="en-US" dirty="0" smtClean="0"/>
              <a:t>NOT</a:t>
            </a:r>
          </a:p>
          <a:p>
            <a:pPr lvl="1">
              <a:buNone/>
            </a:pPr>
            <a:endParaRPr lang="en-US" dirty="0" smtClean="0"/>
          </a:p>
          <a:p>
            <a:r>
              <a:rPr lang="en-US" dirty="0" smtClean="0"/>
              <a:t>These words can be used to combine search terms to narrow or broaden the search </a:t>
            </a:r>
            <a:endParaRPr lang="en-US" dirty="0"/>
          </a:p>
        </p:txBody>
      </p:sp>
      <p:sp>
        <p:nvSpPr>
          <p:cNvPr id="4" name="Date Placeholder 3"/>
          <p:cNvSpPr>
            <a:spLocks noGrp="1"/>
          </p:cNvSpPr>
          <p:nvPr>
            <p:ph type="dt" sz="half" idx="10"/>
          </p:nvPr>
        </p:nvSpPr>
        <p:spPr/>
        <p:txBody>
          <a:bodyPr/>
          <a:lstStyle/>
          <a:p>
            <a:fld id="{7DD1D81C-2204-4D6E-B1A2-EAA23C865EAF}" type="datetime1">
              <a:rPr lang="en-GB" smtClean="0"/>
              <a:t>04/03/2014</a:t>
            </a:fld>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Boolean Operators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solidFill>
                  <a:srgbClr val="FF0000"/>
                </a:solidFill>
              </a:rPr>
              <a:t>AND</a:t>
            </a:r>
            <a:r>
              <a:rPr lang="en-US" dirty="0" smtClean="0"/>
              <a:t>: retrieves a document on condition that </a:t>
            </a:r>
            <a:r>
              <a:rPr lang="en-US" dirty="0" smtClean="0">
                <a:solidFill>
                  <a:schemeClr val="tx1"/>
                </a:solidFill>
              </a:rPr>
              <a:t>both</a:t>
            </a:r>
            <a:r>
              <a:rPr lang="en-US" dirty="0" smtClean="0"/>
              <a:t> search terms used are present</a:t>
            </a:r>
          </a:p>
          <a:p>
            <a:pPr lvl="1">
              <a:buNone/>
            </a:pPr>
            <a:r>
              <a:rPr lang="en-US" dirty="0" smtClean="0"/>
              <a:t>e.g.  Sexual violence </a:t>
            </a:r>
            <a:r>
              <a:rPr lang="en-US" dirty="0" smtClean="0">
                <a:solidFill>
                  <a:srgbClr val="FF0000"/>
                </a:solidFill>
              </a:rPr>
              <a:t>AND </a:t>
            </a:r>
            <a:r>
              <a:rPr lang="en-US" dirty="0" smtClean="0"/>
              <a:t>armed conflicts</a:t>
            </a:r>
          </a:p>
          <a:p>
            <a:pPr>
              <a:buNone/>
            </a:pPr>
            <a:endParaRPr lang="en-US" dirty="0" smtClean="0"/>
          </a:p>
          <a:p>
            <a:r>
              <a:rPr lang="en-US" dirty="0" smtClean="0">
                <a:solidFill>
                  <a:srgbClr val="FF0000"/>
                </a:solidFill>
              </a:rPr>
              <a:t>OR</a:t>
            </a:r>
            <a:r>
              <a:rPr lang="en-US" dirty="0" smtClean="0"/>
              <a:t>:  retrieves documents with </a:t>
            </a:r>
            <a:r>
              <a:rPr lang="en-US" dirty="0" smtClean="0">
                <a:solidFill>
                  <a:schemeClr val="tx1"/>
                </a:solidFill>
              </a:rPr>
              <a:t>either</a:t>
            </a:r>
            <a:r>
              <a:rPr lang="en-US" dirty="0" smtClean="0"/>
              <a:t> of the search terms used </a:t>
            </a:r>
          </a:p>
          <a:p>
            <a:pPr lvl="1">
              <a:buNone/>
            </a:pPr>
            <a:r>
              <a:rPr lang="en-US" dirty="0" smtClean="0"/>
              <a:t>e.g. sexual violence </a:t>
            </a:r>
            <a:r>
              <a:rPr lang="en-US" dirty="0" smtClean="0">
                <a:solidFill>
                  <a:srgbClr val="FF0000"/>
                </a:solidFill>
              </a:rPr>
              <a:t>OR</a:t>
            </a:r>
            <a:r>
              <a:rPr lang="en-US" dirty="0" smtClean="0"/>
              <a:t> armed conflicts</a:t>
            </a:r>
          </a:p>
          <a:p>
            <a:endParaRPr lang="en-US" dirty="0" smtClean="0"/>
          </a:p>
          <a:p>
            <a:r>
              <a:rPr lang="en-US" dirty="0" smtClean="0">
                <a:solidFill>
                  <a:srgbClr val="FF0000"/>
                </a:solidFill>
              </a:rPr>
              <a:t>NOT:</a:t>
            </a:r>
            <a:r>
              <a:rPr lang="en-US" dirty="0" smtClean="0"/>
              <a:t>  Excludes documents with one of the search terms from the results</a:t>
            </a:r>
          </a:p>
          <a:p>
            <a:pPr lvl="1">
              <a:buNone/>
            </a:pPr>
            <a:r>
              <a:rPr lang="en-US" dirty="0" smtClean="0"/>
              <a:t>Sexual violence  </a:t>
            </a:r>
            <a:r>
              <a:rPr lang="en-US" dirty="0" smtClean="0">
                <a:solidFill>
                  <a:srgbClr val="FF0000"/>
                </a:solidFill>
              </a:rPr>
              <a:t>NOT</a:t>
            </a:r>
            <a:r>
              <a:rPr lang="en-US" dirty="0" smtClean="0"/>
              <a:t>  rape</a:t>
            </a:r>
            <a:endParaRPr lang="en-US" dirty="0"/>
          </a:p>
        </p:txBody>
      </p:sp>
      <p:sp>
        <p:nvSpPr>
          <p:cNvPr id="4" name="Date Placeholder 3"/>
          <p:cNvSpPr>
            <a:spLocks noGrp="1"/>
          </p:cNvSpPr>
          <p:nvPr>
            <p:ph type="dt" sz="half" idx="10"/>
          </p:nvPr>
        </p:nvSpPr>
        <p:spPr/>
        <p:txBody>
          <a:bodyPr/>
          <a:lstStyle/>
          <a:p>
            <a:fld id="{413AED00-7861-4AAD-8866-0B24F1727E6F}" type="datetime1">
              <a:rPr lang="en-GB" smtClean="0"/>
              <a:t>04/03/2014</a:t>
            </a:fld>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Truncation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Truncation is another strategy for broadening a search</a:t>
            </a:r>
          </a:p>
          <a:p>
            <a:endParaRPr lang="en-US" dirty="0" smtClean="0"/>
          </a:p>
          <a:p>
            <a:r>
              <a:rPr lang="en-US" dirty="0" smtClean="0"/>
              <a:t>It helps to retrieve related terms in one search</a:t>
            </a:r>
          </a:p>
          <a:p>
            <a:endParaRPr lang="en-US" dirty="0" smtClean="0"/>
          </a:p>
          <a:p>
            <a:r>
              <a:rPr lang="en-US" dirty="0" smtClean="0"/>
              <a:t>It also solves the problem of singular and plural</a:t>
            </a:r>
          </a:p>
          <a:p>
            <a:endParaRPr lang="en-US" dirty="0" smtClean="0"/>
          </a:p>
          <a:p>
            <a:r>
              <a:rPr lang="en-US" dirty="0" smtClean="0"/>
              <a:t>But truncation is used with a code e.g. $ or *  This depends on the search engine used</a:t>
            </a:r>
            <a:endParaRPr lang="en-US" dirty="0"/>
          </a:p>
        </p:txBody>
      </p:sp>
      <p:sp>
        <p:nvSpPr>
          <p:cNvPr id="4" name="Date Placeholder 3"/>
          <p:cNvSpPr>
            <a:spLocks noGrp="1"/>
          </p:cNvSpPr>
          <p:nvPr>
            <p:ph type="dt" sz="half" idx="10"/>
          </p:nvPr>
        </p:nvSpPr>
        <p:spPr/>
        <p:txBody>
          <a:bodyPr/>
          <a:lstStyle/>
          <a:p>
            <a:fld id="{C7A5586C-2E26-44E2-9178-2EEF5FFEC678}" type="datetime1">
              <a:rPr lang="en-GB" smtClean="0"/>
              <a:t>04/03/2014</a:t>
            </a:fld>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Truncation</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solidFill>
                  <a:srgbClr val="FF0000"/>
                </a:solidFill>
              </a:rPr>
              <a:t>EXAMPLES</a:t>
            </a:r>
          </a:p>
          <a:p>
            <a:r>
              <a:rPr lang="en-US" dirty="0" smtClean="0">
                <a:solidFill>
                  <a:schemeClr val="tx1"/>
                </a:solidFill>
              </a:rPr>
              <a:t>Search Topic is </a:t>
            </a:r>
            <a:r>
              <a:rPr lang="en-US" dirty="0" smtClean="0">
                <a:solidFill>
                  <a:srgbClr val="FF0000"/>
                </a:solidFill>
              </a:rPr>
              <a:t>Economics and development</a:t>
            </a:r>
          </a:p>
          <a:p>
            <a:endParaRPr lang="en-US" dirty="0" smtClean="0">
              <a:solidFill>
                <a:srgbClr val="FF0000"/>
              </a:solidFill>
            </a:endParaRPr>
          </a:p>
          <a:p>
            <a:r>
              <a:rPr lang="en-US" dirty="0" smtClean="0">
                <a:solidFill>
                  <a:srgbClr val="FF0000"/>
                </a:solidFill>
              </a:rPr>
              <a:t>Economic development </a:t>
            </a:r>
            <a:r>
              <a:rPr lang="en-US" dirty="0" smtClean="0">
                <a:solidFill>
                  <a:schemeClr val="tx1"/>
                </a:solidFill>
              </a:rPr>
              <a:t>will certainly be useful to this topic</a:t>
            </a:r>
          </a:p>
          <a:p>
            <a:endParaRPr lang="en-US" dirty="0" smtClean="0">
              <a:solidFill>
                <a:schemeClr val="tx1"/>
              </a:solidFill>
            </a:endParaRPr>
          </a:p>
          <a:p>
            <a:r>
              <a:rPr lang="en-US" dirty="0" smtClean="0">
                <a:solidFill>
                  <a:srgbClr val="FF0000"/>
                </a:solidFill>
              </a:rPr>
              <a:t>Econ*.</a:t>
            </a:r>
            <a:r>
              <a:rPr lang="en-US" dirty="0" smtClean="0"/>
              <a:t>  Will retrieve documents with both terms</a:t>
            </a:r>
            <a:endParaRPr lang="en-US" dirty="0"/>
          </a:p>
        </p:txBody>
      </p:sp>
      <p:sp>
        <p:nvSpPr>
          <p:cNvPr id="4" name="Date Placeholder 3"/>
          <p:cNvSpPr>
            <a:spLocks noGrp="1"/>
          </p:cNvSpPr>
          <p:nvPr>
            <p:ph type="dt" sz="half" idx="10"/>
          </p:nvPr>
        </p:nvSpPr>
        <p:spPr/>
        <p:txBody>
          <a:bodyPr/>
          <a:lstStyle/>
          <a:p>
            <a:fld id="{877690DC-0609-4A0E-8E79-40A2DF5BA220}" type="datetime1">
              <a:rPr lang="en-GB" smtClean="0"/>
              <a:t>04/03/2014</a:t>
            </a:fld>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Field searching</a:t>
            </a:r>
            <a:endParaRPr lang="en-GB" dirty="0"/>
          </a:p>
        </p:txBody>
      </p:sp>
      <p:sp>
        <p:nvSpPr>
          <p:cNvPr id="3" name="Content Placeholder 2"/>
          <p:cNvSpPr>
            <a:spLocks noGrp="1"/>
          </p:cNvSpPr>
          <p:nvPr>
            <p:ph idx="1"/>
          </p:nvPr>
        </p:nvSpPr>
        <p:spPr/>
        <p:txBody>
          <a:bodyPr/>
          <a:lstStyle/>
          <a:p>
            <a:r>
              <a:rPr lang="en-GB" dirty="0" smtClean="0"/>
              <a:t>Most publisher resources offer advanced search functions</a:t>
            </a:r>
          </a:p>
          <a:p>
            <a:r>
              <a:rPr lang="en-GB" dirty="0" smtClean="0"/>
              <a:t>Author</a:t>
            </a:r>
          </a:p>
          <a:p>
            <a:r>
              <a:rPr lang="en-GB" dirty="0" smtClean="0"/>
              <a:t>Journal title</a:t>
            </a:r>
          </a:p>
          <a:p>
            <a:r>
              <a:rPr lang="en-GB" dirty="0" smtClean="0"/>
              <a:t>Article title</a:t>
            </a:r>
          </a:p>
          <a:p>
            <a:r>
              <a:rPr lang="en-GB" dirty="0" smtClean="0"/>
              <a:t>Date ranges</a:t>
            </a:r>
          </a:p>
          <a:p>
            <a:r>
              <a:rPr lang="en-GB" dirty="0" smtClean="0"/>
              <a:t>Abstract</a:t>
            </a:r>
            <a:endParaRPr lang="en-GB" dirty="0"/>
          </a:p>
        </p:txBody>
      </p:sp>
      <p:sp>
        <p:nvSpPr>
          <p:cNvPr id="4" name="Date Placeholder 3"/>
          <p:cNvSpPr>
            <a:spLocks noGrp="1"/>
          </p:cNvSpPr>
          <p:nvPr>
            <p:ph type="dt" sz="half" idx="10"/>
          </p:nvPr>
        </p:nvSpPr>
        <p:spPr/>
        <p:txBody>
          <a:bodyPr/>
          <a:lstStyle/>
          <a:p>
            <a:fld id="{10D84BF3-9C31-408F-8AE0-0A658F10F699}" type="datetime1">
              <a:rPr lang="en-GB" smtClean="0"/>
              <a:t>04/03/2014</a:t>
            </a:fld>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pPr/>
              <a:t>16</a:t>
            </a:fld>
            <a:endParaRPr lang="en-US"/>
          </a:p>
        </p:txBody>
      </p:sp>
    </p:spTree>
    <p:extLst>
      <p:ext uri="{BB962C8B-B14F-4D97-AF65-F5344CB8AC3E}">
        <p14:creationId xmlns:p14="http://schemas.microsoft.com/office/powerpoint/2010/main" val="1006304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CDA7B8-66BB-4128-95E7-EAC2646F721B}" type="datetime1">
              <a:rPr lang="en-GB" smtClean="0"/>
              <a:t>04/03/2014</a:t>
            </a:fld>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pPr/>
              <a:t>17</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38113"/>
            <a:ext cx="12819063" cy="6580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35761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pPr eaLnBrk="1" hangingPunct="1"/>
            <a:r>
              <a:rPr lang="en-US" altLang="en-US" dirty="0" smtClean="0"/>
              <a:t>Search modifications</a:t>
            </a:r>
            <a:endParaRPr lang="en-GB" altLang="en-US" dirty="0" smtClean="0"/>
          </a:p>
        </p:txBody>
      </p:sp>
      <p:sp>
        <p:nvSpPr>
          <p:cNvPr id="131075" name="Rectangle 3"/>
          <p:cNvSpPr>
            <a:spLocks noGrp="1" noChangeArrowheads="1"/>
          </p:cNvSpPr>
          <p:nvPr>
            <p:ph type="body" idx="1"/>
          </p:nvPr>
        </p:nvSpPr>
        <p:spPr/>
        <p:txBody>
          <a:bodyPr/>
          <a:lstStyle/>
          <a:p>
            <a:pPr eaLnBrk="1" hangingPunct="1">
              <a:defRPr/>
            </a:pPr>
            <a:r>
              <a:rPr lang="en-US" sz="2800" dirty="0" smtClean="0"/>
              <a:t>Learner-</a:t>
            </a:r>
            <a:r>
              <a:rPr lang="en-US" sz="2800" dirty="0" err="1" smtClean="0"/>
              <a:t>centred</a:t>
            </a:r>
            <a:r>
              <a:rPr lang="en-US" sz="2800" dirty="0" smtClean="0"/>
              <a:t> – alternative spellings?</a:t>
            </a:r>
            <a:endParaRPr lang="en-GB" sz="2800" dirty="0" smtClean="0"/>
          </a:p>
          <a:p>
            <a:pPr eaLnBrk="1" hangingPunct="1">
              <a:defRPr/>
            </a:pPr>
            <a:r>
              <a:rPr lang="en-US" sz="2800" dirty="0" smtClean="0"/>
              <a:t>Pedagogical – where should we truncate?</a:t>
            </a:r>
            <a:endParaRPr lang="en-GB" sz="2800" dirty="0" smtClean="0"/>
          </a:p>
          <a:p>
            <a:pPr eaLnBrk="1" hangingPunct="1">
              <a:defRPr/>
            </a:pPr>
            <a:r>
              <a:rPr lang="en-US" sz="2800" dirty="0" smtClean="0"/>
              <a:t>Education – what will it produce?</a:t>
            </a:r>
            <a:endParaRPr lang="en-GB" sz="2800" dirty="0" smtClean="0"/>
          </a:p>
          <a:p>
            <a:pPr eaLnBrk="1" hangingPunct="1">
              <a:defRPr/>
            </a:pPr>
            <a:r>
              <a:rPr lang="en-US" sz="2800" dirty="0" smtClean="0"/>
              <a:t>Train the trainer – any irrelevant items?  How would you use this?</a:t>
            </a:r>
            <a:endParaRPr lang="en-GB" sz="2800" dirty="0" smtClean="0"/>
          </a:p>
          <a:p>
            <a:pPr marL="0" indent="0" eaLnBrk="1" hangingPunct="1">
              <a:lnSpc>
                <a:spcPct val="80000"/>
              </a:lnSpc>
              <a:buFontTx/>
              <a:buNone/>
              <a:defRPr/>
            </a:pPr>
            <a:endParaRPr lang="en-US" sz="2800" dirty="0" smtClean="0"/>
          </a:p>
          <a:p>
            <a:pPr eaLnBrk="1" hangingPunct="1">
              <a:lnSpc>
                <a:spcPct val="80000"/>
              </a:lnSpc>
              <a:defRPr/>
            </a:pPr>
            <a:endParaRPr lang="en-GB" sz="2800" dirty="0" smtClean="0"/>
          </a:p>
        </p:txBody>
      </p:sp>
      <p:sp>
        <p:nvSpPr>
          <p:cNvPr id="2" name="Date Placeholder 1"/>
          <p:cNvSpPr>
            <a:spLocks noGrp="1"/>
          </p:cNvSpPr>
          <p:nvPr>
            <p:ph type="dt" sz="half" idx="10"/>
          </p:nvPr>
        </p:nvSpPr>
        <p:spPr/>
        <p:txBody>
          <a:bodyPr/>
          <a:lstStyle/>
          <a:p>
            <a:fld id="{06F4602C-190B-4C62-A714-B8BDAD1598A2}" type="datetime1">
              <a:rPr lang="en-GB" smtClean="0"/>
              <a:t>04/03/2014</a:t>
            </a:fld>
            <a:endParaRPr lang="en-US"/>
          </a:p>
        </p:txBody>
      </p:sp>
      <p:sp>
        <p:nvSpPr>
          <p:cNvPr id="3" name="Slide Number Placeholder 2"/>
          <p:cNvSpPr>
            <a:spLocks noGrp="1"/>
          </p:cNvSpPr>
          <p:nvPr>
            <p:ph type="sldNum" sz="quarter" idx="12"/>
          </p:nvPr>
        </p:nvSpPr>
        <p:spPr/>
        <p:txBody>
          <a:bodyPr/>
          <a:lstStyle/>
          <a:p>
            <a:fld id="{61D33979-82CC-6440-B758-3F4758057F14}" type="slidenum">
              <a:rPr lang="en-US" smtClean="0"/>
              <a:pPr/>
              <a:t>18</a:t>
            </a:fld>
            <a:endParaRPr lang="en-US"/>
          </a:p>
        </p:txBody>
      </p:sp>
    </p:spTree>
    <p:extLst>
      <p:ext uri="{BB962C8B-B14F-4D97-AF65-F5344CB8AC3E}">
        <p14:creationId xmlns:p14="http://schemas.microsoft.com/office/powerpoint/2010/main" val="549221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Evaluating a Search Strategy</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Too many results?</a:t>
            </a:r>
          </a:p>
          <a:p>
            <a:pPr lvl="1"/>
            <a:r>
              <a:rPr lang="en-US" dirty="0" smtClean="0"/>
              <a:t>Review strategy</a:t>
            </a:r>
          </a:p>
          <a:p>
            <a:pPr lvl="1"/>
            <a:r>
              <a:rPr lang="en-US" dirty="0" smtClean="0"/>
              <a:t>Use more specific terms</a:t>
            </a:r>
          </a:p>
          <a:p>
            <a:pPr lvl="1"/>
            <a:r>
              <a:rPr lang="en-US" dirty="0" smtClean="0"/>
              <a:t>Combine search terms using </a:t>
            </a:r>
            <a:r>
              <a:rPr lang="en-US" dirty="0" smtClean="0">
                <a:solidFill>
                  <a:srgbClr val="FF0000"/>
                </a:solidFill>
              </a:rPr>
              <a:t>AND </a:t>
            </a:r>
            <a:r>
              <a:rPr lang="en-US" dirty="0" smtClean="0">
                <a:solidFill>
                  <a:schemeClr val="tx1"/>
                </a:solidFill>
              </a:rPr>
              <a:t>or</a:t>
            </a:r>
            <a:r>
              <a:rPr lang="en-US" dirty="0" smtClean="0">
                <a:solidFill>
                  <a:srgbClr val="FF0000"/>
                </a:solidFill>
              </a:rPr>
              <a:t> NOT</a:t>
            </a:r>
          </a:p>
          <a:p>
            <a:pPr lvl="1"/>
            <a:endParaRPr lang="en-US" dirty="0" smtClean="0">
              <a:solidFill>
                <a:srgbClr val="FF0000"/>
              </a:solidFill>
            </a:endParaRPr>
          </a:p>
          <a:p>
            <a:r>
              <a:rPr lang="en-US" b="1" dirty="0"/>
              <a:t>Too few results?</a:t>
            </a:r>
          </a:p>
          <a:p>
            <a:pPr lvl="1"/>
            <a:r>
              <a:rPr lang="en-US" dirty="0"/>
              <a:t>Review strategy</a:t>
            </a:r>
          </a:p>
          <a:p>
            <a:pPr lvl="1"/>
            <a:r>
              <a:rPr lang="en-US" dirty="0"/>
              <a:t>Use broader terms</a:t>
            </a:r>
          </a:p>
          <a:p>
            <a:pPr lvl="1"/>
            <a:r>
              <a:rPr lang="en-US" dirty="0"/>
              <a:t>Combine search terms using </a:t>
            </a:r>
            <a:r>
              <a:rPr lang="en-US" dirty="0" smtClean="0">
                <a:solidFill>
                  <a:srgbClr val="FF0000"/>
                </a:solidFill>
              </a:rPr>
              <a:t>OR</a:t>
            </a:r>
          </a:p>
          <a:p>
            <a:pPr lvl="1">
              <a:buNone/>
            </a:pPr>
            <a:endParaRPr lang="en-US" dirty="0" smtClean="0">
              <a:solidFill>
                <a:schemeClr val="tx1"/>
              </a:solidFill>
            </a:endParaRPr>
          </a:p>
          <a:p>
            <a:r>
              <a:rPr lang="en-US" b="1" dirty="0"/>
              <a:t>Satisfied?</a:t>
            </a:r>
          </a:p>
          <a:p>
            <a:pPr lvl="1"/>
            <a:r>
              <a:rPr lang="en-US" dirty="0"/>
              <a:t>Download documents</a:t>
            </a:r>
          </a:p>
          <a:p>
            <a:pPr lvl="1">
              <a:buNone/>
            </a:pPr>
            <a:endParaRPr lang="en-US" dirty="0">
              <a:solidFill>
                <a:schemeClr val="tx1"/>
              </a:solidFill>
            </a:endParaRPr>
          </a:p>
        </p:txBody>
      </p:sp>
      <p:sp>
        <p:nvSpPr>
          <p:cNvPr id="4" name="Date Placeholder 3"/>
          <p:cNvSpPr>
            <a:spLocks noGrp="1"/>
          </p:cNvSpPr>
          <p:nvPr>
            <p:ph type="dt" sz="half" idx="10"/>
          </p:nvPr>
        </p:nvSpPr>
        <p:spPr/>
        <p:txBody>
          <a:bodyPr/>
          <a:lstStyle/>
          <a:p>
            <a:fld id="{C42A5595-3F0F-4983-8703-C44EFF942A99}" type="datetime1">
              <a:rPr lang="en-GB" smtClean="0"/>
              <a:t>04/03/2014</a:t>
            </a:fld>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OUTLINE</a:t>
            </a:r>
            <a:endParaRPr lang="en-US" dirty="0"/>
          </a:p>
        </p:txBody>
      </p:sp>
      <p:sp>
        <p:nvSpPr>
          <p:cNvPr id="3" name="Content Placeholder 2"/>
          <p:cNvSpPr>
            <a:spLocks noGrp="1"/>
          </p:cNvSpPr>
          <p:nvPr>
            <p:ph idx="1"/>
          </p:nvPr>
        </p:nvSpPr>
        <p:spPr/>
        <p:txBody>
          <a:bodyPr/>
          <a:lstStyle/>
          <a:p>
            <a:r>
              <a:rPr lang="en-US" smtClean="0"/>
              <a:t>Introduction</a:t>
            </a:r>
          </a:p>
          <a:p>
            <a:r>
              <a:rPr lang="en-US" smtClean="0"/>
              <a:t>Search preparation</a:t>
            </a:r>
          </a:p>
          <a:p>
            <a:r>
              <a:rPr lang="en-US" smtClean="0"/>
              <a:t>Searching</a:t>
            </a:r>
          </a:p>
          <a:p>
            <a:r>
              <a:rPr lang="en-US" smtClean="0"/>
              <a:t>Refining a search</a:t>
            </a:r>
          </a:p>
          <a:p>
            <a:r>
              <a:rPr lang="en-US" smtClean="0"/>
              <a:t>Boolean operators</a:t>
            </a:r>
          </a:p>
          <a:p>
            <a:r>
              <a:rPr lang="en-US" smtClean="0"/>
              <a:t>Truncation</a:t>
            </a:r>
          </a:p>
          <a:p>
            <a:r>
              <a:rPr lang="en-US" smtClean="0"/>
              <a:t>Evaluating a search</a:t>
            </a:r>
          </a:p>
          <a:p>
            <a:endParaRPr lang="en-US" dirty="0"/>
          </a:p>
        </p:txBody>
      </p:sp>
      <p:sp>
        <p:nvSpPr>
          <p:cNvPr id="4" name="Date Placeholder 3"/>
          <p:cNvSpPr>
            <a:spLocks noGrp="1"/>
          </p:cNvSpPr>
          <p:nvPr>
            <p:ph type="dt" sz="half" idx="10"/>
          </p:nvPr>
        </p:nvSpPr>
        <p:spPr/>
        <p:txBody>
          <a:bodyPr/>
          <a:lstStyle/>
          <a:p>
            <a:fld id="{32F3B503-9CCF-4B8E-8AC4-E759725D2BE0}" type="datetime1">
              <a:rPr lang="en-GB" smtClean="0"/>
              <a:t>04/03/2014</a:t>
            </a:fld>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Exercise 1.3.1</a:t>
            </a:r>
            <a:endParaRPr lang="en-GB" dirty="0"/>
          </a:p>
        </p:txBody>
      </p:sp>
      <p:sp>
        <p:nvSpPr>
          <p:cNvPr id="3" name="Content Placeholder 2"/>
          <p:cNvSpPr>
            <a:spLocks noGrp="1"/>
          </p:cNvSpPr>
          <p:nvPr>
            <p:ph idx="1"/>
          </p:nvPr>
        </p:nvSpPr>
        <p:spPr/>
        <p:txBody>
          <a:bodyPr/>
          <a:lstStyle/>
          <a:p>
            <a:r>
              <a:rPr lang="en-GB" dirty="0" smtClean="0"/>
              <a:t>Practical searching</a:t>
            </a:r>
          </a:p>
          <a:p>
            <a:r>
              <a:rPr lang="en-GB" dirty="0" smtClean="0"/>
              <a:t>Resources linked from </a:t>
            </a:r>
          </a:p>
          <a:p>
            <a:pPr lvl="1"/>
            <a:r>
              <a:rPr lang="en-GB" dirty="0">
                <a:hlinkClick r:id="rId3"/>
              </a:rPr>
              <a:t>w</a:t>
            </a:r>
            <a:r>
              <a:rPr lang="en-GB" dirty="0" smtClean="0">
                <a:hlinkClick r:id="rId3"/>
              </a:rPr>
              <a:t>ww.inasp.info</a:t>
            </a:r>
            <a:r>
              <a:rPr lang="en-GB" dirty="0" smtClean="0"/>
              <a:t> </a:t>
            </a:r>
          </a:p>
          <a:p>
            <a:pPr lvl="1"/>
            <a:r>
              <a:rPr lang="en-GB" dirty="0">
                <a:hlinkClick r:id="rId4"/>
              </a:rPr>
              <a:t>http://www.inasp.info/en/training-resources/open-access-resources</a:t>
            </a:r>
            <a:r>
              <a:rPr lang="en-GB" dirty="0" smtClean="0">
                <a:hlinkClick r:id="rId4"/>
              </a:rPr>
              <a:t>/</a:t>
            </a:r>
            <a:r>
              <a:rPr lang="en-GB" dirty="0" smtClean="0"/>
              <a:t> </a:t>
            </a:r>
            <a:endParaRPr lang="en-GB" dirty="0"/>
          </a:p>
        </p:txBody>
      </p:sp>
      <p:sp>
        <p:nvSpPr>
          <p:cNvPr id="4" name="Date Placeholder 3"/>
          <p:cNvSpPr>
            <a:spLocks noGrp="1"/>
          </p:cNvSpPr>
          <p:nvPr>
            <p:ph type="dt" sz="half" idx="10"/>
          </p:nvPr>
        </p:nvSpPr>
        <p:spPr/>
        <p:txBody>
          <a:bodyPr/>
          <a:lstStyle/>
          <a:p>
            <a:fld id="{F12F7DA5-4447-4AD9-BBA3-E991D4BB2600}" type="datetime1">
              <a:rPr lang="en-GB" smtClean="0"/>
              <a:t>04/03/2014</a:t>
            </a:fld>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pPr/>
              <a:t>20</a:t>
            </a:fld>
            <a:endParaRPr lang="en-US"/>
          </a:p>
        </p:txBody>
      </p:sp>
    </p:spTree>
    <p:extLst>
      <p:ext uri="{BB962C8B-B14F-4D97-AF65-F5344CB8AC3E}">
        <p14:creationId xmlns:p14="http://schemas.microsoft.com/office/powerpoint/2010/main" val="19104396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722313" y="4410393"/>
            <a:ext cx="7772400" cy="1500187"/>
          </a:xfrm>
        </p:spPr>
        <p:txBody>
          <a:bodyPr/>
          <a:lstStyle/>
          <a:p>
            <a:pPr algn="ctr"/>
            <a:r>
              <a:rPr lang="en-GB" dirty="0"/>
              <a:t/>
            </a:r>
            <a:br>
              <a:rPr lang="en-GB" dirty="0"/>
            </a:br>
            <a:r>
              <a:rPr lang="en-GB" dirty="0"/>
              <a:t>This work is licensed under a </a:t>
            </a:r>
            <a:r>
              <a:rPr lang="en-GB" dirty="0">
                <a:hlinkClick r:id="rId3"/>
              </a:rPr>
              <a:t>Creative Commons Attribution-</a:t>
            </a:r>
            <a:r>
              <a:rPr lang="en-GB" dirty="0" err="1">
                <a:hlinkClick r:id="rId3"/>
              </a:rPr>
              <a:t>ShareAlike</a:t>
            </a:r>
            <a:r>
              <a:rPr lang="en-GB" dirty="0">
                <a:hlinkClick r:id="rId3"/>
              </a:rPr>
              <a:t> 3.0 </a:t>
            </a:r>
            <a:r>
              <a:rPr lang="en-GB" dirty="0" err="1">
                <a:hlinkClick r:id="rId3"/>
              </a:rPr>
              <a:t>Unported</a:t>
            </a:r>
            <a:r>
              <a:rPr lang="en-GB" dirty="0">
                <a:hlinkClick r:id="rId3"/>
              </a:rPr>
              <a:t> License</a:t>
            </a:r>
            <a:r>
              <a:rPr lang="en-GB" dirty="0"/>
              <a:t>.</a:t>
            </a:r>
          </a:p>
        </p:txBody>
      </p:sp>
      <p:sp>
        <p:nvSpPr>
          <p:cNvPr id="4" name="Date Placeholder 3"/>
          <p:cNvSpPr>
            <a:spLocks noGrp="1"/>
          </p:cNvSpPr>
          <p:nvPr>
            <p:ph type="dt" sz="half" idx="10"/>
          </p:nvPr>
        </p:nvSpPr>
        <p:spPr/>
        <p:txBody>
          <a:bodyPr/>
          <a:lstStyle/>
          <a:p>
            <a:fld id="{3EB2CC22-DDB6-4408-AC2A-D57AC8B3E600}" type="datetime1">
              <a:rPr lang="en-GB" smtClean="0"/>
              <a:t>04/03/2014</a:t>
            </a:fld>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21</a:t>
            </a:fld>
            <a:endParaRPr lang="en-US"/>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3073" y="4521201"/>
            <a:ext cx="1297854"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2286000" y="3105835"/>
            <a:ext cx="4572000" cy="646331"/>
          </a:xfrm>
          <a:prstGeom prst="rect">
            <a:avLst/>
          </a:prstGeom>
        </p:spPr>
        <p:txBody>
          <a:bodyPr>
            <a:spAutoFit/>
          </a:bodyPr>
          <a:lstStyle/>
          <a:p>
            <a:pPr algn="ctr">
              <a:buFontTx/>
              <a:buNone/>
            </a:pPr>
            <a:r>
              <a:rPr lang="en-GB" dirty="0"/>
              <a:t>Thank you</a:t>
            </a:r>
            <a:br>
              <a:rPr lang="en-GB" dirty="0"/>
            </a:br>
            <a:r>
              <a:rPr lang="en-GB" dirty="0"/>
              <a:t>Any questions?</a:t>
            </a:r>
          </a:p>
        </p:txBody>
      </p:sp>
      <p:sp>
        <p:nvSpPr>
          <p:cNvPr id="9" name="Rectangle 3"/>
          <p:cNvSpPr txBox="1">
            <a:spLocks noChangeArrowheads="1"/>
          </p:cNvSpPr>
          <p:nvPr/>
        </p:nvSpPr>
        <p:spPr>
          <a:xfrm>
            <a:off x="459607" y="1912388"/>
            <a:ext cx="8227191" cy="2152766"/>
          </a:xfrm>
          <a:prstGeom prst="rect">
            <a:avLst/>
          </a:prstGeom>
          <a:solidFill>
            <a:srgbClr val="FFFFFF"/>
          </a:solidFill>
        </p:spPr>
        <p:txBody>
          <a:bodyPr vert="horz" lIns="91440" tIns="45720" rIns="91440" bIns="45720" rtlCol="0" anchor="b">
            <a:normAutofit lnSpcReduction="10000"/>
          </a:bodyPr>
          <a:lstStyle>
            <a:lvl1pPr marL="0" indent="0" algn="l" defTabSz="457200" rtl="0" eaLnBrk="1" latinLnBrk="0" hangingPunct="1">
              <a:spcBef>
                <a:spcPct val="20000"/>
              </a:spcBef>
              <a:buFont typeface="Arial"/>
              <a:buNone/>
              <a:defRPr sz="2000" kern="1200">
                <a:solidFill>
                  <a:schemeClr val="tx1">
                    <a:tint val="75000"/>
                  </a:schemeClr>
                </a:solidFill>
                <a:latin typeface="Georgia"/>
                <a:ea typeface="+mn-ea"/>
                <a:cs typeface="+mn-cs"/>
              </a:defRPr>
            </a:lvl1pPr>
            <a:lvl2pPr marL="457200" indent="0" algn="l" defTabSz="457200" rtl="0" eaLnBrk="1" latinLnBrk="0" hangingPunct="1">
              <a:spcBef>
                <a:spcPct val="20000"/>
              </a:spcBef>
              <a:buFont typeface="Arial"/>
              <a:buNone/>
              <a:defRPr sz="1800" kern="1200">
                <a:solidFill>
                  <a:schemeClr val="tx1">
                    <a:tint val="75000"/>
                  </a:schemeClr>
                </a:solidFill>
                <a:latin typeface="Georgia"/>
                <a:ea typeface="+mn-ea"/>
                <a:cs typeface="+mn-cs"/>
              </a:defRPr>
            </a:lvl2pPr>
            <a:lvl3pPr marL="914400" indent="0" algn="l" defTabSz="457200" rtl="0" eaLnBrk="1" latinLnBrk="0" hangingPunct="1">
              <a:spcBef>
                <a:spcPct val="20000"/>
              </a:spcBef>
              <a:buFont typeface="Arial"/>
              <a:buNone/>
              <a:defRPr sz="1600" kern="1200">
                <a:solidFill>
                  <a:schemeClr val="tx1">
                    <a:tint val="75000"/>
                  </a:schemeClr>
                </a:solidFill>
                <a:latin typeface="Georgia"/>
                <a:ea typeface="+mn-ea"/>
                <a:cs typeface="+mn-cs"/>
              </a:defRPr>
            </a:lvl3pPr>
            <a:lvl4pPr marL="1371600" indent="0" algn="l" defTabSz="457200" rtl="0" eaLnBrk="1" latinLnBrk="0" hangingPunct="1">
              <a:spcBef>
                <a:spcPct val="20000"/>
              </a:spcBef>
              <a:buFont typeface="Arial"/>
              <a:buNone/>
              <a:defRPr sz="1400" kern="1200">
                <a:solidFill>
                  <a:schemeClr val="tx1">
                    <a:tint val="75000"/>
                  </a:schemeClr>
                </a:solidFill>
                <a:latin typeface="Georgia"/>
                <a:ea typeface="+mn-ea"/>
                <a:cs typeface="+mn-cs"/>
              </a:defRPr>
            </a:lvl4pPr>
            <a:lvl5pPr marL="1828800" indent="0" algn="l" defTabSz="457200" rtl="0" eaLnBrk="1" latinLnBrk="0" hangingPunct="1">
              <a:spcBef>
                <a:spcPct val="20000"/>
              </a:spcBef>
              <a:buFont typeface="Arial"/>
              <a:buNone/>
              <a:defRPr sz="1400" kern="1200">
                <a:solidFill>
                  <a:schemeClr val="tx1">
                    <a:tint val="75000"/>
                  </a:schemeClr>
                </a:solidFill>
                <a:latin typeface="Georgia"/>
                <a:ea typeface="+mn-ea"/>
                <a:cs typeface="+mn-cs"/>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algn="ctr">
              <a:buFontTx/>
              <a:buNone/>
            </a:pPr>
            <a:endParaRPr lang="en-GB" sz="4400" smtClean="0"/>
          </a:p>
          <a:p>
            <a:pPr algn="ctr">
              <a:buFontTx/>
              <a:buNone/>
            </a:pPr>
            <a:r>
              <a:rPr lang="en-GB" sz="4400" smtClean="0"/>
              <a:t>Thank you</a:t>
            </a:r>
            <a:br>
              <a:rPr lang="en-GB" sz="4400" smtClean="0"/>
            </a:br>
            <a:r>
              <a:rPr lang="en-GB" sz="4400" smtClean="0"/>
              <a:t>Any questions?</a:t>
            </a:r>
            <a:endParaRPr lang="en-GB" sz="4400" dirty="0" smtClean="0"/>
          </a:p>
        </p:txBody>
      </p:sp>
    </p:spTree>
    <p:extLst>
      <p:ext uri="{BB962C8B-B14F-4D97-AF65-F5344CB8AC3E}">
        <p14:creationId xmlns:p14="http://schemas.microsoft.com/office/powerpoint/2010/main" val="4041109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smtClean="0"/>
              <a:t>Introduction</a:t>
            </a:r>
            <a:endParaRPr lang="en-GB" dirty="0" smtClean="0"/>
          </a:p>
        </p:txBody>
      </p:sp>
      <p:sp>
        <p:nvSpPr>
          <p:cNvPr id="4099" name="Rectangle 3"/>
          <p:cNvSpPr>
            <a:spLocks noGrp="1" noChangeArrowheads="1"/>
          </p:cNvSpPr>
          <p:nvPr>
            <p:ph idx="1"/>
          </p:nvPr>
        </p:nvSpPr>
        <p:spPr/>
        <p:txBody>
          <a:bodyPr>
            <a:normAutofit fontScale="92500" lnSpcReduction="10000"/>
          </a:bodyPr>
          <a:lstStyle/>
          <a:p>
            <a:r>
              <a:rPr lang="en-US" dirty="0" smtClean="0"/>
              <a:t>The volume of electronic information is overwhelming</a:t>
            </a:r>
          </a:p>
          <a:p>
            <a:r>
              <a:rPr lang="en-US" dirty="0" smtClean="0"/>
              <a:t>It is not easy to identify and access relevant information</a:t>
            </a:r>
          </a:p>
          <a:p>
            <a:r>
              <a:rPr lang="en-US" dirty="0" smtClean="0"/>
              <a:t>Search skills can assist in retrieving relevant information and saving time </a:t>
            </a:r>
          </a:p>
          <a:p>
            <a:r>
              <a:rPr lang="en-US" dirty="0" smtClean="0"/>
              <a:t>Librarians hold the key to such competencies</a:t>
            </a:r>
          </a:p>
          <a:p>
            <a:r>
              <a:rPr lang="en-US" dirty="0" smtClean="0"/>
              <a:t>They need to understand effective search strategies</a:t>
            </a:r>
          </a:p>
          <a:p>
            <a:endParaRPr lang="en-US" dirty="0" smtClean="0"/>
          </a:p>
          <a:p>
            <a:endParaRPr lang="en-US" dirty="0" smtClean="0"/>
          </a:p>
          <a:p>
            <a:endParaRPr lang="en-US" dirty="0" smtClean="0"/>
          </a:p>
          <a:p>
            <a:endParaRPr lang="en-GB" dirty="0" smtClean="0"/>
          </a:p>
        </p:txBody>
      </p:sp>
      <p:sp>
        <p:nvSpPr>
          <p:cNvPr id="2" name="Date Placeholder 1"/>
          <p:cNvSpPr>
            <a:spLocks noGrp="1"/>
          </p:cNvSpPr>
          <p:nvPr>
            <p:ph type="dt" sz="half" idx="10"/>
          </p:nvPr>
        </p:nvSpPr>
        <p:spPr/>
        <p:txBody>
          <a:bodyPr/>
          <a:lstStyle/>
          <a:p>
            <a:fld id="{7F0E9D69-A293-4666-A49A-7E8F31FA31B7}" type="datetime1">
              <a:rPr lang="en-GB" smtClean="0"/>
              <a:t>04/03/2014</a:t>
            </a:fld>
            <a:endParaRPr lang="en-US"/>
          </a:p>
        </p:txBody>
      </p:sp>
      <p:sp>
        <p:nvSpPr>
          <p:cNvPr id="3" name="Slide Number Placeholder 2"/>
          <p:cNvSpPr>
            <a:spLocks noGrp="1"/>
          </p:cNvSpPr>
          <p:nvPr>
            <p:ph type="sldNum" sz="quarter" idx="12"/>
          </p:nvPr>
        </p:nvSpPr>
        <p:spPr/>
        <p:txBody>
          <a:bodyPr/>
          <a:lstStyle/>
          <a:p>
            <a:fld id="{61D33979-82CC-6440-B758-3F4758057F14}"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Preparing a search strategy</a:t>
            </a:r>
            <a:endParaRPr lang="en-US" dirty="0"/>
          </a:p>
        </p:txBody>
      </p:sp>
      <p:sp>
        <p:nvSpPr>
          <p:cNvPr id="3" name="Content Placeholder 2"/>
          <p:cNvSpPr>
            <a:spLocks noGrp="1"/>
          </p:cNvSpPr>
          <p:nvPr>
            <p:ph idx="1"/>
          </p:nvPr>
        </p:nvSpPr>
        <p:spPr/>
        <p:txBody>
          <a:bodyPr/>
          <a:lstStyle/>
          <a:p>
            <a:r>
              <a:rPr lang="en-US" dirty="0" smtClean="0"/>
              <a:t>Effective searching is a process</a:t>
            </a:r>
          </a:p>
          <a:p>
            <a:r>
              <a:rPr lang="en-US" dirty="0" smtClean="0"/>
              <a:t>Define a search topic</a:t>
            </a:r>
          </a:p>
          <a:p>
            <a:r>
              <a:rPr lang="en-US" dirty="0" smtClean="0"/>
              <a:t>Identify possible search terms</a:t>
            </a:r>
          </a:p>
          <a:p>
            <a:r>
              <a:rPr lang="en-US" dirty="0" smtClean="0"/>
              <a:t>Refine a search strategy</a:t>
            </a:r>
            <a:endParaRPr lang="en-US" dirty="0"/>
          </a:p>
        </p:txBody>
      </p:sp>
      <p:sp>
        <p:nvSpPr>
          <p:cNvPr id="4" name="Date Placeholder 3"/>
          <p:cNvSpPr>
            <a:spLocks noGrp="1"/>
          </p:cNvSpPr>
          <p:nvPr>
            <p:ph type="dt" sz="half" idx="10"/>
          </p:nvPr>
        </p:nvSpPr>
        <p:spPr/>
        <p:txBody>
          <a:bodyPr/>
          <a:lstStyle/>
          <a:p>
            <a:fld id="{095B8AE6-E973-49E0-8F30-8245D0A9789B}" type="datetime1">
              <a:rPr lang="en-GB" smtClean="0"/>
              <a:t>04/03/2014</a:t>
            </a:fld>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a Search Topic</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Your search topic</a:t>
            </a:r>
          </a:p>
          <a:p>
            <a:endParaRPr lang="en-US" sz="2800" dirty="0" smtClean="0"/>
          </a:p>
          <a:p>
            <a:pPr>
              <a:buNone/>
            </a:pPr>
            <a:r>
              <a:rPr lang="en-US" sz="2800" dirty="0" smtClean="0">
                <a:solidFill>
                  <a:srgbClr val="FF0000"/>
                </a:solidFill>
              </a:rPr>
              <a:t>Sexual violence in armed conflicts</a:t>
            </a:r>
          </a:p>
          <a:p>
            <a:pPr>
              <a:buNone/>
            </a:pPr>
            <a:endParaRPr lang="en-US" sz="2800" dirty="0" smtClean="0">
              <a:solidFill>
                <a:srgbClr val="FF0000"/>
              </a:solidFill>
            </a:endParaRPr>
          </a:p>
          <a:p>
            <a:r>
              <a:rPr lang="en-US" sz="2800" dirty="0"/>
              <a:t>What do you know about the topic?</a:t>
            </a:r>
          </a:p>
          <a:p>
            <a:r>
              <a:rPr lang="en-US" sz="2800" dirty="0"/>
              <a:t>Define the scope</a:t>
            </a:r>
          </a:p>
          <a:p>
            <a:pPr lvl="1"/>
            <a:r>
              <a:rPr lang="en-US" dirty="0"/>
              <a:t>Regional coverage (continent, region, country, etc.)</a:t>
            </a:r>
          </a:p>
          <a:p>
            <a:pPr lvl="1">
              <a:buNone/>
            </a:pPr>
            <a:r>
              <a:rPr lang="en-US" dirty="0"/>
              <a:t>e.g. in Africa, in Kenya, in Western Kenya…</a:t>
            </a:r>
          </a:p>
          <a:p>
            <a:pPr>
              <a:buNone/>
            </a:pPr>
            <a:endParaRPr lang="en-US" sz="2800" dirty="0"/>
          </a:p>
        </p:txBody>
      </p:sp>
      <p:sp>
        <p:nvSpPr>
          <p:cNvPr id="4" name="Date Placeholder 3"/>
          <p:cNvSpPr>
            <a:spLocks noGrp="1"/>
          </p:cNvSpPr>
          <p:nvPr>
            <p:ph type="dt" sz="half" idx="10"/>
          </p:nvPr>
        </p:nvSpPr>
        <p:spPr/>
        <p:txBody>
          <a:bodyPr/>
          <a:lstStyle/>
          <a:p>
            <a:fld id="{2766EC7A-A3F6-44AC-99CD-025E90B54E7C}" type="datetime1">
              <a:rPr lang="en-GB" smtClean="0"/>
              <a:t>04/03/2014</a:t>
            </a:fld>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Identifying Search Terms</a:t>
            </a:r>
            <a:endParaRPr lang="en-US" dirty="0"/>
          </a:p>
        </p:txBody>
      </p:sp>
      <p:sp>
        <p:nvSpPr>
          <p:cNvPr id="3" name="Content Placeholder 2"/>
          <p:cNvSpPr>
            <a:spLocks noGrp="1"/>
          </p:cNvSpPr>
          <p:nvPr>
            <p:ph idx="1"/>
          </p:nvPr>
        </p:nvSpPr>
        <p:spPr/>
        <p:txBody>
          <a:bodyPr>
            <a:normAutofit fontScale="92500" lnSpcReduction="10000"/>
          </a:bodyPr>
          <a:lstStyle/>
          <a:p>
            <a:r>
              <a:rPr lang="en-US" sz="2800" dirty="0" smtClean="0"/>
              <a:t>What are the possible terms you can use for searching?</a:t>
            </a:r>
          </a:p>
          <a:p>
            <a:pPr>
              <a:buNone/>
            </a:pPr>
            <a:r>
              <a:rPr lang="en-US" sz="2800" dirty="0" smtClean="0">
                <a:solidFill>
                  <a:srgbClr val="FF0000"/>
                </a:solidFill>
              </a:rPr>
              <a:t>Examples</a:t>
            </a:r>
          </a:p>
          <a:p>
            <a:r>
              <a:rPr lang="en-US" sz="2800" b="1" dirty="0" smtClean="0"/>
              <a:t>Sexual violence</a:t>
            </a:r>
          </a:p>
          <a:p>
            <a:pPr lvl="1"/>
            <a:r>
              <a:rPr lang="en-US" dirty="0" smtClean="0"/>
              <a:t>Sexual harassment, sexual crime, sexual assault, sexual abuse, rape</a:t>
            </a:r>
          </a:p>
          <a:p>
            <a:pPr lvl="1">
              <a:buNone/>
            </a:pPr>
            <a:endParaRPr lang="en-US" dirty="0" smtClean="0"/>
          </a:p>
          <a:p>
            <a:r>
              <a:rPr lang="en-US" sz="2800" b="1" dirty="0" smtClean="0"/>
              <a:t>Armed conflicts</a:t>
            </a:r>
          </a:p>
          <a:p>
            <a:pPr lvl="1"/>
            <a:r>
              <a:rPr lang="en-US" dirty="0" smtClean="0"/>
              <a:t>Regional conflicts, war, armed forces, women in armed conflicts, </a:t>
            </a:r>
          </a:p>
        </p:txBody>
      </p:sp>
      <p:sp>
        <p:nvSpPr>
          <p:cNvPr id="4" name="Date Placeholder 3"/>
          <p:cNvSpPr>
            <a:spLocks noGrp="1"/>
          </p:cNvSpPr>
          <p:nvPr>
            <p:ph type="dt" sz="half" idx="10"/>
          </p:nvPr>
        </p:nvSpPr>
        <p:spPr/>
        <p:txBody>
          <a:bodyPr/>
          <a:lstStyle/>
          <a:p>
            <a:fld id="{D89F693C-0678-4E87-BEB1-DA41ACBC5DBA}" type="datetime1">
              <a:rPr lang="en-GB" smtClean="0"/>
              <a:t>04/03/2014</a:t>
            </a:fld>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Identifying Search Terms</a:t>
            </a:r>
            <a:endParaRPr lang="en-US" dirty="0"/>
          </a:p>
        </p:txBody>
      </p:sp>
      <p:sp>
        <p:nvSpPr>
          <p:cNvPr id="3" name="Content Placeholder 2"/>
          <p:cNvSpPr>
            <a:spLocks noGrp="1"/>
          </p:cNvSpPr>
          <p:nvPr>
            <p:ph idx="1"/>
          </p:nvPr>
        </p:nvSpPr>
        <p:spPr/>
        <p:txBody>
          <a:bodyPr/>
          <a:lstStyle/>
          <a:p>
            <a:pPr>
              <a:buNone/>
            </a:pPr>
            <a:r>
              <a:rPr lang="en-US" b="1" dirty="0" smtClean="0"/>
              <a:t>Issues to consider</a:t>
            </a:r>
          </a:p>
          <a:p>
            <a:pPr lvl="1"/>
            <a:r>
              <a:rPr lang="en-US" dirty="0" smtClean="0"/>
              <a:t>Synonyms (mobile phones, cellular phones)</a:t>
            </a:r>
          </a:p>
          <a:p>
            <a:pPr lvl="1"/>
            <a:r>
              <a:rPr lang="en-US" dirty="0" smtClean="0"/>
              <a:t>Plural/singular forms (woman, women…)</a:t>
            </a:r>
          </a:p>
          <a:p>
            <a:pPr lvl="1"/>
            <a:r>
              <a:rPr lang="en-US" dirty="0" smtClean="0"/>
              <a:t>Spelling variations (</a:t>
            </a:r>
            <a:r>
              <a:rPr lang="en-US" dirty="0" err="1" smtClean="0"/>
              <a:t>honour</a:t>
            </a:r>
            <a:r>
              <a:rPr lang="en-US" dirty="0" smtClean="0"/>
              <a:t>, honor…)</a:t>
            </a:r>
          </a:p>
          <a:p>
            <a:pPr lvl="1"/>
            <a:r>
              <a:rPr lang="en-US" dirty="0" smtClean="0"/>
              <a:t>Variations of root word (feminism, feminist, feminine….)</a:t>
            </a:r>
          </a:p>
          <a:p>
            <a:pPr lvl="1"/>
            <a:r>
              <a:rPr lang="en-US" dirty="0" smtClean="0"/>
              <a:t>Acronyms (CEO, Chief Executive Office…)</a:t>
            </a:r>
          </a:p>
          <a:p>
            <a:pPr lvl="1"/>
            <a:r>
              <a:rPr lang="en-US" smtClean="0"/>
              <a:t>Lower/upper case</a:t>
            </a:r>
            <a:endParaRPr lang="en-US" dirty="0"/>
          </a:p>
        </p:txBody>
      </p:sp>
      <p:sp>
        <p:nvSpPr>
          <p:cNvPr id="4" name="Date Placeholder 3"/>
          <p:cNvSpPr>
            <a:spLocks noGrp="1"/>
          </p:cNvSpPr>
          <p:nvPr>
            <p:ph type="dt" sz="half" idx="10"/>
          </p:nvPr>
        </p:nvSpPr>
        <p:spPr/>
        <p:txBody>
          <a:bodyPr/>
          <a:lstStyle/>
          <a:p>
            <a:fld id="{F62F5104-D6B9-4962-A9A6-C8359D303EC2}" type="datetime1">
              <a:rPr lang="en-GB" smtClean="0"/>
              <a:t>04/03/2014</a:t>
            </a:fld>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to start the search</a:t>
            </a:r>
            <a:endParaRPr lang="en-US" dirty="0"/>
          </a:p>
        </p:txBody>
      </p:sp>
      <p:sp>
        <p:nvSpPr>
          <p:cNvPr id="3" name="Content Placeholder 2"/>
          <p:cNvSpPr>
            <a:spLocks noGrp="1"/>
          </p:cNvSpPr>
          <p:nvPr>
            <p:ph idx="1"/>
          </p:nvPr>
        </p:nvSpPr>
        <p:spPr>
          <a:xfrm>
            <a:off x="459608" y="1770148"/>
            <a:ext cx="8229600" cy="4305532"/>
          </a:xfrm>
        </p:spPr>
        <p:txBody>
          <a:bodyPr>
            <a:normAutofit/>
          </a:bodyPr>
          <a:lstStyle/>
          <a:p>
            <a:r>
              <a:rPr lang="en-US" sz="2800" dirty="0" smtClean="0"/>
              <a:t>Library website</a:t>
            </a:r>
          </a:p>
          <a:p>
            <a:r>
              <a:rPr lang="en-US" sz="2800" dirty="0" smtClean="0"/>
              <a:t>INASP country page</a:t>
            </a:r>
          </a:p>
          <a:p>
            <a:r>
              <a:rPr lang="en-US" sz="2800" dirty="0" smtClean="0"/>
              <a:t>Publisher platform</a:t>
            </a:r>
          </a:p>
          <a:p>
            <a:r>
              <a:rPr lang="en-US" sz="2800" dirty="0" smtClean="0"/>
              <a:t>Google or other search engine</a:t>
            </a:r>
          </a:p>
          <a:p>
            <a:r>
              <a:rPr lang="en-US" sz="2800" dirty="0" smtClean="0"/>
              <a:t>Other logical starting point</a:t>
            </a:r>
          </a:p>
          <a:p>
            <a:endParaRPr lang="en-US" sz="2800" dirty="0" smtClean="0"/>
          </a:p>
          <a:p>
            <a:endParaRPr lang="en-US" sz="2800" dirty="0"/>
          </a:p>
        </p:txBody>
      </p:sp>
      <p:sp>
        <p:nvSpPr>
          <p:cNvPr id="4" name="Date Placeholder 3"/>
          <p:cNvSpPr>
            <a:spLocks noGrp="1"/>
          </p:cNvSpPr>
          <p:nvPr>
            <p:ph type="dt" sz="half" idx="10"/>
          </p:nvPr>
        </p:nvSpPr>
        <p:spPr/>
        <p:txBody>
          <a:bodyPr/>
          <a:lstStyle/>
          <a:p>
            <a:fld id="{AE3985AA-8851-4DC9-9919-AB78CA6EBDEC}" type="datetime1">
              <a:rPr lang="en-GB" smtClean="0"/>
              <a:t>04/03/2014</a:t>
            </a:fld>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pPr/>
              <a:t>8</a:t>
            </a:fld>
            <a:endParaRPr lang="en-US"/>
          </a:p>
        </p:txBody>
      </p:sp>
    </p:spTree>
    <p:extLst>
      <p:ext uri="{BB962C8B-B14F-4D97-AF65-F5344CB8AC3E}">
        <p14:creationId xmlns:p14="http://schemas.microsoft.com/office/powerpoint/2010/main" val="20240544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Searching</a:t>
            </a:r>
            <a:endParaRPr lang="en-US" dirty="0"/>
          </a:p>
        </p:txBody>
      </p:sp>
      <p:sp>
        <p:nvSpPr>
          <p:cNvPr id="3" name="Content Placeholder 2"/>
          <p:cNvSpPr>
            <a:spLocks noGrp="1"/>
          </p:cNvSpPr>
          <p:nvPr>
            <p:ph idx="1"/>
          </p:nvPr>
        </p:nvSpPr>
        <p:spPr/>
        <p:txBody>
          <a:bodyPr>
            <a:normAutofit/>
          </a:bodyPr>
          <a:lstStyle/>
          <a:p>
            <a:r>
              <a:rPr lang="en-US" sz="2800" dirty="0" smtClean="0"/>
              <a:t>Any of the identified terms and related terms can be used in the search separately</a:t>
            </a:r>
          </a:p>
          <a:p>
            <a:r>
              <a:rPr lang="en-US" sz="2800" dirty="0" smtClean="0"/>
              <a:t>The end results will be overwhelming making selection fairly time consuming</a:t>
            </a:r>
          </a:p>
          <a:p>
            <a:r>
              <a:rPr lang="en-US" sz="2800" dirty="0" smtClean="0"/>
              <a:t>To enhance accuracy and save on time, one has to refine the search by combining search terms</a:t>
            </a:r>
          </a:p>
          <a:p>
            <a:pPr marL="0" indent="0">
              <a:buNone/>
            </a:pPr>
            <a:endParaRPr lang="en-US" sz="2800" dirty="0"/>
          </a:p>
        </p:txBody>
      </p:sp>
      <p:sp>
        <p:nvSpPr>
          <p:cNvPr id="4" name="Date Placeholder 3"/>
          <p:cNvSpPr>
            <a:spLocks noGrp="1"/>
          </p:cNvSpPr>
          <p:nvPr>
            <p:ph type="dt" sz="half" idx="10"/>
          </p:nvPr>
        </p:nvSpPr>
        <p:spPr/>
        <p:txBody>
          <a:bodyPr/>
          <a:lstStyle/>
          <a:p>
            <a:fld id="{B25AF1B8-FA11-48A0-BB62-341DE4F3B357}" type="datetime1">
              <a:rPr lang="en-GB" smtClean="0"/>
              <a:t>04/03/2014</a:t>
            </a:fld>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NASP PowerPoint">
  <a:themeElements>
    <a:clrScheme name="Custom 2">
      <a:dk1>
        <a:srgbClr val="333333"/>
      </a:dk1>
      <a:lt1>
        <a:srgbClr val="FFFFFF"/>
      </a:lt1>
      <a:dk2>
        <a:srgbClr val="333333"/>
      </a:dk2>
      <a:lt2>
        <a:srgbClr val="E5E5E5"/>
      </a:lt2>
      <a:accent1>
        <a:srgbClr val="00808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INASP 2013 Presentation</Template>
  <TotalTime>804</TotalTime>
  <Words>1703</Words>
  <Application>Microsoft Office PowerPoint</Application>
  <PresentationFormat>On-screen Show (4:3)</PresentationFormat>
  <Paragraphs>292</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INASP PowerPoint</vt:lpstr>
      <vt:lpstr>Introduction to electronic resources management</vt:lpstr>
      <vt:lpstr>OUTLINE</vt:lpstr>
      <vt:lpstr>Introduction</vt:lpstr>
      <vt:lpstr>Preparing a search strategy</vt:lpstr>
      <vt:lpstr>Defining a Search Topic</vt:lpstr>
      <vt:lpstr>Identifying Search Terms</vt:lpstr>
      <vt:lpstr>Identifying Search Terms</vt:lpstr>
      <vt:lpstr>Where to start the search</vt:lpstr>
      <vt:lpstr>Searching</vt:lpstr>
      <vt:lpstr>Predicting results</vt:lpstr>
      <vt:lpstr>Refining a Search </vt:lpstr>
      <vt:lpstr>Boolean Operators</vt:lpstr>
      <vt:lpstr>Boolean Operators</vt:lpstr>
      <vt:lpstr>Truncation </vt:lpstr>
      <vt:lpstr>Truncation</vt:lpstr>
      <vt:lpstr>Field searching</vt:lpstr>
      <vt:lpstr>PowerPoint Presentation</vt:lpstr>
      <vt:lpstr>Search modifications</vt:lpstr>
      <vt:lpstr>Evaluating a Search Strategy</vt:lpstr>
      <vt:lpstr>Exercise 1.3.1</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Available Resources through INASP</dc:title>
  <dc:creator>DUL(T)</dc:creator>
  <cp:lastModifiedBy>Anne Powell</cp:lastModifiedBy>
  <cp:revision>61</cp:revision>
  <cp:lastPrinted>2013-10-24T12:03:59Z</cp:lastPrinted>
  <dcterms:created xsi:type="dcterms:W3CDTF">2013-09-12T17:38:19Z</dcterms:created>
  <dcterms:modified xsi:type="dcterms:W3CDTF">2014-03-04T14:32:25Z</dcterms:modified>
</cp:coreProperties>
</file>