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handoutMasterIdLst>
    <p:handoutMasterId r:id="rId17"/>
  </p:handoutMasterIdLst>
  <p:sldIdLst>
    <p:sldId id="260" r:id="rId2"/>
    <p:sldId id="261" r:id="rId3"/>
    <p:sldId id="266" r:id="rId4"/>
    <p:sldId id="262" r:id="rId5"/>
    <p:sldId id="264" r:id="rId6"/>
    <p:sldId id="267" r:id="rId7"/>
    <p:sldId id="270" r:id="rId8"/>
    <p:sldId id="271" r:id="rId9"/>
    <p:sldId id="272" r:id="rId10"/>
    <p:sldId id="273" r:id="rId11"/>
    <p:sldId id="274" r:id="rId12"/>
    <p:sldId id="275" r:id="rId13"/>
    <p:sldId id="269" r:id="rId14"/>
    <p:sldId id="257" r:id="rId15"/>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4" autoAdjust="0"/>
    <p:restoredTop sz="71614" autoAdjust="0"/>
  </p:normalViewPr>
  <p:slideViewPr>
    <p:cSldViewPr snapToGrid="0" snapToObjects="1">
      <p:cViewPr>
        <p:scale>
          <a:sx n="94" d="100"/>
          <a:sy n="94" d="100"/>
        </p:scale>
        <p:origin x="-450"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90" d="100"/>
          <a:sy n="90" d="100"/>
        </p:scale>
        <p:origin x="-1704" y="1092"/>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1"/>
          </a:xfrm>
          <a:prstGeom prst="rect">
            <a:avLst/>
          </a:prstGeom>
        </p:spPr>
        <p:txBody>
          <a:bodyPr vert="horz" lIns="95642" tIns="47821" rIns="95642" bIns="47821" rtlCol="0"/>
          <a:lstStyle>
            <a:lvl1pPr algn="l">
              <a:defRPr sz="1300"/>
            </a:lvl1pPr>
          </a:lstStyle>
          <a:p>
            <a:r>
              <a:rPr lang="en-US" smtClean="0"/>
              <a:t>1.2 Introduction to e-resources management</a:t>
            </a:r>
            <a:endParaRPr lang="en-US" dirty="0"/>
          </a:p>
        </p:txBody>
      </p:sp>
      <p:sp>
        <p:nvSpPr>
          <p:cNvPr id="4" name="Footer Placeholder 3"/>
          <p:cNvSpPr>
            <a:spLocks noGrp="1"/>
          </p:cNvSpPr>
          <p:nvPr>
            <p:ph type="ftr" sz="quarter" idx="2"/>
          </p:nvPr>
        </p:nvSpPr>
        <p:spPr>
          <a:xfrm>
            <a:off x="2" y="9538663"/>
            <a:ext cx="6535143" cy="554988"/>
          </a:xfrm>
          <a:prstGeom prst="rect">
            <a:avLst/>
          </a:prstGeom>
        </p:spPr>
        <p:txBody>
          <a:bodyPr vert="horz" lIns="95642" tIns="47821" rIns="95642" bIns="47821" rtlCol="0" anchor="b"/>
          <a:lstStyle>
            <a:lvl1pPr algn="l">
              <a:defRPr sz="1300"/>
            </a:lvl1pPr>
          </a:lstStyle>
          <a:p>
            <a:r>
              <a:rPr lang="en-GB" sz="1000" dirty="0"/>
              <a:t>This work is licensed under a Creative Commons Attribution-</a:t>
            </a:r>
            <a:r>
              <a:rPr lang="en-GB" sz="1000" dirty="0" err="1"/>
              <a:t>ShareAlike</a:t>
            </a:r>
            <a:r>
              <a:rPr lang="en-GB" sz="1000" dirty="0"/>
              <a:t> 3.0 </a:t>
            </a:r>
            <a:r>
              <a:rPr lang="en-GB" sz="1000" dirty="0" err="1"/>
              <a:t>Unported</a:t>
            </a:r>
            <a:r>
              <a:rPr lang="en-GB" sz="1000" dirty="0"/>
              <a:t> License. http://creativecommons.org/licenses/by-sa/3.0/ Last updated </a:t>
            </a:r>
            <a:fld id="{B028AD02-05E5-4D3D-ACEC-1ABC06E8D761}" type="datetime4">
              <a:rPr lang="en-GB" sz="1000"/>
              <a:t>08 April 2014</a:t>
            </a:fld>
            <a:r>
              <a:rPr lang="en-GB" sz="1000" dirty="0"/>
              <a:t> Page </a:t>
            </a:r>
            <a:fld id="{50B51C7B-C9E4-4A4C-96AA-5B1721B942CC}" type="slidenum">
              <a:rPr lang="en-GB" sz="1000" smtClean="0"/>
              <a:t>‹#›</a:t>
            </a:fld>
            <a:endParaRPr lang="en-GB" sz="1000"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1"/>
          </a:xfrm>
          <a:prstGeom prst="rect">
            <a:avLst/>
          </a:prstGeom>
        </p:spPr>
        <p:txBody>
          <a:bodyPr vert="horz" lIns="95642" tIns="47821" rIns="95642" bIns="47821" rtlCol="0"/>
          <a:lstStyle>
            <a:lvl1pPr algn="l">
              <a:defRPr sz="1300"/>
            </a:lvl1pPr>
          </a:lstStyle>
          <a:p>
            <a:r>
              <a:rPr lang="en-US" dirty="0" smtClean="0"/>
              <a:t>1.2 Introduction to e-resources management</a:t>
            </a:r>
            <a:endParaRPr lang="en-US" dirty="0"/>
          </a:p>
        </p:txBody>
      </p:sp>
      <p:sp>
        <p:nvSpPr>
          <p:cNvPr id="3" name="Date Placeholder 2"/>
          <p:cNvSpPr>
            <a:spLocks noGrp="1"/>
          </p:cNvSpPr>
          <p:nvPr>
            <p:ph type="dt" idx="1"/>
          </p:nvPr>
        </p:nvSpPr>
        <p:spPr>
          <a:xfrm>
            <a:off x="4021294" y="1"/>
            <a:ext cx="3076363" cy="511731"/>
          </a:xfrm>
          <a:prstGeom prst="rect">
            <a:avLst/>
          </a:prstGeom>
        </p:spPr>
        <p:txBody>
          <a:bodyPr vert="horz" lIns="95642" tIns="47821" rIns="95642" bIns="47821" rtlCol="0"/>
          <a:lstStyle>
            <a:lvl1pPr algn="r">
              <a:defRPr sz="1300"/>
            </a:lvl1pPr>
          </a:lstStyle>
          <a:p>
            <a:fld id="{2BA4D2A8-B05C-40B4-8A01-C5C72B95087C}" type="datetime3">
              <a:rPr lang="en-US" smtClean="0"/>
              <a:t>8 April 2014</a:t>
            </a:fld>
            <a:endParaRPr lang="en-US"/>
          </a:p>
        </p:txBody>
      </p:sp>
      <p:sp>
        <p:nvSpPr>
          <p:cNvPr id="4" name="Slide Image Placeholder 3"/>
          <p:cNvSpPr>
            <a:spLocks noGrp="1" noRot="1" noChangeAspect="1"/>
          </p:cNvSpPr>
          <p:nvPr>
            <p:ph type="sldImg" idx="2"/>
          </p:nvPr>
        </p:nvSpPr>
        <p:spPr>
          <a:xfrm>
            <a:off x="992188" y="768350"/>
            <a:ext cx="5116512" cy="3836988"/>
          </a:xfrm>
          <a:prstGeom prst="rect">
            <a:avLst/>
          </a:prstGeom>
          <a:noFill/>
          <a:ln w="12700">
            <a:solidFill>
              <a:prstClr val="black"/>
            </a:solidFill>
          </a:ln>
        </p:spPr>
        <p:txBody>
          <a:bodyPr vert="horz" lIns="95642" tIns="47821" rIns="95642" bIns="47821"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5642" tIns="47821" rIns="95642" bIns="47821" rtlCol="0"/>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6" name="Footer Placeholder 5"/>
          <p:cNvSpPr>
            <a:spLocks noGrp="1"/>
          </p:cNvSpPr>
          <p:nvPr>
            <p:ph type="ftr" sz="quarter" idx="4"/>
          </p:nvPr>
        </p:nvSpPr>
        <p:spPr>
          <a:xfrm>
            <a:off x="1" y="9663795"/>
            <a:ext cx="6451842" cy="511731"/>
          </a:xfrm>
          <a:prstGeom prst="rect">
            <a:avLst/>
          </a:prstGeom>
        </p:spPr>
        <p:txBody>
          <a:bodyPr vert="horz" lIns="95642" tIns="47821" rIns="95642" bIns="47821"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 http://creativecommons.org/licenses/by-sa/3.0/ Last updated </a:t>
            </a:r>
            <a:fld id="{2A0373E9-B2C7-4654-8578-B383E8FF3B2A}" type="datetime4">
              <a:rPr lang="en-GB" smtClean="0"/>
              <a:pPr/>
              <a:t>08 April 2014</a:t>
            </a:fld>
            <a:r>
              <a:rPr lang="en-GB" dirty="0" smtClean="0"/>
              <a:t> Page ‹#›</a:t>
            </a:r>
          </a:p>
        </p:txBody>
      </p:sp>
      <p:sp>
        <p:nvSpPr>
          <p:cNvPr id="7" name="Slide Number Placeholder 6"/>
          <p:cNvSpPr>
            <a:spLocks noGrp="1"/>
          </p:cNvSpPr>
          <p:nvPr>
            <p:ph type="sldNum" sz="quarter" idx="5"/>
          </p:nvPr>
        </p:nvSpPr>
        <p:spPr>
          <a:xfrm>
            <a:off x="6451845" y="9671982"/>
            <a:ext cx="645813" cy="511731"/>
          </a:xfrm>
          <a:prstGeom prst="rect">
            <a:avLst/>
          </a:prstGeom>
        </p:spPr>
        <p:txBody>
          <a:bodyPr vert="horz" lIns="95642" tIns="47821" rIns="95642" bIns="47821" rtlCol="0" anchor="b"/>
          <a:lstStyle>
            <a:lvl1pPr algn="r">
              <a:defRPr sz="13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aseline="0" dirty="0" smtClean="0"/>
              <a:t>Purpose</a:t>
            </a:r>
          </a:p>
          <a:p>
            <a:r>
              <a:rPr lang="en-GB" dirty="0"/>
              <a:t>To demonstrate the electronic resources and materials available to librarians and researchers in the country through the INASP Website.  To highlight information which will help librarians in selecting which resource to use – Content overview, subject strengths.  To demonstrate sections which help librarians in using and raising awareness of resources – service strengths, librarians sections on publisher webpages which may contain training or promotional materials.</a:t>
            </a:r>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fld id="{BFB96618-DA0F-4665-A1DA-237686CE33C8}" type="slidenum">
              <a:rPr lang="en-GB" sz="1300"/>
              <a:pPr eaLnBrk="1" hangingPunct="1"/>
              <a:t>1</a:t>
            </a:fld>
            <a:endParaRPr lang="en-GB" sz="1300"/>
          </a:p>
        </p:txBody>
      </p:sp>
      <p:sp>
        <p:nvSpPr>
          <p:cNvPr id="9221" name="Header Placeholder 4"/>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p:txBody>
      </p:sp>
      <p:sp>
        <p:nvSpPr>
          <p:cNvPr id="9222" name="Footer Placeholder 5"/>
          <p:cNvSpPr>
            <a:spLocks noGrp="1"/>
          </p:cNvSpPr>
          <p:nvPr>
            <p:ph type="ftr" sz="quarter" idx="4"/>
          </p:nvPr>
        </p:nvSpPr>
        <p:spPr>
          <a:xfrm>
            <a:off x="0" y="9663795"/>
            <a:ext cx="4537778"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700" dirty="0">
                <a:latin typeface="Arial" charset="0"/>
              </a:rPr>
              <a:t>This work is licensed under a Creative Commons Attribution-</a:t>
            </a:r>
            <a:r>
              <a:rPr lang="en-GB" altLang="en-GB" sz="700" dirty="0" err="1">
                <a:latin typeface="Arial" charset="0"/>
              </a:rPr>
              <a:t>ShareAlike</a:t>
            </a:r>
            <a:r>
              <a:rPr lang="en-GB" altLang="en-GB" sz="700" dirty="0">
                <a:latin typeface="Arial" charset="0"/>
              </a:rPr>
              <a:t> 3.0 </a:t>
            </a:r>
            <a:r>
              <a:rPr lang="en-GB" altLang="en-GB" sz="700" dirty="0" err="1">
                <a:latin typeface="Arial" charset="0"/>
              </a:rPr>
              <a:t>Unported</a:t>
            </a:r>
            <a:r>
              <a:rPr lang="en-GB" altLang="en-GB" sz="700" dirty="0">
                <a:latin typeface="Arial" charset="0"/>
              </a:rPr>
              <a:t> License. http://creativecommons.org/licenses/by-sa/3.0/ Last updated 30 October 2013Page ‹#›</a:t>
            </a:r>
          </a:p>
        </p:txBody>
      </p:sp>
      <p:sp>
        <p:nvSpPr>
          <p:cNvPr id="2" name="Date Placeholder 1"/>
          <p:cNvSpPr>
            <a:spLocks noGrp="1"/>
          </p:cNvSpPr>
          <p:nvPr>
            <p:ph type="dt" idx="10"/>
          </p:nvPr>
        </p:nvSpPr>
        <p:spPr/>
        <p:txBody>
          <a:bodyPr/>
          <a:lstStyle/>
          <a:p>
            <a:fld id="{7DEEC33A-C702-49DC-9ACD-AAE520F360AD}" type="datetime3">
              <a:rPr lang="en-US" smtClean="0"/>
              <a:t>8 April 2014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We will come back to talk</a:t>
            </a:r>
            <a:r>
              <a:rPr lang="en-US" baseline="0" dirty="0" smtClean="0"/>
              <a:t> about the routes in more detail tomorrow</a:t>
            </a:r>
            <a:endParaRPr lang="en-US" dirty="0" smtClean="0"/>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fld id="{30DF446F-AD4E-4B06-9678-E07812ACAEAE}" type="slidenum">
              <a:rPr lang="en-GB" sz="1300"/>
              <a:pPr eaLnBrk="1" hangingPunct="1"/>
              <a:t>2</a:t>
            </a:fld>
            <a:endParaRPr lang="en-GB" sz="1300"/>
          </a:p>
        </p:txBody>
      </p:sp>
      <p:sp>
        <p:nvSpPr>
          <p:cNvPr id="10245" name="Header Placeholder 4"/>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a:p>
            <a:pPr eaLnBrk="1" hangingPunct="1"/>
            <a:r>
              <a:rPr lang="en-GB" altLang="en-GB" sz="800" dirty="0">
                <a:latin typeface="Arial" charset="0"/>
              </a:rPr>
              <a:t> </a:t>
            </a:r>
          </a:p>
        </p:txBody>
      </p:sp>
      <p:sp>
        <p:nvSpPr>
          <p:cNvPr id="2" name="Date Placeholder 1"/>
          <p:cNvSpPr>
            <a:spLocks noGrp="1"/>
          </p:cNvSpPr>
          <p:nvPr>
            <p:ph type="dt" idx="10"/>
          </p:nvPr>
        </p:nvSpPr>
        <p:spPr/>
        <p:txBody>
          <a:bodyPr/>
          <a:lstStyle/>
          <a:p>
            <a:fld id="{5F725B45-D241-422E-8FD5-450448F0323D}" type="datetime3">
              <a:rPr lang="en-US" smtClean="0"/>
              <a:t>8 April 2014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Also demonstrate consortium website if appropriate – add slides or live demo as appropriate</a:t>
            </a: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fld id="{30DF446F-AD4E-4B06-9678-E07812ACAEAE}" type="slidenum">
              <a:rPr lang="en-GB" sz="1300"/>
              <a:pPr eaLnBrk="1" hangingPunct="1"/>
              <a:t>3</a:t>
            </a:fld>
            <a:endParaRPr lang="en-GB" sz="1300"/>
          </a:p>
        </p:txBody>
      </p:sp>
      <p:sp>
        <p:nvSpPr>
          <p:cNvPr id="2" name="Date Placeholder 1"/>
          <p:cNvSpPr>
            <a:spLocks noGrp="1"/>
          </p:cNvSpPr>
          <p:nvPr>
            <p:ph type="dt" idx="10"/>
          </p:nvPr>
        </p:nvSpPr>
        <p:spPr/>
        <p:txBody>
          <a:bodyPr/>
          <a:lstStyle/>
          <a:p>
            <a:fld id="{792F5590-CBBD-43A3-B49E-0DE2CAD59A80}" type="datetime3">
              <a:rPr lang="en-US" smtClean="0"/>
              <a:t>8 April 2014</a:t>
            </a:fld>
            <a:endParaRPr lang="en-US"/>
          </a:p>
        </p:txBody>
      </p:sp>
      <p:sp>
        <p:nvSpPr>
          <p:cNvPr id="8" name="Header Placeholder 4"/>
          <p:cNvSpPr>
            <a:spLocks noGrp="1"/>
          </p:cNvSpPr>
          <p:nvPr>
            <p:ph type="hdr" sz="quarter"/>
          </p:nvPr>
        </p:nvSpPr>
        <p:spPr>
          <a:xfrm>
            <a:off x="1" y="1"/>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a:p>
            <a:pPr eaLnBrk="1" hangingPunct="1"/>
            <a:r>
              <a:rPr lang="en-GB" altLang="en-GB" sz="800" dirty="0">
                <a:latin typeface="Arial" charset="0"/>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fld id="{8970064D-225C-46EE-B6D6-02D4929B95C3}" type="slidenum">
              <a:rPr lang="en-GB" sz="1300"/>
              <a:pPr eaLnBrk="1" hangingPunct="1"/>
              <a:t>4</a:t>
            </a:fld>
            <a:endParaRPr lang="en-GB" sz="1300"/>
          </a:p>
        </p:txBody>
      </p:sp>
      <p:sp>
        <p:nvSpPr>
          <p:cNvPr id="11269" name="Rectangle 2"/>
          <p:cNvSpPr>
            <a:spLocks noGrp="1" noRot="1" noChangeAspect="1" noChangeArrowheads="1" noTextEdit="1"/>
          </p:cNvSpPr>
          <p:nvPr>
            <p:ph type="sldImg"/>
          </p:nvPr>
        </p:nvSpPr>
        <p:spPr>
          <a:ln/>
        </p:spPr>
      </p:sp>
      <p:sp>
        <p:nvSpPr>
          <p:cNvPr id="112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Online demo if possible</a:t>
            </a:r>
          </a:p>
          <a:p>
            <a:pPr eaLnBrk="1" hangingPunct="1"/>
            <a:endParaRPr lang="en-US" dirty="0" smtClean="0"/>
          </a:p>
          <a:p>
            <a:pPr defTabSz="457137">
              <a:defRPr/>
            </a:pPr>
            <a:r>
              <a:rPr lang="en-GB" dirty="0" smtClean="0"/>
              <a:t>See a list of all resources available to your country – paid (by consortium, free at point of use), negotiated free or Open Access</a:t>
            </a:r>
          </a:p>
          <a:p>
            <a:pPr eaLnBrk="1" hangingPunct="1"/>
            <a:endParaRPr lang="en-US" dirty="0" smtClean="0"/>
          </a:p>
          <a:p>
            <a:pPr eaLnBrk="1" hangingPunct="1"/>
            <a:r>
              <a:rPr lang="en-US" dirty="0" smtClean="0"/>
              <a:t>INASP will negotiate</a:t>
            </a:r>
            <a:r>
              <a:rPr lang="en-US" baseline="0" dirty="0" smtClean="0"/>
              <a:t> with some publishers to offer free access to certain INASP countries where libraries in the rest of the world pay a subscription</a:t>
            </a:r>
            <a:endParaRPr lang="en-US" dirty="0" smtClean="0"/>
          </a:p>
        </p:txBody>
      </p:sp>
      <p:sp>
        <p:nvSpPr>
          <p:cNvPr id="2" name="Date Placeholder 1"/>
          <p:cNvSpPr>
            <a:spLocks noGrp="1"/>
          </p:cNvSpPr>
          <p:nvPr>
            <p:ph type="dt" idx="10"/>
          </p:nvPr>
        </p:nvSpPr>
        <p:spPr/>
        <p:txBody>
          <a:bodyPr/>
          <a:lstStyle/>
          <a:p>
            <a:fld id="{ED0990ED-97B8-4703-8FC3-37132CBE2F52}" type="datetime3">
              <a:rPr lang="en-US" smtClean="0"/>
              <a:t>8 April 2014</a:t>
            </a:fld>
            <a:endParaRPr lang="en-US"/>
          </a:p>
        </p:txBody>
      </p:sp>
      <p:sp>
        <p:nvSpPr>
          <p:cNvPr id="8" name="Header Placeholder 4"/>
          <p:cNvSpPr>
            <a:spLocks noGrp="1"/>
          </p:cNvSpPr>
          <p:nvPr>
            <p:ph type="hdr" sz="quarter"/>
          </p:nvPr>
        </p:nvSpPr>
        <p:spPr>
          <a:xfrm>
            <a:off x="1" y="1"/>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a:p>
            <a:pPr eaLnBrk="1" hangingPunct="1"/>
            <a:r>
              <a:rPr lang="en-GB" altLang="en-GB" sz="800" dirty="0">
                <a:latin typeface="Arial" charset="0"/>
              </a:rP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fld id="{01FF0E98-F023-47BC-B864-BDE7796FBA32}" type="slidenum">
              <a:rPr lang="en-GB" sz="1300"/>
              <a:pPr eaLnBrk="1" hangingPunct="1"/>
              <a:t>5</a:t>
            </a:fld>
            <a:endParaRPr lang="en-GB" sz="1300"/>
          </a:p>
        </p:txBody>
      </p:sp>
      <p:sp>
        <p:nvSpPr>
          <p:cNvPr id="13317" name="Rectangle 2"/>
          <p:cNvSpPr>
            <a:spLocks noGrp="1" noRot="1" noChangeAspect="1" noChangeArrowheads="1" noTextEdit="1"/>
          </p:cNvSpPr>
          <p:nvPr>
            <p:ph type="sldImg"/>
          </p:nvPr>
        </p:nvSpPr>
        <p:spPr>
          <a:ln/>
        </p:spPr>
      </p:sp>
      <p:sp>
        <p:nvSpPr>
          <p:cNvPr id="1331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Add slides</a:t>
            </a:r>
            <a:r>
              <a:rPr lang="en-US" baseline="0" dirty="0" smtClean="0"/>
              <a:t> or move to consortium webpage for demonstration if appropriate</a:t>
            </a:r>
            <a:endParaRPr lang="en-US" dirty="0" smtClean="0"/>
          </a:p>
        </p:txBody>
      </p:sp>
      <p:sp>
        <p:nvSpPr>
          <p:cNvPr id="2" name="Date Placeholder 1"/>
          <p:cNvSpPr>
            <a:spLocks noGrp="1"/>
          </p:cNvSpPr>
          <p:nvPr>
            <p:ph type="dt" idx="10"/>
          </p:nvPr>
        </p:nvSpPr>
        <p:spPr/>
        <p:txBody>
          <a:bodyPr/>
          <a:lstStyle/>
          <a:p>
            <a:fld id="{51890ED0-7472-4253-8EF6-1DC09BCDEE60}" type="datetime3">
              <a:rPr lang="en-US" smtClean="0"/>
              <a:t>8 April 2014</a:t>
            </a:fld>
            <a:endParaRPr lang="en-US"/>
          </a:p>
        </p:txBody>
      </p:sp>
      <p:sp>
        <p:nvSpPr>
          <p:cNvPr id="8" name="Header Placeholder 4"/>
          <p:cNvSpPr>
            <a:spLocks noGrp="1"/>
          </p:cNvSpPr>
          <p:nvPr>
            <p:ph type="hdr" sz="quarter"/>
          </p:nvPr>
        </p:nvSpPr>
        <p:spPr>
          <a:xfrm>
            <a:off x="1" y="1"/>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a:p>
            <a:pPr eaLnBrk="1" hangingPunct="1"/>
            <a:r>
              <a:rPr lang="en-GB" altLang="en-GB" sz="800" dirty="0">
                <a:latin typeface="Arial" charset="0"/>
              </a:rP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7137">
              <a:defRPr/>
            </a:pPr>
            <a:r>
              <a:rPr lang="en-GB" altLang="en-US" dirty="0" smtClean="0"/>
              <a:t>Open Access is often confused with Free resources (not necessarily peer reviewed). Ensure the participants understand that Open access is peer reviewed research output.</a:t>
            </a:r>
          </a:p>
          <a:p>
            <a:endParaRPr lang="en-GB" dirty="0"/>
          </a:p>
        </p:txBody>
      </p:sp>
      <p:sp>
        <p:nvSpPr>
          <p:cNvPr id="5" name="Slide Number Placeholder 4"/>
          <p:cNvSpPr>
            <a:spLocks noGrp="1"/>
          </p:cNvSpPr>
          <p:nvPr>
            <p:ph type="sldNum" sz="quarter" idx="11"/>
          </p:nvPr>
        </p:nvSpPr>
        <p:spPr/>
        <p:txBody>
          <a:bodyPr/>
          <a:lstStyle/>
          <a:p>
            <a:fld id="{C623B231-3D70-2A4C-A0C2-A57463CF59EC}" type="slidenum">
              <a:rPr lang="en-US" smtClean="0"/>
              <a:t>6</a:t>
            </a:fld>
            <a:endParaRPr lang="en-US" dirty="0"/>
          </a:p>
        </p:txBody>
      </p:sp>
      <p:sp>
        <p:nvSpPr>
          <p:cNvPr id="6" name="Date Placeholder 5"/>
          <p:cNvSpPr>
            <a:spLocks noGrp="1"/>
          </p:cNvSpPr>
          <p:nvPr>
            <p:ph type="dt" idx="12"/>
          </p:nvPr>
        </p:nvSpPr>
        <p:spPr/>
        <p:txBody>
          <a:bodyPr/>
          <a:lstStyle/>
          <a:p>
            <a:fld id="{C0D8CAD6-ED9A-4B0A-AFE3-C6B124F0E150}" type="datetime3">
              <a:rPr lang="en-US" smtClean="0"/>
              <a:t>8 April 2014</a:t>
            </a:fld>
            <a:endParaRPr lang="en-US"/>
          </a:p>
        </p:txBody>
      </p:sp>
      <p:sp>
        <p:nvSpPr>
          <p:cNvPr id="8" name="Header Placeholder 4"/>
          <p:cNvSpPr>
            <a:spLocks noGrp="1"/>
          </p:cNvSpPr>
          <p:nvPr>
            <p:ph type="hdr" sz="quarter"/>
          </p:nvPr>
        </p:nvSpPr>
        <p:spPr>
          <a:xfrm>
            <a:off x="1" y="1"/>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a:p>
            <a:pPr eaLnBrk="1" hangingPunct="1"/>
            <a:r>
              <a:rPr lang="en-GB" altLang="en-GB" sz="800" dirty="0">
                <a:latin typeface="Arial" charset="0"/>
              </a:rPr>
              <a:t> </a:t>
            </a:r>
          </a:p>
        </p:txBody>
      </p:sp>
    </p:spTree>
    <p:extLst>
      <p:ext uri="{BB962C8B-B14F-4D97-AF65-F5344CB8AC3E}">
        <p14:creationId xmlns:p14="http://schemas.microsoft.com/office/powerpoint/2010/main" val="169377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Adapt</a:t>
            </a:r>
            <a:r>
              <a:rPr lang="en-GB" baseline="0" dirty="0" smtClean="0"/>
              <a:t> as appropriate for each country – check http://www.research4life.org/institutions/ for R4L eligibility</a:t>
            </a:r>
          </a:p>
          <a:p>
            <a:endParaRPr lang="en-GB" baseline="0" dirty="0" smtClean="0"/>
          </a:p>
          <a:p>
            <a:r>
              <a:rPr lang="en-GB" baseline="0" dirty="0" smtClean="0"/>
              <a:t>Add a slide or move live to the consortium website if appropriate</a:t>
            </a:r>
            <a:endParaRPr lang="en-GB" dirty="0"/>
          </a:p>
        </p:txBody>
      </p:sp>
      <p:sp>
        <p:nvSpPr>
          <p:cNvPr id="5" name="Slide Number Placeholder 4"/>
          <p:cNvSpPr>
            <a:spLocks noGrp="1"/>
          </p:cNvSpPr>
          <p:nvPr>
            <p:ph type="sldNum" sz="quarter" idx="11"/>
          </p:nvPr>
        </p:nvSpPr>
        <p:spPr/>
        <p:txBody>
          <a:bodyPr/>
          <a:lstStyle/>
          <a:p>
            <a:fld id="{C623B231-3D70-2A4C-A0C2-A57463CF59EC}" type="slidenum">
              <a:rPr lang="en-US" smtClean="0"/>
              <a:t>12</a:t>
            </a:fld>
            <a:endParaRPr lang="en-US" dirty="0"/>
          </a:p>
        </p:txBody>
      </p:sp>
      <p:sp>
        <p:nvSpPr>
          <p:cNvPr id="6" name="Date Placeholder 5"/>
          <p:cNvSpPr>
            <a:spLocks noGrp="1"/>
          </p:cNvSpPr>
          <p:nvPr>
            <p:ph type="dt" idx="12"/>
          </p:nvPr>
        </p:nvSpPr>
        <p:spPr/>
        <p:txBody>
          <a:bodyPr/>
          <a:lstStyle/>
          <a:p>
            <a:fld id="{29C5620F-7F46-480A-BFAE-8FD6F8BAE641}" type="datetime3">
              <a:rPr lang="en-US" smtClean="0"/>
              <a:t>8 April 2014</a:t>
            </a:fld>
            <a:endParaRPr lang="en-US"/>
          </a:p>
        </p:txBody>
      </p:sp>
      <p:sp>
        <p:nvSpPr>
          <p:cNvPr id="8" name="Header Placeholder 4"/>
          <p:cNvSpPr>
            <a:spLocks noGrp="1"/>
          </p:cNvSpPr>
          <p:nvPr>
            <p:ph type="hdr" sz="quarter"/>
          </p:nvPr>
        </p:nvSpPr>
        <p:spPr>
          <a:xfrm>
            <a:off x="1" y="1"/>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a:p>
            <a:pPr eaLnBrk="1" hangingPunct="1"/>
            <a:r>
              <a:rPr lang="en-GB" altLang="en-GB" sz="800" dirty="0">
                <a:latin typeface="Arial" charset="0"/>
              </a:rPr>
              <a:t> </a:t>
            </a:r>
          </a:p>
        </p:txBody>
      </p:sp>
    </p:spTree>
    <p:extLst>
      <p:ext uri="{BB962C8B-B14F-4D97-AF65-F5344CB8AC3E}">
        <p14:creationId xmlns:p14="http://schemas.microsoft.com/office/powerpoint/2010/main" val="2895110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p:cNvSpPr>
            <a:spLocks noGrp="1"/>
          </p:cNvSpPr>
          <p:nvPr>
            <p:ph type="sldNum" sz="quarter" idx="11"/>
          </p:nvPr>
        </p:nvSpPr>
        <p:spPr/>
        <p:txBody>
          <a:bodyPr/>
          <a:lstStyle/>
          <a:p>
            <a:fld id="{C623B231-3D70-2A4C-A0C2-A57463CF59EC}" type="slidenum">
              <a:rPr lang="en-US" smtClean="0"/>
              <a:t>13</a:t>
            </a:fld>
            <a:endParaRPr lang="en-US" dirty="0"/>
          </a:p>
        </p:txBody>
      </p:sp>
      <p:sp>
        <p:nvSpPr>
          <p:cNvPr id="6" name="Date Placeholder 5"/>
          <p:cNvSpPr>
            <a:spLocks noGrp="1"/>
          </p:cNvSpPr>
          <p:nvPr>
            <p:ph type="dt" idx="12"/>
          </p:nvPr>
        </p:nvSpPr>
        <p:spPr/>
        <p:txBody>
          <a:bodyPr/>
          <a:lstStyle/>
          <a:p>
            <a:fld id="{27FA54FC-1913-4029-BDFB-549C71AF1EB8}" type="datetime3">
              <a:rPr lang="en-US" smtClean="0"/>
              <a:t>8 April 2014</a:t>
            </a:fld>
            <a:endParaRPr lang="en-US"/>
          </a:p>
        </p:txBody>
      </p:sp>
      <p:sp>
        <p:nvSpPr>
          <p:cNvPr id="8" name="Header Placeholder 4"/>
          <p:cNvSpPr>
            <a:spLocks noGrp="1"/>
          </p:cNvSpPr>
          <p:nvPr>
            <p:ph type="hdr" sz="quarter"/>
          </p:nvPr>
        </p:nvSpPr>
        <p:spPr>
          <a:xfrm>
            <a:off x="1" y="1"/>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a:p>
            <a:pPr eaLnBrk="1" hangingPunct="1"/>
            <a:r>
              <a:rPr lang="en-GB" altLang="en-GB" sz="800" dirty="0">
                <a:latin typeface="Arial" charset="0"/>
              </a:rPr>
              <a:t> </a:t>
            </a:r>
          </a:p>
        </p:txBody>
      </p:sp>
    </p:spTree>
    <p:extLst>
      <p:ext uri="{BB962C8B-B14F-4D97-AF65-F5344CB8AC3E}">
        <p14:creationId xmlns:p14="http://schemas.microsoft.com/office/powerpoint/2010/main" val="1804036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You are free:</a:t>
            </a:r>
          </a:p>
          <a:p>
            <a:r>
              <a:rPr lang="en-GB" b="1" dirty="0" smtClean="0"/>
              <a:t>to Share</a:t>
            </a:r>
            <a:r>
              <a:rPr lang="en-GB" dirty="0" smtClean="0"/>
              <a:t> — to copy, distribute and transmit the work </a:t>
            </a:r>
          </a:p>
          <a:p>
            <a:r>
              <a:rPr lang="en-GB" b="1" dirty="0" smtClean="0"/>
              <a:t>to Remix</a:t>
            </a:r>
            <a:r>
              <a:rPr lang="en-GB" dirty="0" smtClean="0"/>
              <a:t> — to adapt the work </a:t>
            </a:r>
          </a:p>
          <a:p>
            <a:r>
              <a:rPr lang="en-GB" dirty="0" smtClean="0"/>
              <a:t>to make commercial use of the work </a:t>
            </a:r>
          </a:p>
          <a:p>
            <a:pPr defTabSz="478211">
              <a:defRPr/>
            </a:pPr>
            <a:r>
              <a:rPr lang="en-GB" b="1" dirty="0" smtClean="0"/>
              <a:t>Under the following conditions:</a:t>
            </a:r>
          </a:p>
          <a:p>
            <a:r>
              <a:rPr lang="en-GB" b="1" dirty="0" smtClean="0"/>
              <a:t>Attribution</a:t>
            </a:r>
            <a:r>
              <a:rPr lang="en-GB" dirty="0" smtClean="0"/>
              <a:t> — You must attribute the work in the manner specified by the author or licensor (but not in any way that suggests that they endorse you or your use of the work). </a:t>
            </a:r>
          </a:p>
          <a:p>
            <a:r>
              <a:rPr lang="en-GB" b="1" dirty="0" smtClean="0"/>
              <a:t>Share Alike</a:t>
            </a:r>
            <a:r>
              <a:rPr lang="en-GB" dirty="0" smtClean="0"/>
              <a:t> — If you alter, transform, or build upon this work, you may distribute the resulting work only under the same or similar license to this one.</a:t>
            </a:r>
          </a:p>
          <a:p>
            <a:endParaRPr lang="en-GB" dirty="0" smtClean="0"/>
          </a:p>
          <a:p>
            <a:r>
              <a:rPr lang="en-GB" dirty="0" smtClean="0"/>
              <a:t>http://creativecommons.org/licenses/by-sa/3.0/ </a:t>
            </a:r>
          </a:p>
        </p:txBody>
      </p:sp>
      <p:sp>
        <p:nvSpPr>
          <p:cNvPr id="4" name="Slide Number Placeholder 3"/>
          <p:cNvSpPr>
            <a:spLocks noGrp="1"/>
          </p:cNvSpPr>
          <p:nvPr>
            <p:ph type="sldNum" sz="quarter" idx="10"/>
          </p:nvPr>
        </p:nvSpPr>
        <p:spPr/>
        <p:txBody>
          <a:bodyPr/>
          <a:lstStyle/>
          <a:p>
            <a:fld id="{C623B231-3D70-2A4C-A0C2-A57463CF59EC}" type="slidenum">
              <a:rPr lang="en-US" smtClean="0"/>
              <a:t>14</a:t>
            </a:fld>
            <a:endParaRPr lang="en-US"/>
          </a:p>
        </p:txBody>
      </p:sp>
      <p:sp>
        <p:nvSpPr>
          <p:cNvPr id="6" name="Date Placeholder 5"/>
          <p:cNvSpPr>
            <a:spLocks noGrp="1"/>
          </p:cNvSpPr>
          <p:nvPr>
            <p:ph type="dt" idx="12"/>
          </p:nvPr>
        </p:nvSpPr>
        <p:spPr/>
        <p:txBody>
          <a:bodyPr/>
          <a:lstStyle/>
          <a:p>
            <a:fld id="{B851ABC4-B198-43F2-BF5A-86C97B21D0F0}" type="datetime3">
              <a:rPr lang="en-US" smtClean="0"/>
              <a:t>8 April 2014</a:t>
            </a:fld>
            <a:endParaRPr lang="en-US"/>
          </a:p>
        </p:txBody>
      </p:sp>
      <p:sp>
        <p:nvSpPr>
          <p:cNvPr id="8" name="Header Placeholder 4"/>
          <p:cNvSpPr>
            <a:spLocks noGrp="1"/>
          </p:cNvSpPr>
          <p:nvPr>
            <p:ph type="hdr" sz="quarter"/>
          </p:nvPr>
        </p:nvSpPr>
        <p:spPr>
          <a:xfrm>
            <a:off x="1" y="1"/>
            <a:ext cx="3076363" cy="5117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Times New Roman" pitchFamily="18" charset="0"/>
              </a:defRPr>
            </a:lvl1pPr>
            <a:lvl2pPr marL="777093" indent="-298882" eaLnBrk="0" hangingPunct="0">
              <a:defRPr sz="2500">
                <a:solidFill>
                  <a:schemeClr val="tx1"/>
                </a:solidFill>
                <a:latin typeface="Times New Roman" pitchFamily="18" charset="0"/>
              </a:defRPr>
            </a:lvl2pPr>
            <a:lvl3pPr marL="1195527" indent="-239105" eaLnBrk="0" hangingPunct="0">
              <a:defRPr sz="2500">
                <a:solidFill>
                  <a:schemeClr val="tx1"/>
                </a:solidFill>
                <a:latin typeface="Times New Roman" pitchFamily="18" charset="0"/>
              </a:defRPr>
            </a:lvl3pPr>
            <a:lvl4pPr marL="1673739" indent="-239105" eaLnBrk="0" hangingPunct="0">
              <a:defRPr sz="2500">
                <a:solidFill>
                  <a:schemeClr val="tx1"/>
                </a:solidFill>
                <a:latin typeface="Times New Roman" pitchFamily="18" charset="0"/>
              </a:defRPr>
            </a:lvl4pPr>
            <a:lvl5pPr marL="2151950" indent="-239105" eaLnBrk="0" hangingPunct="0">
              <a:defRPr sz="2500">
                <a:solidFill>
                  <a:schemeClr val="tx1"/>
                </a:solidFill>
                <a:latin typeface="Times New Roman" pitchFamily="18" charset="0"/>
              </a:defRPr>
            </a:lvl5pPr>
            <a:lvl6pPr marL="2630161" indent="-239105" eaLnBrk="0" fontAlgn="base" hangingPunct="0">
              <a:spcBef>
                <a:spcPct val="0"/>
              </a:spcBef>
              <a:spcAft>
                <a:spcPct val="0"/>
              </a:spcAft>
              <a:defRPr sz="2500">
                <a:solidFill>
                  <a:schemeClr val="tx1"/>
                </a:solidFill>
                <a:latin typeface="Times New Roman" pitchFamily="18" charset="0"/>
              </a:defRPr>
            </a:lvl6pPr>
            <a:lvl7pPr marL="3108372" indent="-239105" eaLnBrk="0" fontAlgn="base" hangingPunct="0">
              <a:spcBef>
                <a:spcPct val="0"/>
              </a:spcBef>
              <a:spcAft>
                <a:spcPct val="0"/>
              </a:spcAft>
              <a:defRPr sz="2500">
                <a:solidFill>
                  <a:schemeClr val="tx1"/>
                </a:solidFill>
                <a:latin typeface="Times New Roman" pitchFamily="18" charset="0"/>
              </a:defRPr>
            </a:lvl7pPr>
            <a:lvl8pPr marL="3586583" indent="-239105" eaLnBrk="0" fontAlgn="base" hangingPunct="0">
              <a:spcBef>
                <a:spcPct val="0"/>
              </a:spcBef>
              <a:spcAft>
                <a:spcPct val="0"/>
              </a:spcAft>
              <a:defRPr sz="2500">
                <a:solidFill>
                  <a:schemeClr val="tx1"/>
                </a:solidFill>
                <a:latin typeface="Times New Roman" pitchFamily="18" charset="0"/>
              </a:defRPr>
            </a:lvl8pPr>
            <a:lvl9pPr marL="4064794" indent="-239105" eaLnBrk="0" fontAlgn="base" hangingPunct="0">
              <a:spcBef>
                <a:spcPct val="0"/>
              </a:spcBef>
              <a:spcAft>
                <a:spcPct val="0"/>
              </a:spcAft>
              <a:defRPr sz="2500">
                <a:solidFill>
                  <a:schemeClr val="tx1"/>
                </a:solidFill>
                <a:latin typeface="Times New Roman" pitchFamily="18" charset="0"/>
              </a:defRPr>
            </a:lvl9pPr>
          </a:lstStyle>
          <a:p>
            <a:pPr eaLnBrk="1" hangingPunct="1"/>
            <a:r>
              <a:rPr lang="en-GB" altLang="en-GB" sz="800" dirty="0">
                <a:latin typeface="Arial" charset="0"/>
              </a:rPr>
              <a:t>1.2  Presentation – E-resources available</a:t>
            </a:r>
          </a:p>
          <a:p>
            <a:pPr eaLnBrk="1" hangingPunct="1"/>
            <a:r>
              <a:rPr lang="en-GB" altLang="en-GB" sz="800" dirty="0">
                <a:latin typeface="Arial" charset="0"/>
              </a:rPr>
              <a:t> </a:t>
            </a:r>
          </a:p>
        </p:txBody>
      </p:sp>
    </p:spTree>
    <p:extLst>
      <p:ext uri="{BB962C8B-B14F-4D97-AF65-F5344CB8AC3E}">
        <p14:creationId xmlns:p14="http://schemas.microsoft.com/office/powerpoint/2010/main" val="347207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D06A36-AF0A-423E-95A5-7722B012008E}" type="datetime1">
              <a:rPr lang="en-GB" smtClean="0"/>
              <a:t>08/04/2014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31B68F-AB6D-419E-8BB6-C9408C1A1F2A}" type="datetime1">
              <a:rPr lang="en-GB" smtClean="0"/>
              <a:t>08/04/2014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905234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D29384-1AFC-4F59-AE38-C1D886B8DC8A}" type="datetime1">
              <a:rPr lang="en-GB" smtClean="0"/>
              <a:t>08/04/2014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0715123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E1B744-A58A-453D-9C52-5002EF122241}" type="datetime1">
              <a:rPr lang="en-GB" smtClean="0"/>
              <a:t>08/04/2014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1EEB88-8CB9-4A09-8AF9-5A533C6A894C}" type="datetime1">
              <a:rPr lang="en-GB" smtClean="0"/>
              <a:t>08/04/2014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BF5E6F-0E32-454A-8161-F2CE34183AFE}" type="datetime1">
              <a:rPr lang="en-GB" smtClean="0"/>
              <a:t>08/04/2014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8898407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DC348E-16F2-45F8-9AAB-9874CA56BF51}" type="datetime1">
              <a:rPr lang="en-GB" smtClean="0"/>
              <a:t>08/04/2014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FC8648-040B-4153-970D-F9B7483472E5}" type="datetime1">
              <a:rPr lang="en-GB" smtClean="0"/>
              <a:t>08/04/2014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D9A5E-6A93-4123-AC8B-A35B509BA277}" type="datetime1">
              <a:rPr lang="en-GB" smtClean="0"/>
              <a:t>08/04/2014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FC1D5-2CB8-4869-B476-B46F370E92D3}" type="datetime1">
              <a:rPr lang="en-GB" smtClean="0"/>
              <a:t>08/04/2014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C96973-211E-467F-A91F-93918BA3BF2F}" type="datetime1">
              <a:rPr lang="en-GB" smtClean="0"/>
              <a:t>08/04/2014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3617765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9D6E833E-E150-46F7-8CDD-FCEF04663288}" type="datetime1">
              <a:rPr lang="en-GB" smtClean="0"/>
              <a:t>08/04/2014</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Georgia"/>
          <a:ea typeface="+mn-ea"/>
          <a:cs typeface="+mn-cs"/>
        </a:defRPr>
      </a:lvl1pPr>
      <a:lvl2pPr marL="742950" indent="-285750" algn="l" defTabSz="457200" rtl="0" eaLnBrk="1" latinLnBrk="0" hangingPunct="1">
        <a:spcBef>
          <a:spcPct val="20000"/>
        </a:spcBef>
        <a:buFont typeface="Arial"/>
        <a:buChar char="–"/>
        <a:defRPr sz="2800" kern="1200">
          <a:solidFill>
            <a:srgbClr val="666666"/>
          </a:solidFill>
          <a:latin typeface="Georgia"/>
          <a:ea typeface="+mn-ea"/>
          <a:cs typeface="+mn-cs"/>
        </a:defRPr>
      </a:lvl2pPr>
      <a:lvl3pPr marL="1143000" indent="-228600" algn="l" defTabSz="457200" rtl="0" eaLnBrk="1" latinLnBrk="0" hangingPunct="1">
        <a:spcBef>
          <a:spcPct val="20000"/>
        </a:spcBef>
        <a:buFont typeface="Arial"/>
        <a:buChar char="•"/>
        <a:defRPr sz="2400" kern="1200">
          <a:solidFill>
            <a:srgbClr val="666666"/>
          </a:solidFill>
          <a:latin typeface="Georgia"/>
          <a:ea typeface="+mn-ea"/>
          <a:cs typeface="+mn-cs"/>
        </a:defRPr>
      </a:lvl3pPr>
      <a:lvl4pPr marL="1600200" indent="-228600" algn="l" defTabSz="457200" rtl="0" eaLnBrk="1" latinLnBrk="0" hangingPunct="1">
        <a:spcBef>
          <a:spcPct val="20000"/>
        </a:spcBef>
        <a:buFont typeface="Arial"/>
        <a:buChar char="–"/>
        <a:defRPr sz="2000" kern="1200">
          <a:solidFill>
            <a:srgbClr val="666666"/>
          </a:solidFill>
          <a:latin typeface="Georgia"/>
          <a:ea typeface="+mn-ea"/>
          <a:cs typeface="+mn-cs"/>
        </a:defRPr>
      </a:lvl4pPr>
      <a:lvl5pPr marL="2057400" indent="-228600" algn="l" defTabSz="457200" rtl="0" eaLnBrk="1" latinLnBrk="0" hangingPunct="1">
        <a:spcBef>
          <a:spcPct val="20000"/>
        </a:spcBef>
        <a:buFont typeface="Arial"/>
        <a:buChar char="»"/>
        <a:defRPr sz="2000" kern="1200">
          <a:solidFill>
            <a:srgbClr val="666666"/>
          </a:solidFill>
          <a:latin typeface="Georgi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research4life.org/" TargetMode="External"/><Relationship Id="rId7" Type="http://schemas.openxmlformats.org/officeDocument/2006/relationships/hyperlink" Target="http://www.wipo.int/ardi/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unep.org/oare/en/" TargetMode="External"/><Relationship Id="rId5" Type="http://schemas.openxmlformats.org/officeDocument/2006/relationships/hyperlink" Target="http://www.aginternetwork.org/en/" TargetMode="External"/><Relationship Id="rId4" Type="http://schemas.openxmlformats.org/officeDocument/2006/relationships/hyperlink" Target="http://www.who.int/hinari/e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nasp.info/"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creativecommons.org/licenses/by-sa/3.0/deed.en_U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nasp.info/en/training-resources/open-access-resour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opendoar.org/search.php" TargetMode="External"/><Relationship Id="rId2" Type="http://schemas.openxmlformats.org/officeDocument/2006/relationships/hyperlink" Target="http://www.inasp.info/en/training-resources/open-access-resources/institutional-repositori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pPr algn="ctr"/>
            <a:r>
              <a:rPr lang="en-GB" sz="4000" dirty="0"/>
              <a:t>Introduction to electronic resources management</a:t>
            </a:r>
            <a:endParaRPr lang="en-GB" sz="4000" dirty="0" smtClean="0"/>
          </a:p>
        </p:txBody>
      </p:sp>
      <p:sp>
        <p:nvSpPr>
          <p:cNvPr id="2051" name="Rectangle 3"/>
          <p:cNvSpPr>
            <a:spLocks noGrp="1" noChangeArrowheads="1"/>
          </p:cNvSpPr>
          <p:nvPr>
            <p:ph type="subTitle" idx="1"/>
          </p:nvPr>
        </p:nvSpPr>
        <p:spPr/>
        <p:txBody>
          <a:bodyPr/>
          <a:lstStyle/>
          <a:p>
            <a:pPr eaLnBrk="1" hangingPunct="1"/>
            <a:r>
              <a:rPr lang="en-GB" dirty="0" smtClean="0"/>
              <a:t>Unit 1.2: Electronic</a:t>
            </a:r>
          </a:p>
          <a:p>
            <a:pPr eaLnBrk="1" hangingPunct="1"/>
            <a:r>
              <a:rPr lang="en-GB" dirty="0" smtClean="0"/>
              <a:t> Resources in [country]</a:t>
            </a:r>
          </a:p>
        </p:txBody>
      </p:sp>
    </p:spTree>
    <p:extLst>
      <p:ext uri="{BB962C8B-B14F-4D97-AF65-F5344CB8AC3E}">
        <p14:creationId xmlns:p14="http://schemas.microsoft.com/office/powerpoint/2010/main" val="154229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F5B8D-EE94-4900-8F2E-1D837E50F098}" type="datetime1">
              <a:rPr lang="en-GB" smtClean="0"/>
              <a:t>08/04/2014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10</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856788" cy="7885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4708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F5B8D-EE94-4900-8F2E-1D837E50F098}" type="datetime1">
              <a:rPr lang="en-GB" smtClean="0"/>
              <a:t>08/04/2014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11</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929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357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access initiatives</a:t>
            </a:r>
            <a:endParaRPr lang="en-GB" dirty="0"/>
          </a:p>
        </p:txBody>
      </p:sp>
      <p:sp>
        <p:nvSpPr>
          <p:cNvPr id="3" name="Content Placeholder 2"/>
          <p:cNvSpPr>
            <a:spLocks noGrp="1"/>
          </p:cNvSpPr>
          <p:nvPr>
            <p:ph idx="1"/>
          </p:nvPr>
        </p:nvSpPr>
        <p:spPr>
          <a:xfrm>
            <a:off x="457199" y="1912388"/>
            <a:ext cx="8229600" cy="4305532"/>
          </a:xfrm>
        </p:spPr>
        <p:txBody>
          <a:bodyPr>
            <a:normAutofit fontScale="85000" lnSpcReduction="20000"/>
          </a:bodyPr>
          <a:lstStyle/>
          <a:p>
            <a:r>
              <a:rPr lang="en-GB" dirty="0" smtClean="0">
                <a:latin typeface="Arial" panose="020B0604020202020204" pitchFamily="34" charset="0"/>
                <a:cs typeface="Arial" panose="020B0604020202020204" pitchFamily="34" charset="0"/>
              </a:rPr>
              <a:t>Research 4 </a:t>
            </a:r>
            <a:r>
              <a:rPr lang="en-GB" dirty="0" smtClean="0">
                <a:latin typeface="Arial" panose="020B0604020202020204" pitchFamily="34" charset="0"/>
                <a:cs typeface="Arial" panose="020B0604020202020204" pitchFamily="34" charset="0"/>
              </a:rPr>
              <a:t>Life </a:t>
            </a:r>
            <a:r>
              <a:rPr lang="en-GB" sz="3200" dirty="0" smtClean="0">
                <a:latin typeface="Arial" panose="020B0604020202020204" pitchFamily="34" charset="0"/>
                <a:cs typeface="Arial" panose="020B0604020202020204" pitchFamily="34" charset="0"/>
                <a:hlinkClick r:id="rId3"/>
              </a:rPr>
              <a:t>http</a:t>
            </a:r>
            <a:r>
              <a:rPr lang="en-GB" sz="3200" dirty="0">
                <a:latin typeface="Arial" panose="020B0604020202020204" pitchFamily="34" charset="0"/>
                <a:cs typeface="Arial" panose="020B0604020202020204" pitchFamily="34" charset="0"/>
                <a:hlinkClick r:id="rId3"/>
              </a:rPr>
              <a:t>://www.research4life.org/</a:t>
            </a:r>
            <a:endParaRPr lang="en-GB" sz="3200" dirty="0">
              <a:latin typeface="Arial" panose="020B0604020202020204" pitchFamily="34" charset="0"/>
              <a:cs typeface="Arial" panose="020B0604020202020204" pitchFamily="34" charset="0"/>
            </a:endParaRPr>
          </a:p>
          <a:p>
            <a:pPr marL="742950" lvl="2" indent="-342900"/>
            <a:r>
              <a:rPr lang="en-GB" dirty="0">
                <a:latin typeface="Arial" panose="020B0604020202020204" pitchFamily="34" charset="0"/>
                <a:cs typeface="Arial" panose="020B0604020202020204" pitchFamily="34" charset="0"/>
              </a:rPr>
              <a:t>HINARI</a:t>
            </a:r>
          </a:p>
          <a:p>
            <a:pPr marL="1200150" lvl="3" indent="-342900"/>
            <a:r>
              <a:rPr lang="en-GB" dirty="0">
                <a:latin typeface="Arial" panose="020B0604020202020204" pitchFamily="34" charset="0"/>
                <a:cs typeface="Arial" panose="020B0604020202020204" pitchFamily="34" charset="0"/>
              </a:rPr>
              <a:t>Access to Research in Health </a:t>
            </a:r>
          </a:p>
          <a:p>
            <a:pPr marL="1200150" lvl="3" indent="-342900"/>
            <a:r>
              <a:rPr lang="en-GB" dirty="0">
                <a:latin typeface="Arial" panose="020B0604020202020204" pitchFamily="34" charset="0"/>
                <a:cs typeface="Arial" panose="020B0604020202020204" pitchFamily="34" charset="0"/>
                <a:hlinkClick r:id="rId4"/>
              </a:rPr>
              <a:t>http://www.who.int/hinari/en/</a:t>
            </a:r>
            <a:r>
              <a:rPr lang="en-GB" dirty="0">
                <a:latin typeface="Arial" panose="020B0604020202020204" pitchFamily="34" charset="0"/>
                <a:cs typeface="Arial" panose="020B0604020202020204" pitchFamily="34" charset="0"/>
              </a:rPr>
              <a:t> </a:t>
            </a:r>
          </a:p>
          <a:p>
            <a:pPr marL="742950" lvl="2" indent="-342900"/>
            <a:r>
              <a:rPr lang="en-GB" dirty="0">
                <a:latin typeface="Arial" panose="020B0604020202020204" pitchFamily="34" charset="0"/>
                <a:cs typeface="Arial" panose="020B0604020202020204" pitchFamily="34" charset="0"/>
              </a:rPr>
              <a:t>AGORA</a:t>
            </a:r>
          </a:p>
          <a:p>
            <a:pPr marL="1200150" lvl="3" indent="-342900"/>
            <a:r>
              <a:rPr lang="en-GB" dirty="0">
                <a:latin typeface="Arial" panose="020B0604020202020204" pitchFamily="34" charset="0"/>
                <a:cs typeface="Arial" panose="020B0604020202020204" pitchFamily="34" charset="0"/>
              </a:rPr>
              <a:t>Access to Global Online Research in Agriculture</a:t>
            </a:r>
          </a:p>
          <a:p>
            <a:pPr marL="1200150" lvl="3" indent="-342900"/>
            <a:r>
              <a:rPr lang="en-GB" dirty="0">
                <a:latin typeface="Arial" panose="020B0604020202020204" pitchFamily="34" charset="0"/>
                <a:cs typeface="Arial" panose="020B0604020202020204" pitchFamily="34" charset="0"/>
                <a:hlinkClick r:id="rId5"/>
              </a:rPr>
              <a:t>http://www.aginternetwork.org/en/</a:t>
            </a:r>
            <a:r>
              <a:rPr lang="en-GB" dirty="0">
                <a:latin typeface="Arial" panose="020B0604020202020204" pitchFamily="34" charset="0"/>
                <a:cs typeface="Arial" panose="020B0604020202020204" pitchFamily="34" charset="0"/>
              </a:rPr>
              <a:t> </a:t>
            </a:r>
          </a:p>
          <a:p>
            <a:pPr marL="742950" lvl="2" indent="-342900"/>
            <a:r>
              <a:rPr lang="en-GB" dirty="0">
                <a:latin typeface="Arial" panose="020B0604020202020204" pitchFamily="34" charset="0"/>
                <a:cs typeface="Arial" panose="020B0604020202020204" pitchFamily="34" charset="0"/>
              </a:rPr>
              <a:t>OARE</a:t>
            </a:r>
          </a:p>
          <a:p>
            <a:pPr marL="1200150" lvl="3" indent="-342900"/>
            <a:r>
              <a:rPr lang="en-GB" dirty="0">
                <a:latin typeface="Arial" panose="020B0604020202020204" pitchFamily="34" charset="0"/>
                <a:cs typeface="Arial" panose="020B0604020202020204" pitchFamily="34" charset="0"/>
              </a:rPr>
              <a:t>Online Access to Research in the Environment</a:t>
            </a:r>
          </a:p>
          <a:p>
            <a:pPr marL="1200150" lvl="3" indent="-342900"/>
            <a:r>
              <a:rPr lang="en-GB" dirty="0">
                <a:latin typeface="Arial" panose="020B0604020202020204" pitchFamily="34" charset="0"/>
                <a:cs typeface="Arial" panose="020B0604020202020204" pitchFamily="34" charset="0"/>
                <a:hlinkClick r:id="rId6"/>
              </a:rPr>
              <a:t>http://www.unep.org/oare/en/</a:t>
            </a:r>
            <a:endParaRPr lang="en-GB" dirty="0">
              <a:latin typeface="Arial" panose="020B0604020202020204" pitchFamily="34" charset="0"/>
              <a:cs typeface="Arial" panose="020B0604020202020204" pitchFamily="34" charset="0"/>
            </a:endParaRPr>
          </a:p>
          <a:p>
            <a:pPr marL="742950" lvl="2" indent="-342900"/>
            <a:r>
              <a:rPr lang="en-GB" dirty="0">
                <a:latin typeface="Arial" panose="020B0604020202020204" pitchFamily="34" charset="0"/>
                <a:cs typeface="Arial" panose="020B0604020202020204" pitchFamily="34" charset="0"/>
              </a:rPr>
              <a:t>ARDI</a:t>
            </a:r>
          </a:p>
          <a:p>
            <a:pPr marL="1200150" lvl="3" indent="-342900"/>
            <a:r>
              <a:rPr lang="en-GB" dirty="0">
                <a:latin typeface="Arial" panose="020B0604020202020204" pitchFamily="34" charset="0"/>
                <a:cs typeface="Arial" panose="020B0604020202020204" pitchFamily="34" charset="0"/>
              </a:rPr>
              <a:t>Access to Research for Development and Innovation</a:t>
            </a:r>
          </a:p>
          <a:p>
            <a:pPr marL="1200150" lvl="3" indent="-342900"/>
            <a:r>
              <a:rPr lang="en-GB" dirty="0">
                <a:latin typeface="Arial" panose="020B0604020202020204" pitchFamily="34" charset="0"/>
                <a:cs typeface="Arial" panose="020B0604020202020204" pitchFamily="34" charset="0"/>
                <a:hlinkClick r:id="rId7"/>
              </a:rPr>
              <a:t>http://www.wipo.int/ardi/en/</a:t>
            </a:r>
            <a:r>
              <a:rPr lang="en-GB" dirty="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rPr>
              <a:t>Oxford </a:t>
            </a:r>
            <a:r>
              <a:rPr lang="en-GB" dirty="0" smtClean="0">
                <a:latin typeface="Arial" panose="020B0604020202020204" pitchFamily="34" charset="0"/>
                <a:cs typeface="Arial" panose="020B0604020202020204" pitchFamily="34" charset="0"/>
              </a:rPr>
              <a:t>Journals</a:t>
            </a:r>
            <a:endParaRPr lang="en-GB"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3FDD2B42-24D6-4ED6-B78E-9269DA8E282C}" type="datetime1">
              <a:rPr lang="en-GB" smtClean="0"/>
              <a:t>08/04/2014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12</a:t>
            </a:fld>
            <a:endParaRPr lang="en-US"/>
          </a:p>
        </p:txBody>
      </p:sp>
    </p:spTree>
    <p:extLst>
      <p:ext uri="{BB962C8B-B14F-4D97-AF65-F5344CB8AC3E}">
        <p14:creationId xmlns:p14="http://schemas.microsoft.com/office/powerpoint/2010/main" val="2429442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exercise 1.2.1</a:t>
            </a:r>
            <a:endParaRPr lang="en-GB" dirty="0"/>
          </a:p>
        </p:txBody>
      </p:sp>
      <p:sp>
        <p:nvSpPr>
          <p:cNvPr id="3"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Use </a:t>
            </a:r>
            <a:r>
              <a:rPr lang="en-GB" dirty="0" smtClean="0">
                <a:latin typeface="Arial" panose="020B0604020202020204" pitchFamily="34" charset="0"/>
                <a:cs typeface="Arial" panose="020B0604020202020204" pitchFamily="34" charset="0"/>
                <a:hlinkClick r:id="rId3"/>
              </a:rPr>
              <a:t>www.inasp.info</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Collect information on the exercise sheet</a:t>
            </a:r>
          </a:p>
          <a:p>
            <a:r>
              <a:rPr lang="en-GB" dirty="0" smtClean="0">
                <a:latin typeface="Arial" panose="020B0604020202020204" pitchFamily="34" charset="0"/>
                <a:cs typeface="Arial" panose="020B0604020202020204" pitchFamily="34" charset="0"/>
              </a:rPr>
              <a:t>Be prepared to report back</a:t>
            </a:r>
          </a:p>
          <a:p>
            <a:r>
              <a:rPr lang="en-GB" dirty="0" smtClean="0">
                <a:latin typeface="Arial" panose="020B0604020202020204" pitchFamily="34" charset="0"/>
                <a:cs typeface="Arial" panose="020B0604020202020204" pitchFamily="34" charset="0"/>
              </a:rPr>
              <a:t>Time allowed: 30 minutes</a:t>
            </a:r>
            <a:endParaRPr lang="en-GB"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DB3E510B-1EB2-4569-A31C-7C5E7C73B822}" type="datetime1">
              <a:rPr lang="en-GB" smtClean="0"/>
              <a:t>08/04/2014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13</a:t>
            </a:fld>
            <a:endParaRPr lang="en-US"/>
          </a:p>
        </p:txBody>
      </p:sp>
    </p:spTree>
    <p:extLst>
      <p:ext uri="{BB962C8B-B14F-4D97-AF65-F5344CB8AC3E}">
        <p14:creationId xmlns:p14="http://schemas.microsoft.com/office/powerpoint/2010/main" val="281832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722313" y="4410393"/>
            <a:ext cx="7772400" cy="1500187"/>
          </a:xfrm>
        </p:spPr>
        <p:txBody>
          <a:bodyPr/>
          <a:lstStyle/>
          <a:p>
            <a:pPr algn="ctr"/>
            <a:r>
              <a:rPr lang="en-GB" dirty="0"/>
              <a:t/>
            </a:r>
            <a:br>
              <a:rPr lang="en-GB" dirty="0"/>
            </a:br>
            <a:r>
              <a:rPr lang="en-GB" dirty="0"/>
              <a:t>This work is licensed under a </a:t>
            </a:r>
            <a:r>
              <a:rPr lang="en-GB" dirty="0">
                <a:hlinkClick r:id="rId3"/>
              </a:rPr>
              <a:t>Creative Commons Attribution-</a:t>
            </a:r>
            <a:r>
              <a:rPr lang="en-GB" dirty="0" err="1">
                <a:hlinkClick r:id="rId3"/>
              </a:rPr>
              <a:t>ShareAlike</a:t>
            </a:r>
            <a:r>
              <a:rPr lang="en-GB" dirty="0">
                <a:hlinkClick r:id="rId3"/>
              </a:rPr>
              <a:t> 3.0 </a:t>
            </a:r>
            <a:r>
              <a:rPr lang="en-GB" dirty="0" err="1">
                <a:hlinkClick r:id="rId3"/>
              </a:rPr>
              <a:t>Unported</a:t>
            </a:r>
            <a:r>
              <a:rPr lang="en-GB" dirty="0">
                <a:hlinkClick r:id="rId3"/>
              </a:rPr>
              <a:t> License</a:t>
            </a:r>
            <a:r>
              <a:rPr lang="en-GB" dirty="0"/>
              <a:t>.</a:t>
            </a:r>
          </a:p>
        </p:txBody>
      </p:sp>
      <p:sp>
        <p:nvSpPr>
          <p:cNvPr id="4" name="Date Placeholder 3"/>
          <p:cNvSpPr>
            <a:spLocks noGrp="1"/>
          </p:cNvSpPr>
          <p:nvPr>
            <p:ph type="dt" sz="half" idx="10"/>
          </p:nvPr>
        </p:nvSpPr>
        <p:spPr/>
        <p:txBody>
          <a:bodyPr/>
          <a:lstStyle/>
          <a:p>
            <a:fld id="{6C7EA47F-26A7-4D0B-AA61-0AFBE9D8A5E4}" type="datetime1">
              <a:rPr lang="en-GB" smtClean="0"/>
              <a:t>08/04/2014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14</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073" y="4521201"/>
            <a:ext cx="1297854"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86000" y="3105835"/>
            <a:ext cx="4572000" cy="646331"/>
          </a:xfrm>
          <a:prstGeom prst="rect">
            <a:avLst/>
          </a:prstGeom>
        </p:spPr>
        <p:txBody>
          <a:bodyPr>
            <a:spAutoFit/>
          </a:bodyPr>
          <a:lstStyle/>
          <a:p>
            <a:pPr algn="ctr">
              <a:buFontTx/>
              <a:buNone/>
            </a:pPr>
            <a:r>
              <a:rPr lang="en-GB" dirty="0"/>
              <a:t>Thank you</a:t>
            </a:r>
            <a:br>
              <a:rPr lang="en-GB" dirty="0"/>
            </a:br>
            <a:r>
              <a:rPr lang="en-GB" dirty="0"/>
              <a:t>Any questions?</a:t>
            </a:r>
          </a:p>
        </p:txBody>
      </p:sp>
      <p:sp>
        <p:nvSpPr>
          <p:cNvPr id="9" name="Rectangle 3"/>
          <p:cNvSpPr txBox="1">
            <a:spLocks noChangeArrowheads="1"/>
          </p:cNvSpPr>
          <p:nvPr/>
        </p:nvSpPr>
        <p:spPr>
          <a:xfrm>
            <a:off x="459607" y="1912388"/>
            <a:ext cx="8227191" cy="2152766"/>
          </a:xfrm>
          <a:prstGeom prst="rect">
            <a:avLst/>
          </a:prstGeom>
          <a:solidFill>
            <a:srgbClr val="FFFFFF"/>
          </a:solidFill>
        </p:spPr>
        <p:txBody>
          <a:bodyPr vert="horz" lIns="91440" tIns="45720" rIns="91440" bIns="45720" rtlCol="0" anchor="b">
            <a:normAutofit lnSpcReduction="10000"/>
          </a:bodyPr>
          <a:lstStyle>
            <a:lvl1pPr marL="0" indent="0" algn="l" defTabSz="457200" rtl="0" eaLnBrk="1" latinLnBrk="0" hangingPunct="1">
              <a:spcBef>
                <a:spcPct val="20000"/>
              </a:spcBef>
              <a:buFont typeface="Arial"/>
              <a:buNone/>
              <a:defRPr sz="2000" kern="1200">
                <a:solidFill>
                  <a:schemeClr val="tx1">
                    <a:tint val="75000"/>
                  </a:schemeClr>
                </a:solidFill>
                <a:latin typeface="Georgia"/>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Georgia"/>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Georgia"/>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gn="ctr">
              <a:buFontTx/>
              <a:buNone/>
            </a:pPr>
            <a:endParaRPr lang="en-GB" sz="4400" smtClean="0"/>
          </a:p>
          <a:p>
            <a:pPr algn="ctr">
              <a:buFontTx/>
              <a:buNone/>
            </a:pPr>
            <a:r>
              <a:rPr lang="en-GB" sz="4400" smtClean="0"/>
              <a:t>Thank you</a:t>
            </a:r>
            <a:br>
              <a:rPr lang="en-GB" sz="4400" smtClean="0"/>
            </a:br>
            <a:r>
              <a:rPr lang="en-GB" sz="4400" smtClean="0"/>
              <a:t>Any questions?</a:t>
            </a:r>
            <a:endParaRPr lang="en-GB" sz="4400" dirty="0" smtClean="0"/>
          </a:p>
        </p:txBody>
      </p:sp>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sz="4000" smtClean="0"/>
              <a:t>Outline</a:t>
            </a:r>
          </a:p>
        </p:txBody>
      </p:sp>
      <p:sp>
        <p:nvSpPr>
          <p:cNvPr id="3075" name="Rectangle 3"/>
          <p:cNvSpPr>
            <a:spLocks noGrp="1" noChangeArrowheads="1"/>
          </p:cNvSpPr>
          <p:nvPr>
            <p:ph type="body" idx="1"/>
          </p:nvPr>
        </p:nvSpPr>
        <p:spPr/>
        <p:txBody>
          <a:bodyPr>
            <a:normAutofit fontScale="92500" lnSpcReduction="20000"/>
          </a:bodyPr>
          <a:lstStyle/>
          <a:p>
            <a:pPr eaLnBrk="1" hangingPunct="1"/>
            <a:r>
              <a:rPr lang="en-GB" dirty="0" smtClean="0">
                <a:latin typeface="Arial" panose="020B0604020202020204" pitchFamily="34" charset="0"/>
                <a:cs typeface="Arial" panose="020B0604020202020204" pitchFamily="34" charset="0"/>
              </a:rPr>
              <a:t>Routes to e-resources</a:t>
            </a:r>
          </a:p>
          <a:p>
            <a:pPr lvl="1"/>
            <a:r>
              <a:rPr lang="en-GB" dirty="0" smtClean="0">
                <a:latin typeface="Arial" panose="020B0604020202020204" pitchFamily="34" charset="0"/>
                <a:cs typeface="Arial" panose="020B0604020202020204" pitchFamily="34" charset="0"/>
              </a:rPr>
              <a:t>INASP</a:t>
            </a:r>
          </a:p>
          <a:p>
            <a:pPr lvl="1"/>
            <a:r>
              <a:rPr lang="en-GB" dirty="0" smtClean="0">
                <a:latin typeface="Arial" panose="020B0604020202020204" pitchFamily="34" charset="0"/>
                <a:cs typeface="Arial" panose="020B0604020202020204" pitchFamily="34" charset="0"/>
              </a:rPr>
              <a:t>Other access initiatives</a:t>
            </a:r>
          </a:p>
          <a:p>
            <a:pPr lvl="1"/>
            <a:r>
              <a:rPr lang="en-GB" dirty="0" smtClean="0">
                <a:latin typeface="Arial" panose="020B0604020202020204" pitchFamily="34" charset="0"/>
                <a:cs typeface="Arial" panose="020B0604020202020204" pitchFamily="34" charset="0"/>
              </a:rPr>
              <a:t>Open access – publishers and institutional repositories</a:t>
            </a:r>
          </a:p>
          <a:p>
            <a:pPr lvl="1"/>
            <a:r>
              <a:rPr lang="en-GB" dirty="0" smtClean="0">
                <a:latin typeface="Arial" panose="020B0604020202020204" pitchFamily="34" charset="0"/>
                <a:cs typeface="Arial" panose="020B0604020202020204" pitchFamily="34" charset="0"/>
              </a:rPr>
              <a:t>Direct subscriptions</a:t>
            </a:r>
          </a:p>
          <a:p>
            <a:pPr eaLnBrk="1" hangingPunct="1"/>
            <a:r>
              <a:rPr lang="en-GB" dirty="0" smtClean="0">
                <a:latin typeface="Arial" panose="020B0604020202020204" pitchFamily="34" charset="0"/>
                <a:cs typeface="Arial" panose="020B0604020202020204" pitchFamily="34" charset="0"/>
              </a:rPr>
              <a:t>Support for e-resource access and use</a:t>
            </a:r>
          </a:p>
          <a:p>
            <a:pPr lvl="1" eaLnBrk="1" hangingPunct="1"/>
            <a:r>
              <a:rPr lang="en-GB" dirty="0" smtClean="0">
                <a:latin typeface="Arial" panose="020B0604020202020204" pitchFamily="34" charset="0"/>
                <a:cs typeface="Arial" panose="020B0604020202020204" pitchFamily="34" charset="0"/>
              </a:rPr>
              <a:t>Publishers’ promotional materials</a:t>
            </a:r>
          </a:p>
          <a:p>
            <a:pPr lvl="1" eaLnBrk="1" hangingPunct="1"/>
            <a:r>
              <a:rPr lang="en-GB" dirty="0" smtClean="0">
                <a:latin typeface="Arial" panose="020B0604020202020204" pitchFamily="34" charset="0"/>
                <a:cs typeface="Arial" panose="020B0604020202020204" pitchFamily="34" charset="0"/>
              </a:rPr>
              <a:t>Usage statistics</a:t>
            </a:r>
          </a:p>
          <a:p>
            <a:pPr lvl="1" eaLnBrk="1" hangingPunct="1"/>
            <a:r>
              <a:rPr lang="en-GB" dirty="0" smtClean="0">
                <a:latin typeface="Arial" panose="020B0604020202020204" pitchFamily="34" charset="0"/>
                <a:cs typeface="Arial" panose="020B0604020202020204" pitchFamily="34" charset="0"/>
              </a:rPr>
              <a:t>Publisher help desks</a:t>
            </a:r>
          </a:p>
        </p:txBody>
      </p:sp>
      <p:sp>
        <p:nvSpPr>
          <p:cNvPr id="2" name="Date Placeholder 1"/>
          <p:cNvSpPr>
            <a:spLocks noGrp="1"/>
          </p:cNvSpPr>
          <p:nvPr>
            <p:ph type="dt" sz="half" idx="10"/>
          </p:nvPr>
        </p:nvSpPr>
        <p:spPr/>
        <p:txBody>
          <a:bodyPr/>
          <a:lstStyle/>
          <a:p>
            <a:fld id="{C555F590-3DD5-458A-8004-E3A4BEA71251}" type="datetime1">
              <a:rPr lang="en-GB" smtClean="0"/>
              <a:t>08/04/2014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2</a:t>
            </a:fld>
            <a:endParaRPr lang="en-US"/>
          </a:p>
        </p:txBody>
      </p:sp>
    </p:spTree>
    <p:extLst>
      <p:ext uri="{BB962C8B-B14F-4D97-AF65-F5344CB8AC3E}">
        <p14:creationId xmlns:p14="http://schemas.microsoft.com/office/powerpoint/2010/main" val="318009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sz="4000" dirty="0" smtClean="0"/>
              <a:t>INASP</a:t>
            </a:r>
          </a:p>
        </p:txBody>
      </p:sp>
      <p:sp>
        <p:nvSpPr>
          <p:cNvPr id="3075" name="Rectangle 3"/>
          <p:cNvSpPr>
            <a:spLocks noGrp="1" noChangeArrowheads="1"/>
          </p:cNvSpPr>
          <p:nvPr>
            <p:ph type="body" idx="1"/>
          </p:nvPr>
        </p:nvSpPr>
        <p:spPr/>
        <p:txBody>
          <a:bodyPr/>
          <a:lstStyle/>
          <a:p>
            <a:pPr eaLnBrk="1" hangingPunct="1"/>
            <a:r>
              <a:rPr lang="en-GB" dirty="0" smtClean="0">
                <a:latin typeface="Arial" panose="020B0604020202020204" pitchFamily="34" charset="0"/>
                <a:cs typeface="Arial" panose="020B0604020202020204" pitchFamily="34" charset="0"/>
              </a:rPr>
              <a:t>Country resource pages on INASP website</a:t>
            </a:r>
          </a:p>
          <a:p>
            <a:pPr eaLnBrk="1" hangingPunct="1"/>
            <a:r>
              <a:rPr lang="en-GB" dirty="0" smtClean="0">
                <a:latin typeface="Arial" panose="020B0604020202020204" pitchFamily="34" charset="0"/>
                <a:cs typeface="Arial" panose="020B0604020202020204" pitchFamily="34" charset="0"/>
              </a:rPr>
              <a:t>Links to </a:t>
            </a:r>
          </a:p>
          <a:p>
            <a:pPr lvl="1" eaLnBrk="1" hangingPunct="1"/>
            <a:r>
              <a:rPr lang="en-GB" dirty="0" smtClean="0">
                <a:latin typeface="Arial" panose="020B0604020202020204" pitchFamily="34" charset="0"/>
                <a:cs typeface="Arial" panose="020B0604020202020204" pitchFamily="34" charset="0"/>
              </a:rPr>
              <a:t>Publishers’ promotional materials</a:t>
            </a:r>
          </a:p>
          <a:p>
            <a:pPr lvl="1" eaLnBrk="1" hangingPunct="1"/>
            <a:r>
              <a:rPr lang="en-GB" dirty="0" smtClean="0">
                <a:latin typeface="Arial" panose="020B0604020202020204" pitchFamily="34" charset="0"/>
                <a:cs typeface="Arial" panose="020B0604020202020204" pitchFamily="34" charset="0"/>
              </a:rPr>
              <a:t>How to collect usage statistics</a:t>
            </a:r>
          </a:p>
          <a:p>
            <a:pPr lvl="1" eaLnBrk="1" hangingPunct="1"/>
            <a:r>
              <a:rPr lang="en-GB" dirty="0" smtClean="0">
                <a:latin typeface="Arial" panose="020B0604020202020204" pitchFamily="34" charset="0"/>
                <a:cs typeface="Arial" panose="020B0604020202020204" pitchFamily="34" charset="0"/>
              </a:rPr>
              <a:t>How to contact a publisher</a:t>
            </a:r>
          </a:p>
          <a:p>
            <a:pPr eaLnBrk="1" hangingPunct="1"/>
            <a:r>
              <a:rPr lang="en-GB" dirty="0" smtClean="0">
                <a:latin typeface="Arial" panose="020B0604020202020204" pitchFamily="34" charset="0"/>
                <a:cs typeface="Arial" panose="020B0604020202020204" pitchFamily="34" charset="0"/>
              </a:rPr>
              <a:t>Open access resources</a:t>
            </a:r>
          </a:p>
        </p:txBody>
      </p:sp>
      <p:sp>
        <p:nvSpPr>
          <p:cNvPr id="2" name="Date Placeholder 1"/>
          <p:cNvSpPr>
            <a:spLocks noGrp="1"/>
          </p:cNvSpPr>
          <p:nvPr>
            <p:ph type="dt" sz="half" idx="10"/>
          </p:nvPr>
        </p:nvSpPr>
        <p:spPr/>
        <p:txBody>
          <a:bodyPr/>
          <a:lstStyle/>
          <a:p>
            <a:fld id="{921E7438-585D-4CB7-8D43-090FC764D6D6}" type="datetime1">
              <a:rPr lang="en-GB" smtClean="0"/>
              <a:t>08/04/2014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3</a:t>
            </a:fld>
            <a:endParaRPr lang="en-US"/>
          </a:p>
        </p:txBody>
      </p:sp>
    </p:spTree>
    <p:extLst>
      <p:ext uri="{BB962C8B-B14F-4D97-AF65-F5344CB8AC3E}">
        <p14:creationId xmlns:p14="http://schemas.microsoft.com/office/powerpoint/2010/main" val="350981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dirty="0" smtClean="0"/>
              <a:t>INASP country resource pages</a:t>
            </a:r>
          </a:p>
        </p:txBody>
      </p:sp>
      <p:sp>
        <p:nvSpPr>
          <p:cNvPr id="4099" name="Rectangle 3"/>
          <p:cNvSpPr>
            <a:spLocks noGrp="1" noChangeArrowheads="1"/>
          </p:cNvSpPr>
          <p:nvPr>
            <p:ph type="body" idx="1"/>
          </p:nvPr>
        </p:nvSpPr>
        <p:spPr/>
        <p:txBody>
          <a:bodyPr>
            <a:normAutofit/>
          </a:bodyPr>
          <a:lstStyle/>
          <a:p>
            <a:pPr eaLnBrk="1" hangingPunct="1">
              <a:lnSpc>
                <a:spcPct val="90000"/>
              </a:lnSpc>
            </a:pPr>
            <a:r>
              <a:rPr lang="en-GB" sz="3600" dirty="0" smtClean="0">
                <a:latin typeface="Arial" panose="020B0604020202020204" pitchFamily="34" charset="0"/>
                <a:cs typeface="Arial" panose="020B0604020202020204" pitchFamily="34" charset="0"/>
              </a:rPr>
              <a:t>http://www.inasp.info/</a:t>
            </a:r>
            <a:endParaRPr lang="en-GB" dirty="0" smtClean="0">
              <a:latin typeface="Arial" panose="020B0604020202020204" pitchFamily="34" charset="0"/>
              <a:cs typeface="Arial" panose="020B0604020202020204" pitchFamily="34" charset="0"/>
            </a:endParaRPr>
          </a:p>
          <a:p>
            <a:pPr eaLnBrk="1" hangingPunct="1">
              <a:lnSpc>
                <a:spcPct val="90000"/>
              </a:lnSpc>
            </a:pPr>
            <a:r>
              <a:rPr lang="en-GB" dirty="0" smtClean="0">
                <a:latin typeface="Arial" panose="020B0604020202020204" pitchFamily="34" charset="0"/>
                <a:cs typeface="Arial" panose="020B0604020202020204" pitchFamily="34" charset="0"/>
              </a:rPr>
              <a:t>Select your country</a:t>
            </a:r>
          </a:p>
          <a:p>
            <a:pPr eaLnBrk="1" hangingPunct="1">
              <a:lnSpc>
                <a:spcPct val="90000"/>
              </a:lnSpc>
            </a:pPr>
            <a:r>
              <a:rPr lang="en-GB" dirty="0" smtClean="0">
                <a:latin typeface="Arial" panose="020B0604020202020204" pitchFamily="34" charset="0"/>
                <a:cs typeface="Arial" panose="020B0604020202020204" pitchFamily="34" charset="0"/>
              </a:rPr>
              <a:t>See a list of all resources available to your country </a:t>
            </a:r>
          </a:p>
          <a:p>
            <a:pPr>
              <a:lnSpc>
                <a:spcPct val="90000"/>
              </a:lnSpc>
            </a:pPr>
            <a:r>
              <a:rPr lang="en-GB" dirty="0" err="1">
                <a:latin typeface="Arial" panose="020B0604020202020204" pitchFamily="34" charset="0"/>
                <a:cs typeface="Arial" panose="020B0604020202020204" pitchFamily="34" charset="0"/>
              </a:rPr>
              <a:t>Url</a:t>
            </a:r>
            <a:r>
              <a:rPr lang="en-GB" dirty="0">
                <a:latin typeface="Arial" panose="020B0604020202020204" pitchFamily="34" charset="0"/>
                <a:cs typeface="Arial" panose="020B0604020202020204" pitchFamily="34" charset="0"/>
              </a:rPr>
              <a:t> for </a:t>
            </a:r>
            <a:r>
              <a:rPr lang="en-GB" dirty="0" smtClean="0">
                <a:latin typeface="Arial" panose="020B0604020202020204" pitchFamily="34" charset="0"/>
                <a:cs typeface="Arial" panose="020B0604020202020204" pitchFamily="34" charset="0"/>
              </a:rPr>
              <a:t>access to resource</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Description </a:t>
            </a:r>
            <a:r>
              <a:rPr lang="en-GB" dirty="0">
                <a:latin typeface="Arial" panose="020B0604020202020204" pitchFamily="34" charset="0"/>
                <a:cs typeface="Arial" panose="020B0604020202020204" pitchFamily="34" charset="0"/>
              </a:rPr>
              <a:t>of content and service features</a:t>
            </a:r>
          </a:p>
        </p:txBody>
      </p:sp>
      <p:sp>
        <p:nvSpPr>
          <p:cNvPr id="2" name="Date Placeholder 1"/>
          <p:cNvSpPr>
            <a:spLocks noGrp="1"/>
          </p:cNvSpPr>
          <p:nvPr>
            <p:ph type="dt" sz="half" idx="10"/>
          </p:nvPr>
        </p:nvSpPr>
        <p:spPr/>
        <p:txBody>
          <a:bodyPr/>
          <a:lstStyle/>
          <a:p>
            <a:fld id="{5C626D77-29F8-4A11-BB3C-41451B4F1F9E}" type="datetime1">
              <a:rPr lang="en-GB" smtClean="0"/>
              <a:t>08/04/2014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4</a:t>
            </a:fld>
            <a:endParaRPr lang="en-US"/>
          </a:p>
        </p:txBody>
      </p:sp>
    </p:spTree>
    <p:extLst>
      <p:ext uri="{BB962C8B-B14F-4D97-AF65-F5344CB8AC3E}">
        <p14:creationId xmlns:p14="http://schemas.microsoft.com/office/powerpoint/2010/main" val="2122010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z="4000" smtClean="0"/>
              <a:t>Country page</a:t>
            </a:r>
          </a:p>
        </p:txBody>
      </p:sp>
      <p:sp>
        <p:nvSpPr>
          <p:cNvPr id="6147" name="Rectangle 3"/>
          <p:cNvSpPr>
            <a:spLocks noGrp="1" noChangeArrowheads="1"/>
          </p:cNvSpPr>
          <p:nvPr>
            <p:ph type="body" idx="1"/>
          </p:nvPr>
        </p:nvSpPr>
        <p:spPr/>
        <p:txBody>
          <a:bodyPr/>
          <a:lstStyle/>
          <a:p>
            <a:pPr eaLnBrk="1" hangingPunct="1"/>
            <a:r>
              <a:rPr lang="en-GB" dirty="0" smtClean="0">
                <a:latin typeface="Arial" panose="020B0604020202020204" pitchFamily="34" charset="0"/>
                <a:cs typeface="Arial" panose="020B0604020202020204" pitchFamily="34" charset="0"/>
              </a:rPr>
              <a:t>http://www.inasp.info/[name of country] </a:t>
            </a:r>
          </a:p>
          <a:p>
            <a:pPr eaLnBrk="1" hangingPunct="1"/>
            <a:r>
              <a:rPr lang="en-GB" dirty="0" err="1" smtClean="0">
                <a:latin typeface="Arial" panose="020B0604020202020204" pitchFamily="34" charset="0"/>
                <a:cs typeface="Arial" panose="020B0604020202020204" pitchFamily="34" charset="0"/>
              </a:rPr>
              <a:t>Url</a:t>
            </a:r>
            <a:r>
              <a:rPr lang="en-GB" dirty="0" smtClean="0">
                <a:latin typeface="Arial" panose="020B0604020202020204" pitchFamily="34" charset="0"/>
                <a:cs typeface="Arial" panose="020B0604020202020204" pitchFamily="34" charset="0"/>
              </a:rPr>
              <a:t> for access</a:t>
            </a:r>
          </a:p>
          <a:p>
            <a:pPr eaLnBrk="1" hangingPunct="1"/>
            <a:r>
              <a:rPr lang="en-GB" dirty="0" smtClean="0">
                <a:latin typeface="Arial" panose="020B0604020202020204" pitchFamily="34" charset="0"/>
                <a:cs typeface="Arial" panose="020B0604020202020204" pitchFamily="34" charset="0"/>
              </a:rPr>
              <a:t>Description of content and service features</a:t>
            </a:r>
          </a:p>
          <a:p>
            <a:pPr eaLnBrk="1" hangingPunct="1"/>
            <a:r>
              <a:rPr lang="en-GB" dirty="0" smtClean="0">
                <a:latin typeface="Arial" panose="020B0604020202020204" pitchFamily="34" charset="0"/>
                <a:cs typeface="Arial" panose="020B0604020202020204" pitchFamily="34" charset="0"/>
              </a:rPr>
              <a:t>Registration information</a:t>
            </a:r>
          </a:p>
          <a:p>
            <a:pPr eaLnBrk="1" hangingPunct="1"/>
            <a:r>
              <a:rPr lang="en-GB" dirty="0" smtClean="0">
                <a:latin typeface="Arial" panose="020B0604020202020204" pitchFamily="34" charset="0"/>
                <a:cs typeface="Arial" panose="020B0604020202020204" pitchFamily="34" charset="0"/>
              </a:rPr>
              <a:t>Administration information</a:t>
            </a:r>
          </a:p>
          <a:p>
            <a:pPr eaLnBrk="1" hangingPunct="1"/>
            <a:r>
              <a:rPr lang="en-GB" dirty="0" smtClean="0">
                <a:latin typeface="Arial" panose="020B0604020202020204" pitchFamily="34" charset="0"/>
                <a:cs typeface="Arial" panose="020B0604020202020204" pitchFamily="34" charset="0"/>
              </a:rPr>
              <a:t>Publisher’s contacts: email addresses</a:t>
            </a:r>
          </a:p>
          <a:p>
            <a:pPr eaLnBrk="1" hangingPunct="1">
              <a:buFontTx/>
              <a:buNone/>
            </a:pPr>
            <a:endParaRPr lang="en-GB" dirty="0" smtClean="0"/>
          </a:p>
        </p:txBody>
      </p:sp>
      <p:sp>
        <p:nvSpPr>
          <p:cNvPr id="2" name="Date Placeholder 1"/>
          <p:cNvSpPr>
            <a:spLocks noGrp="1"/>
          </p:cNvSpPr>
          <p:nvPr>
            <p:ph type="dt" sz="half" idx="10"/>
          </p:nvPr>
        </p:nvSpPr>
        <p:spPr/>
        <p:txBody>
          <a:bodyPr/>
          <a:lstStyle/>
          <a:p>
            <a:fld id="{674E7BBE-60F3-46C1-9561-E307E1B13A1B}" type="datetime1">
              <a:rPr lang="en-GB" smtClean="0"/>
              <a:t>08/04/2014</a:t>
            </a:fld>
            <a:endParaRPr lang="en-US"/>
          </a:p>
        </p:txBody>
      </p:sp>
      <p:sp>
        <p:nvSpPr>
          <p:cNvPr id="3" name="Slide Number Placeholder 2"/>
          <p:cNvSpPr>
            <a:spLocks noGrp="1"/>
          </p:cNvSpPr>
          <p:nvPr>
            <p:ph type="sldNum" sz="quarter" idx="12"/>
          </p:nvPr>
        </p:nvSpPr>
        <p:spPr/>
        <p:txBody>
          <a:bodyPr/>
          <a:lstStyle/>
          <a:p>
            <a:fld id="{61D33979-82CC-6440-B758-3F4758057F14}" type="slidenum">
              <a:rPr lang="en-US" smtClean="0"/>
              <a:t>5</a:t>
            </a:fld>
            <a:endParaRPr lang="en-US"/>
          </a:p>
        </p:txBody>
      </p:sp>
    </p:spTree>
    <p:extLst>
      <p:ext uri="{BB962C8B-B14F-4D97-AF65-F5344CB8AC3E}">
        <p14:creationId xmlns:p14="http://schemas.microsoft.com/office/powerpoint/2010/main" val="1622946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 Access resources</a:t>
            </a:r>
            <a:endParaRPr lang="en-GB" dirty="0"/>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hlinkClick r:id="rId3"/>
              </a:rPr>
              <a:t>http://www.inasp.info/en/training-resources/open-access-resources</a:t>
            </a:r>
            <a:r>
              <a:rPr lang="en-GB" dirty="0" smtClean="0">
                <a:latin typeface="Arial" panose="020B0604020202020204" pitchFamily="34" charset="0"/>
                <a:cs typeface="Arial" panose="020B0604020202020204" pitchFamily="34" charset="0"/>
                <a:hlinkClick r:id="rId3"/>
              </a:rPr>
              <a:t>/</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Multi-disciplinary resources</a:t>
            </a:r>
          </a:p>
          <a:p>
            <a:r>
              <a:rPr lang="en-GB" dirty="0" smtClean="0">
                <a:latin typeface="Arial" panose="020B0604020202020204" pitchFamily="34" charset="0"/>
                <a:cs typeface="Arial" panose="020B0604020202020204" pitchFamily="34" charset="0"/>
              </a:rPr>
              <a:t>Subject specific resources</a:t>
            </a:r>
          </a:p>
          <a:p>
            <a:r>
              <a:rPr lang="en-GB" dirty="0" smtClean="0">
                <a:latin typeface="Arial" panose="020B0604020202020204" pitchFamily="34" charset="0"/>
                <a:cs typeface="Arial" panose="020B0604020202020204" pitchFamily="34" charset="0"/>
              </a:rPr>
              <a:t>Open access readings</a:t>
            </a:r>
            <a:endParaRPr lang="en-GB"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fld id="{5EF156A0-DFCE-410B-9FAD-A0E784BEF4EB}" type="datetime1">
              <a:rPr lang="en-GB" smtClean="0"/>
              <a:t>08/04/2014</a:t>
            </a:fld>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6</a:t>
            </a:fld>
            <a:endParaRPr lang="en-US"/>
          </a:p>
        </p:txBody>
      </p:sp>
    </p:spTree>
    <p:extLst>
      <p:ext uri="{BB962C8B-B14F-4D97-AF65-F5344CB8AC3E}">
        <p14:creationId xmlns:p14="http://schemas.microsoft.com/office/powerpoint/2010/main" val="3607421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repositories</a:t>
            </a:r>
            <a:endParaRPr lang="en-GB" dirty="0"/>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hlinkClick r:id="rId2"/>
              </a:rPr>
              <a:t>http://www.inasp.info/en/training-resources/open-access-resources/institutional-repositories</a:t>
            </a:r>
            <a:r>
              <a:rPr lang="en-GB" dirty="0" smtClean="0">
                <a:latin typeface="Arial" panose="020B0604020202020204" pitchFamily="34" charset="0"/>
                <a:cs typeface="Arial" panose="020B0604020202020204" pitchFamily="34" charset="0"/>
                <a:hlinkClick r:id="rId2"/>
              </a:rPr>
              <a:t>/</a:t>
            </a:r>
            <a:r>
              <a:rPr lang="en-GB" dirty="0" smtClean="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rPr>
              <a:t>“online space </a:t>
            </a:r>
            <a:r>
              <a:rPr lang="en-GB" dirty="0">
                <a:latin typeface="Arial" panose="020B0604020202020204" pitchFamily="34" charset="0"/>
                <a:cs typeface="Arial" panose="020B0604020202020204" pitchFamily="34" charset="0"/>
              </a:rPr>
              <a:t>for collecting, preserving, and disseminating, in digital form, the intellectual output of an </a:t>
            </a:r>
            <a:r>
              <a:rPr lang="en-GB" dirty="0" smtClean="0">
                <a:latin typeface="Arial" panose="020B0604020202020204" pitchFamily="34" charset="0"/>
                <a:cs typeface="Arial" panose="020B0604020202020204" pitchFamily="34" charset="0"/>
              </a:rPr>
              <a:t>institution”</a:t>
            </a:r>
          </a:p>
          <a:p>
            <a:r>
              <a:rPr lang="en-GB" dirty="0">
                <a:latin typeface="Arial" panose="020B0604020202020204" pitchFamily="34" charset="0"/>
                <a:cs typeface="Arial" panose="020B0604020202020204" pitchFamily="34" charset="0"/>
                <a:hlinkClick r:id="rId3"/>
              </a:rPr>
              <a:t>http://</a:t>
            </a:r>
            <a:r>
              <a:rPr lang="en-GB" dirty="0" smtClean="0">
                <a:latin typeface="Arial" panose="020B0604020202020204" pitchFamily="34" charset="0"/>
                <a:cs typeface="Arial" panose="020B0604020202020204" pitchFamily="34" charset="0"/>
                <a:hlinkClick r:id="rId3"/>
              </a:rPr>
              <a:t>www.opendoar.org/search.php</a:t>
            </a:r>
            <a:endParaRPr lang="en-GB" dirty="0" smtClean="0">
              <a:latin typeface="Arial" panose="020B0604020202020204" pitchFamily="34" charset="0"/>
              <a:cs typeface="Arial" panose="020B0604020202020204" pitchFamily="34" charset="0"/>
            </a:endParaRPr>
          </a:p>
          <a:p>
            <a:endParaRPr lang="en-GB" dirty="0"/>
          </a:p>
        </p:txBody>
      </p:sp>
      <p:sp>
        <p:nvSpPr>
          <p:cNvPr id="4" name="Date Placeholder 3"/>
          <p:cNvSpPr>
            <a:spLocks noGrp="1"/>
          </p:cNvSpPr>
          <p:nvPr>
            <p:ph type="dt" sz="half" idx="10"/>
          </p:nvPr>
        </p:nvSpPr>
        <p:spPr/>
        <p:txBody>
          <a:bodyPr/>
          <a:lstStyle/>
          <a:p>
            <a:fld id="{C2D492EA-22A5-46EA-AEE4-FEF05809C90A}" type="datetime1">
              <a:rPr lang="en-GB" smtClean="0"/>
              <a:t>08/04/2014</a:t>
            </a:fld>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7</a:t>
            </a:fld>
            <a:endParaRPr lang="en-US"/>
          </a:p>
        </p:txBody>
      </p:sp>
    </p:spTree>
    <p:extLst>
      <p:ext uri="{BB962C8B-B14F-4D97-AF65-F5344CB8AC3E}">
        <p14:creationId xmlns:p14="http://schemas.microsoft.com/office/powerpoint/2010/main" val="329005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fld id="{C2D492EA-22A5-46EA-AEE4-FEF05809C90A}" type="datetime1">
              <a:rPr lang="en-GB" smtClean="0"/>
              <a:t>08/04/2014</a:t>
            </a:fld>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8</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4558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2D492EA-22A5-46EA-AEE4-FEF05809C90A}" type="datetime1">
              <a:rPr lang="en-GB" smtClean="0"/>
              <a:t>08/04/2014</a:t>
            </a:fld>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9</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200" y="1179195"/>
            <a:ext cx="6959600" cy="503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1594561"/>
      </p:ext>
    </p:extLst>
  </p:cSld>
  <p:clrMapOvr>
    <a:masterClrMapping/>
  </p:clrMapOvr>
</p:sld>
</file>

<file path=ppt/theme/theme1.xml><?xml version="1.0" encoding="utf-8"?>
<a:theme xmlns:a="http://schemas.openxmlformats.org/drawingml/2006/main" name="INASP 2013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2013 Presentation</Template>
  <TotalTime>395</TotalTime>
  <Words>706</Words>
  <Application>Microsoft Office PowerPoint</Application>
  <PresentationFormat>On-screen Show (4:3)</PresentationFormat>
  <Paragraphs>151</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INASP 2013 Presentation</vt:lpstr>
      <vt:lpstr>Introduction to electronic resources management</vt:lpstr>
      <vt:lpstr>Outline</vt:lpstr>
      <vt:lpstr>INASP</vt:lpstr>
      <vt:lpstr>INASP country resource pages</vt:lpstr>
      <vt:lpstr>Country page</vt:lpstr>
      <vt:lpstr>Open Access resources</vt:lpstr>
      <vt:lpstr>Institutional repositories</vt:lpstr>
      <vt:lpstr>PowerPoint Presentation</vt:lpstr>
      <vt:lpstr>PowerPoint Presentation</vt:lpstr>
      <vt:lpstr>PowerPoint Presentation</vt:lpstr>
      <vt:lpstr>PowerPoint Presentation</vt:lpstr>
      <vt:lpstr>Other access initiatives</vt:lpstr>
      <vt:lpstr>Practical exercise 1.2.1</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Anne Powell</dc:creator>
  <cp:lastModifiedBy>Anne Powell</cp:lastModifiedBy>
  <cp:revision>51</cp:revision>
  <cp:lastPrinted>2013-11-04T09:23:50Z</cp:lastPrinted>
  <dcterms:created xsi:type="dcterms:W3CDTF">2013-08-08T13:03:54Z</dcterms:created>
  <dcterms:modified xsi:type="dcterms:W3CDTF">2014-04-08T11:00:31Z</dcterms:modified>
</cp:coreProperties>
</file>