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76" r:id="rId2"/>
    <p:sldId id="260" r:id="rId3"/>
    <p:sldId id="274" r:id="rId4"/>
    <p:sldId id="267" r:id="rId5"/>
    <p:sldId id="268" r:id="rId6"/>
    <p:sldId id="275" r:id="rId7"/>
    <p:sldId id="270" r:id="rId8"/>
    <p:sldId id="271" r:id="rId9"/>
    <p:sldId id="272" r:id="rId10"/>
    <p:sldId id="273" r:id="rId11"/>
    <p:sldId id="257" r:id="rId1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4" autoAdjust="0"/>
    <p:restoredTop sz="71614" autoAdjust="0"/>
  </p:normalViewPr>
  <p:slideViewPr>
    <p:cSldViewPr snapToGrid="0" snapToObjects="1">
      <p:cViewPr>
        <p:scale>
          <a:sx n="94" d="100"/>
          <a:sy n="94" d="100"/>
        </p:scale>
        <p:origin x="-6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00" d="100"/>
          <a:sy n="100" d="100"/>
        </p:scale>
        <p:origin x="-1476" y="1764"/>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1"/>
          </a:xfrm>
          <a:prstGeom prst="rect">
            <a:avLst/>
          </a:prstGeom>
        </p:spPr>
        <p:txBody>
          <a:bodyPr vert="horz" lIns="95642" tIns="47821" rIns="95642" bIns="47821" rtlCol="0"/>
          <a:lstStyle>
            <a:lvl1pPr algn="l">
              <a:defRPr sz="1300"/>
            </a:lvl1pPr>
          </a:lstStyle>
          <a:p>
            <a:r>
              <a:rPr lang="en-US" altLang="en-GB" smtClean="0"/>
              <a:t>1.1. Introduction to e-resources management</a:t>
            </a:r>
            <a:endParaRPr lang="en-US" dirty="0"/>
          </a:p>
        </p:txBody>
      </p:sp>
      <p:sp>
        <p:nvSpPr>
          <p:cNvPr id="4" name="Footer Placeholder 3"/>
          <p:cNvSpPr>
            <a:spLocks noGrp="1"/>
          </p:cNvSpPr>
          <p:nvPr>
            <p:ph type="ftr" sz="quarter" idx="2"/>
          </p:nvPr>
        </p:nvSpPr>
        <p:spPr>
          <a:xfrm>
            <a:off x="2" y="9538663"/>
            <a:ext cx="6535143" cy="554988"/>
          </a:xfrm>
          <a:prstGeom prst="rect">
            <a:avLst/>
          </a:prstGeom>
        </p:spPr>
        <p:txBody>
          <a:bodyPr vert="horz" lIns="95642" tIns="47821" rIns="95642" bIns="47821" rtlCol="0" anchor="b"/>
          <a:lstStyle>
            <a:lvl1pPr algn="l">
              <a:defRPr sz="1300"/>
            </a:lvl1pPr>
          </a:lstStyle>
          <a:p>
            <a:r>
              <a:rPr lang="en-GB" sz="1000" dirty="0"/>
              <a:t>This work is licensed under a Creative Commons Attribution-</a:t>
            </a:r>
            <a:r>
              <a:rPr lang="en-GB" sz="1000" dirty="0" err="1"/>
              <a:t>ShareAlike</a:t>
            </a:r>
            <a:r>
              <a:rPr lang="en-GB" sz="1000" dirty="0"/>
              <a:t> 3.0 </a:t>
            </a:r>
            <a:r>
              <a:rPr lang="en-GB" sz="1000" dirty="0" err="1"/>
              <a:t>Unported</a:t>
            </a:r>
            <a:r>
              <a:rPr lang="en-GB" sz="1000" dirty="0"/>
              <a:t> License. http://creativecommons.org/licenses/by-sa/3.0/ Last updated </a:t>
            </a:r>
            <a:fld id="{E420EC49-707D-4BA9-8592-445248B01D12}" type="datetime4">
              <a:rPr lang="en-GB" sz="1000"/>
              <a:t>04 March 2014</a:t>
            </a:fld>
            <a:r>
              <a:rPr lang="en-GB" sz="1000" dirty="0"/>
              <a:t> Page </a:t>
            </a:r>
            <a:fld id="{5DE11E6C-0835-46A4-8882-5A06DEFBE3CF}" type="slidenum">
              <a:rPr lang="en-GB" sz="1000" smtClean="0"/>
              <a:t>‹#›</a:t>
            </a:fld>
            <a:endParaRPr lang="en-GB" sz="1000"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1"/>
          </a:xfrm>
          <a:prstGeom prst="rect">
            <a:avLst/>
          </a:prstGeom>
        </p:spPr>
        <p:txBody>
          <a:bodyPr vert="horz" lIns="95642" tIns="47821" rIns="95642" bIns="47821" rtlCol="0"/>
          <a:lstStyle>
            <a:lvl1pPr algn="l">
              <a:defRPr sz="1300"/>
            </a:lvl1pPr>
          </a:lstStyle>
          <a:p>
            <a:r>
              <a:rPr lang="en-US" smtClean="0"/>
              <a:t>1.1. Introduction to e-resources management</a:t>
            </a:r>
            <a:endParaRPr lang="en-US"/>
          </a:p>
        </p:txBody>
      </p:sp>
      <p:sp>
        <p:nvSpPr>
          <p:cNvPr id="3" name="Date Placeholder 2"/>
          <p:cNvSpPr>
            <a:spLocks noGrp="1"/>
          </p:cNvSpPr>
          <p:nvPr>
            <p:ph type="dt" idx="1"/>
          </p:nvPr>
        </p:nvSpPr>
        <p:spPr>
          <a:xfrm>
            <a:off x="4021294" y="1"/>
            <a:ext cx="3076363" cy="511731"/>
          </a:xfrm>
          <a:prstGeom prst="rect">
            <a:avLst/>
          </a:prstGeom>
        </p:spPr>
        <p:txBody>
          <a:bodyPr vert="horz" lIns="95642" tIns="47821" rIns="95642" bIns="47821" rtlCol="0"/>
          <a:lstStyle>
            <a:lvl1pPr algn="r">
              <a:defRPr sz="1300"/>
            </a:lvl1pPr>
          </a:lstStyle>
          <a:p>
            <a:fld id="{DD6CCDB9-58D5-4090-A422-F02800404D31}" type="datetime3">
              <a:rPr lang="en-US" smtClean="0"/>
              <a:t>4 March 2014</a:t>
            </a:fld>
            <a:endParaRPr lang="en-US"/>
          </a:p>
        </p:txBody>
      </p:sp>
      <p:sp>
        <p:nvSpPr>
          <p:cNvPr id="4" name="Slide Image Placeholder 3"/>
          <p:cNvSpPr>
            <a:spLocks noGrp="1" noRot="1" noChangeAspect="1"/>
          </p:cNvSpPr>
          <p:nvPr>
            <p:ph type="sldImg" idx="2"/>
          </p:nvPr>
        </p:nvSpPr>
        <p:spPr>
          <a:xfrm>
            <a:off x="992188" y="768350"/>
            <a:ext cx="5116512" cy="3836988"/>
          </a:xfrm>
          <a:prstGeom prst="rect">
            <a:avLst/>
          </a:prstGeom>
          <a:noFill/>
          <a:ln w="12700">
            <a:solidFill>
              <a:prstClr val="black"/>
            </a:solidFill>
          </a:ln>
        </p:spPr>
        <p:txBody>
          <a:bodyPr vert="horz" lIns="95642" tIns="47821" rIns="95642" bIns="47821"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5642" tIns="47821" rIns="95642" bIns="47821"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9663795"/>
            <a:ext cx="6451842" cy="511731"/>
          </a:xfrm>
          <a:prstGeom prst="rect">
            <a:avLst/>
          </a:prstGeom>
        </p:spPr>
        <p:txBody>
          <a:bodyPr vert="horz" lIns="95642" tIns="47821" rIns="95642" bIns="47821"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 http://creativecommons.org/licenses/by-sa/3.0/ Last updated </a:t>
            </a:r>
            <a:fld id="{03D62954-0E2A-4EA1-BF66-653653E67BCF}" type="datetime4">
              <a:rPr lang="en-GB" smtClean="0"/>
              <a:t>04 March 2014</a:t>
            </a:fld>
            <a:r>
              <a:rPr lang="en-GB" dirty="0" smtClean="0"/>
              <a:t> Page ‹#›</a:t>
            </a:r>
          </a:p>
        </p:txBody>
      </p:sp>
      <p:sp>
        <p:nvSpPr>
          <p:cNvPr id="7" name="Slide Number Placeholder 6"/>
          <p:cNvSpPr>
            <a:spLocks noGrp="1"/>
          </p:cNvSpPr>
          <p:nvPr>
            <p:ph type="sldNum" sz="quarter" idx="5"/>
          </p:nvPr>
        </p:nvSpPr>
        <p:spPr>
          <a:xfrm>
            <a:off x="6451845" y="9671982"/>
            <a:ext cx="645813" cy="511731"/>
          </a:xfrm>
          <a:prstGeom prst="rect">
            <a:avLst/>
          </a:prstGeom>
        </p:spPr>
        <p:txBody>
          <a:bodyPr vert="horz" lIns="95642" tIns="47821" rIns="95642" bIns="47821" rtlCol="0" anchor="b"/>
          <a:lstStyle>
            <a:lvl1pPr algn="r">
              <a:defRPr sz="13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6947" indent="-298826" eaLnBrk="0" hangingPunct="0">
              <a:defRPr sz="2500">
                <a:solidFill>
                  <a:schemeClr val="tx1"/>
                </a:solidFill>
                <a:latin typeface="Times New Roman" pitchFamily="18" charset="0"/>
              </a:defRPr>
            </a:lvl2pPr>
            <a:lvl3pPr marL="1195302" indent="-239060" eaLnBrk="0" hangingPunct="0">
              <a:defRPr sz="2500">
                <a:solidFill>
                  <a:schemeClr val="tx1"/>
                </a:solidFill>
                <a:latin typeface="Times New Roman" pitchFamily="18" charset="0"/>
              </a:defRPr>
            </a:lvl3pPr>
            <a:lvl4pPr marL="1673425" indent="-239060" eaLnBrk="0" hangingPunct="0">
              <a:defRPr sz="2500">
                <a:solidFill>
                  <a:schemeClr val="tx1"/>
                </a:solidFill>
                <a:latin typeface="Times New Roman" pitchFamily="18" charset="0"/>
              </a:defRPr>
            </a:lvl4pPr>
            <a:lvl5pPr marL="2151546" indent="-239060" eaLnBrk="0" hangingPunct="0">
              <a:defRPr sz="2500">
                <a:solidFill>
                  <a:schemeClr val="tx1"/>
                </a:solidFill>
                <a:latin typeface="Times New Roman" pitchFamily="18" charset="0"/>
              </a:defRPr>
            </a:lvl5pPr>
            <a:lvl6pPr marL="2629668" indent="-239060" eaLnBrk="0" fontAlgn="base" hangingPunct="0">
              <a:spcBef>
                <a:spcPct val="0"/>
              </a:spcBef>
              <a:spcAft>
                <a:spcPct val="0"/>
              </a:spcAft>
              <a:defRPr sz="2500">
                <a:solidFill>
                  <a:schemeClr val="tx1"/>
                </a:solidFill>
                <a:latin typeface="Times New Roman" pitchFamily="18" charset="0"/>
              </a:defRPr>
            </a:lvl6pPr>
            <a:lvl7pPr marL="3107789" indent="-239060" eaLnBrk="0" fontAlgn="base" hangingPunct="0">
              <a:spcBef>
                <a:spcPct val="0"/>
              </a:spcBef>
              <a:spcAft>
                <a:spcPct val="0"/>
              </a:spcAft>
              <a:defRPr sz="2500">
                <a:solidFill>
                  <a:schemeClr val="tx1"/>
                </a:solidFill>
                <a:latin typeface="Times New Roman" pitchFamily="18" charset="0"/>
              </a:defRPr>
            </a:lvl7pPr>
            <a:lvl8pPr marL="3585910" indent="-239060" eaLnBrk="0" fontAlgn="base" hangingPunct="0">
              <a:spcBef>
                <a:spcPct val="0"/>
              </a:spcBef>
              <a:spcAft>
                <a:spcPct val="0"/>
              </a:spcAft>
              <a:defRPr sz="2500">
                <a:solidFill>
                  <a:schemeClr val="tx1"/>
                </a:solidFill>
                <a:latin typeface="Times New Roman" pitchFamily="18" charset="0"/>
              </a:defRPr>
            </a:lvl8pPr>
            <a:lvl9pPr marL="4064033" indent="-239060" eaLnBrk="0" fontAlgn="base" hangingPunct="0">
              <a:spcBef>
                <a:spcPct val="0"/>
              </a:spcBef>
              <a:spcAft>
                <a:spcPct val="0"/>
              </a:spcAft>
              <a:defRPr sz="2500">
                <a:solidFill>
                  <a:schemeClr val="tx1"/>
                </a:solidFill>
                <a:latin typeface="Times New Roman" pitchFamily="18" charset="0"/>
              </a:defRPr>
            </a:lvl9pPr>
          </a:lstStyle>
          <a:p>
            <a:pPr eaLnBrk="1" hangingPunct="1"/>
            <a:fld id="{41773320-F2B9-433A-A705-8AC2F8663820}" type="slidenum">
              <a:rPr lang="en-GB" sz="1300"/>
              <a:pPr eaLnBrk="1" hangingPunct="1"/>
              <a:t>1</a:t>
            </a:fld>
            <a:endParaRPr lang="en-GB" sz="1300"/>
          </a:p>
        </p:txBody>
      </p:sp>
      <p:sp>
        <p:nvSpPr>
          <p:cNvPr id="15363" name="Rectangle 8"/>
          <p:cNvSpPr>
            <a:spLocks noGrp="1" noChangeArrowheads="1"/>
          </p:cNvSpPr>
          <p:nvPr>
            <p:ph type="hdr" sz="quarter"/>
          </p:nvPr>
        </p:nvSpPr>
        <p:spPr>
          <a:xfrm>
            <a:off x="101492" y="127934"/>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6947" indent="-298826" eaLnBrk="0" hangingPunct="0">
              <a:defRPr sz="2500">
                <a:solidFill>
                  <a:schemeClr val="tx1"/>
                </a:solidFill>
                <a:latin typeface="Times New Roman" pitchFamily="18" charset="0"/>
              </a:defRPr>
            </a:lvl2pPr>
            <a:lvl3pPr marL="1195302" indent="-239060" eaLnBrk="0" hangingPunct="0">
              <a:defRPr sz="2500">
                <a:solidFill>
                  <a:schemeClr val="tx1"/>
                </a:solidFill>
                <a:latin typeface="Times New Roman" pitchFamily="18" charset="0"/>
              </a:defRPr>
            </a:lvl3pPr>
            <a:lvl4pPr marL="1673425" indent="-239060" eaLnBrk="0" hangingPunct="0">
              <a:defRPr sz="2500">
                <a:solidFill>
                  <a:schemeClr val="tx1"/>
                </a:solidFill>
                <a:latin typeface="Times New Roman" pitchFamily="18" charset="0"/>
              </a:defRPr>
            </a:lvl4pPr>
            <a:lvl5pPr marL="2151546" indent="-239060" eaLnBrk="0" hangingPunct="0">
              <a:defRPr sz="2500">
                <a:solidFill>
                  <a:schemeClr val="tx1"/>
                </a:solidFill>
                <a:latin typeface="Times New Roman" pitchFamily="18" charset="0"/>
              </a:defRPr>
            </a:lvl5pPr>
            <a:lvl6pPr marL="2629668" indent="-239060" eaLnBrk="0" fontAlgn="base" hangingPunct="0">
              <a:spcBef>
                <a:spcPct val="0"/>
              </a:spcBef>
              <a:spcAft>
                <a:spcPct val="0"/>
              </a:spcAft>
              <a:defRPr sz="2500">
                <a:solidFill>
                  <a:schemeClr val="tx1"/>
                </a:solidFill>
                <a:latin typeface="Times New Roman" pitchFamily="18" charset="0"/>
              </a:defRPr>
            </a:lvl6pPr>
            <a:lvl7pPr marL="3107789" indent="-239060" eaLnBrk="0" fontAlgn="base" hangingPunct="0">
              <a:spcBef>
                <a:spcPct val="0"/>
              </a:spcBef>
              <a:spcAft>
                <a:spcPct val="0"/>
              </a:spcAft>
              <a:defRPr sz="2500">
                <a:solidFill>
                  <a:schemeClr val="tx1"/>
                </a:solidFill>
                <a:latin typeface="Times New Roman" pitchFamily="18" charset="0"/>
              </a:defRPr>
            </a:lvl7pPr>
            <a:lvl8pPr marL="3585910" indent="-239060" eaLnBrk="0" fontAlgn="base" hangingPunct="0">
              <a:spcBef>
                <a:spcPct val="0"/>
              </a:spcBef>
              <a:spcAft>
                <a:spcPct val="0"/>
              </a:spcAft>
              <a:defRPr sz="2500">
                <a:solidFill>
                  <a:schemeClr val="tx1"/>
                </a:solidFill>
                <a:latin typeface="Times New Roman" pitchFamily="18" charset="0"/>
              </a:defRPr>
            </a:lvl8pPr>
            <a:lvl9pPr marL="4064033" indent="-239060"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mn-lt"/>
              </a:rPr>
              <a:t>1.1. Introduction to e-resources management</a:t>
            </a:r>
          </a:p>
        </p:txBody>
      </p:sp>
      <p:sp>
        <p:nvSpPr>
          <p:cNvPr id="15364" name="Rectangle 9"/>
          <p:cNvSpPr>
            <a:spLocks noGrp="1" noChangeArrowheads="1"/>
          </p:cNvSpPr>
          <p:nvPr>
            <p:ph type="ftr" sz="quarter" idx="4"/>
          </p:nvPr>
        </p:nvSpPr>
        <p:spPr>
          <a:xfrm>
            <a:off x="0" y="9663795"/>
            <a:ext cx="4271992"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6947" indent="-298826" eaLnBrk="0" hangingPunct="0">
              <a:defRPr sz="2500">
                <a:solidFill>
                  <a:schemeClr val="tx1"/>
                </a:solidFill>
                <a:latin typeface="Times New Roman" pitchFamily="18" charset="0"/>
              </a:defRPr>
            </a:lvl2pPr>
            <a:lvl3pPr marL="1195302" indent="-239060" eaLnBrk="0" hangingPunct="0">
              <a:defRPr sz="2500">
                <a:solidFill>
                  <a:schemeClr val="tx1"/>
                </a:solidFill>
                <a:latin typeface="Times New Roman" pitchFamily="18" charset="0"/>
              </a:defRPr>
            </a:lvl3pPr>
            <a:lvl4pPr marL="1673425" indent="-239060" eaLnBrk="0" hangingPunct="0">
              <a:defRPr sz="2500">
                <a:solidFill>
                  <a:schemeClr val="tx1"/>
                </a:solidFill>
                <a:latin typeface="Times New Roman" pitchFamily="18" charset="0"/>
              </a:defRPr>
            </a:lvl4pPr>
            <a:lvl5pPr marL="2151546" indent="-239060" eaLnBrk="0" hangingPunct="0">
              <a:defRPr sz="2500">
                <a:solidFill>
                  <a:schemeClr val="tx1"/>
                </a:solidFill>
                <a:latin typeface="Times New Roman" pitchFamily="18" charset="0"/>
              </a:defRPr>
            </a:lvl5pPr>
            <a:lvl6pPr marL="2629668" indent="-239060" eaLnBrk="0" fontAlgn="base" hangingPunct="0">
              <a:spcBef>
                <a:spcPct val="0"/>
              </a:spcBef>
              <a:spcAft>
                <a:spcPct val="0"/>
              </a:spcAft>
              <a:defRPr sz="2500">
                <a:solidFill>
                  <a:schemeClr val="tx1"/>
                </a:solidFill>
                <a:latin typeface="Times New Roman" pitchFamily="18" charset="0"/>
              </a:defRPr>
            </a:lvl6pPr>
            <a:lvl7pPr marL="3107789" indent="-239060" eaLnBrk="0" fontAlgn="base" hangingPunct="0">
              <a:spcBef>
                <a:spcPct val="0"/>
              </a:spcBef>
              <a:spcAft>
                <a:spcPct val="0"/>
              </a:spcAft>
              <a:defRPr sz="2500">
                <a:solidFill>
                  <a:schemeClr val="tx1"/>
                </a:solidFill>
                <a:latin typeface="Times New Roman" pitchFamily="18" charset="0"/>
              </a:defRPr>
            </a:lvl7pPr>
            <a:lvl8pPr marL="3585910" indent="-239060" eaLnBrk="0" fontAlgn="base" hangingPunct="0">
              <a:spcBef>
                <a:spcPct val="0"/>
              </a:spcBef>
              <a:spcAft>
                <a:spcPct val="0"/>
              </a:spcAft>
              <a:defRPr sz="2500">
                <a:solidFill>
                  <a:schemeClr val="tx1"/>
                </a:solidFill>
                <a:latin typeface="Times New Roman" pitchFamily="18" charset="0"/>
              </a:defRPr>
            </a:lvl8pPr>
            <a:lvl9pPr marL="4064033" indent="-239060"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mn-lt"/>
              </a:rPr>
              <a:t>This work is licensed under a Creative Commons Attribution-</a:t>
            </a:r>
            <a:r>
              <a:rPr lang="en-GB" altLang="en-GB" sz="800" dirty="0" err="1">
                <a:latin typeface="+mn-lt"/>
              </a:rPr>
              <a:t>ShareAlike</a:t>
            </a:r>
            <a:r>
              <a:rPr lang="en-GB" altLang="en-GB" sz="800" dirty="0">
                <a:latin typeface="+mn-lt"/>
              </a:rPr>
              <a:t> 3.0 </a:t>
            </a:r>
            <a:r>
              <a:rPr lang="en-GB" altLang="en-GB" sz="800" dirty="0" err="1">
                <a:latin typeface="+mn-lt"/>
              </a:rPr>
              <a:t>Unported</a:t>
            </a:r>
            <a:r>
              <a:rPr lang="en-GB" altLang="en-GB" sz="800" dirty="0">
                <a:latin typeface="+mn-lt"/>
              </a:rPr>
              <a:t> License. http://creativecommons.org/licenses/by-sa/3.0/ Last updated 30 October 2013Page ‹#›</a:t>
            </a:r>
          </a:p>
        </p:txBody>
      </p:sp>
      <p:sp>
        <p:nvSpPr>
          <p:cNvPr id="15365" name="Rectangle 2"/>
          <p:cNvSpPr>
            <a:spLocks noGrp="1" noRot="1" noChangeAspect="1" noChangeArrowheads="1" noTextEdit="1"/>
          </p:cNvSpPr>
          <p:nvPr>
            <p:ph type="sldImg"/>
          </p:nvPr>
        </p:nvSpPr>
        <p:spPr>
          <a:ln/>
        </p:spPr>
      </p:sp>
      <p:sp>
        <p:nvSpPr>
          <p:cNvPr id="1536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300" b="1" dirty="0"/>
              <a:t>Day 1</a:t>
            </a:r>
            <a:r>
              <a:rPr lang="en-GB" sz="1300" dirty="0"/>
              <a:t>		Using electronic resources</a:t>
            </a:r>
          </a:p>
          <a:p>
            <a:endParaRPr lang="en-GB" sz="1300" dirty="0"/>
          </a:p>
          <a:p>
            <a:pPr lvl="2"/>
            <a:r>
              <a:rPr lang="en-GB" dirty="0" smtClean="0">
                <a:effectLst/>
              </a:rPr>
              <a:t>Introduction to e-resources – what and why</a:t>
            </a:r>
          </a:p>
          <a:p>
            <a:pPr lvl="2"/>
            <a:r>
              <a:rPr lang="en-GB" dirty="0" smtClean="0">
                <a:effectLst/>
              </a:rPr>
              <a:t>INASP materials in [country]</a:t>
            </a:r>
          </a:p>
          <a:p>
            <a:pPr lvl="2"/>
            <a:r>
              <a:rPr lang="en-GB" dirty="0" smtClean="0">
                <a:effectLst/>
              </a:rPr>
              <a:t>Other resources – access initiatives, OA, consortium</a:t>
            </a:r>
          </a:p>
          <a:p>
            <a:pPr lvl="2"/>
            <a:r>
              <a:rPr lang="en-GB" dirty="0" smtClean="0">
                <a:effectLst/>
              </a:rPr>
              <a:t>Search skills</a:t>
            </a:r>
          </a:p>
          <a:p>
            <a:pPr lvl="2"/>
            <a:r>
              <a:rPr lang="en-GB" dirty="0" smtClean="0">
                <a:effectLst/>
              </a:rPr>
              <a:t>Evaluation of resources</a:t>
            </a:r>
          </a:p>
          <a:p>
            <a:endParaRPr lang="en-US" dirty="0" smtClean="0"/>
          </a:p>
        </p:txBody>
      </p:sp>
      <p:sp>
        <p:nvSpPr>
          <p:cNvPr id="2" name="Date Placeholder 1"/>
          <p:cNvSpPr>
            <a:spLocks noGrp="1"/>
          </p:cNvSpPr>
          <p:nvPr>
            <p:ph type="dt" idx="10"/>
          </p:nvPr>
        </p:nvSpPr>
        <p:spPr>
          <a:xfrm>
            <a:off x="4020738" y="0"/>
            <a:ext cx="3076870" cy="511731"/>
          </a:xfrm>
          <a:prstGeom prst="rect">
            <a:avLst/>
          </a:prstGeom>
        </p:spPr>
        <p:txBody>
          <a:bodyPr lIns="95637" tIns="47818" rIns="95637" bIns="47818"/>
          <a:lstStyle/>
          <a:p>
            <a:fld id="{F2750BE8-479E-4078-BA75-EC9F09DD573A}" type="datetime3">
              <a:rPr lang="en-US" smtClean="0"/>
              <a:t>4 March 2014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5" name="Slide Number Placeholder 4"/>
          <p:cNvSpPr>
            <a:spLocks noGrp="1"/>
          </p:cNvSpPr>
          <p:nvPr>
            <p:ph type="sldNum" sz="quarter" idx="11"/>
          </p:nvPr>
        </p:nvSpPr>
        <p:spPr/>
        <p:txBody>
          <a:bodyPr/>
          <a:lstStyle/>
          <a:p>
            <a:fld id="{C623B231-3D70-2A4C-A0C2-A57463CF59EC}" type="slidenum">
              <a:rPr lang="en-US" smtClean="0"/>
              <a:t>10</a:t>
            </a:fld>
            <a:endParaRPr lang="en-US" dirty="0"/>
          </a:p>
        </p:txBody>
      </p:sp>
      <p:sp>
        <p:nvSpPr>
          <p:cNvPr id="6" name="Date Placeholder 5"/>
          <p:cNvSpPr>
            <a:spLocks noGrp="1"/>
          </p:cNvSpPr>
          <p:nvPr>
            <p:ph type="dt" idx="12"/>
          </p:nvPr>
        </p:nvSpPr>
        <p:spPr/>
        <p:txBody>
          <a:bodyPr/>
          <a:lstStyle/>
          <a:p>
            <a:fld id="{78E18EC4-13E4-4148-A0B3-B2001B67BE5D}" type="datetime3">
              <a:rPr lang="en-US" smtClean="0"/>
              <a:t>4 March 2014</a:t>
            </a:fld>
            <a:endParaRPr lang="en-US"/>
          </a:p>
        </p:txBody>
      </p:sp>
      <p:sp>
        <p:nvSpPr>
          <p:cNvPr id="8" name="Rectangle 7"/>
          <p:cNvSpPr/>
          <p:nvPr/>
        </p:nvSpPr>
        <p:spPr>
          <a:xfrm>
            <a:off x="472491" y="338880"/>
            <a:ext cx="3548804" cy="222591"/>
          </a:xfrm>
          <a:prstGeom prst="rect">
            <a:avLst/>
          </a:prstGeom>
        </p:spPr>
        <p:txBody>
          <a:bodyPr lIns="95655" tIns="47828" rIns="95655" bIns="47828">
            <a:spAutoFit/>
          </a:bodyPr>
          <a:lstStyle/>
          <a:p>
            <a:r>
              <a:rPr lang="en-GB" altLang="en-GB" sz="800" dirty="0">
                <a:latin typeface="Arial" panose="020B0604020202020204" pitchFamily="34" charset="0"/>
                <a:cs typeface="Arial" panose="020B0604020202020204" pitchFamily="34" charset="0"/>
              </a:rPr>
              <a:t>1.1. Introduction to e-resources management</a:t>
            </a:r>
          </a:p>
        </p:txBody>
      </p:sp>
      <p:sp>
        <p:nvSpPr>
          <p:cNvPr id="4" name="Footer Placeholder 3"/>
          <p:cNvSpPr>
            <a:spLocks noGrp="1"/>
          </p:cNvSpPr>
          <p:nvPr>
            <p:ph type="ftr" sz="quarter" idx="13"/>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extLst>
      <p:ext uri="{BB962C8B-B14F-4D97-AF65-F5344CB8AC3E}">
        <p14:creationId xmlns:p14="http://schemas.microsoft.com/office/powerpoint/2010/main" val="670562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You are free:</a:t>
            </a:r>
          </a:p>
          <a:p>
            <a:r>
              <a:rPr lang="en-GB" b="1" dirty="0" smtClean="0"/>
              <a:t>to Share</a:t>
            </a:r>
            <a:r>
              <a:rPr lang="en-GB" dirty="0" smtClean="0"/>
              <a:t> — to copy, distribute and transmit the work </a:t>
            </a:r>
          </a:p>
          <a:p>
            <a:r>
              <a:rPr lang="en-GB" b="1" dirty="0" smtClean="0"/>
              <a:t>to Remix</a:t>
            </a:r>
            <a:r>
              <a:rPr lang="en-GB" dirty="0" smtClean="0"/>
              <a:t> — to adapt the work </a:t>
            </a:r>
          </a:p>
          <a:p>
            <a:r>
              <a:rPr lang="en-GB" dirty="0" smtClean="0"/>
              <a:t>to make commercial use of the work </a:t>
            </a:r>
          </a:p>
          <a:p>
            <a:pPr defTabSz="478211">
              <a:defRPr/>
            </a:pPr>
            <a:r>
              <a:rPr lang="en-GB" b="1" dirty="0" smtClean="0"/>
              <a:t>Under the following conditions:</a:t>
            </a:r>
          </a:p>
          <a:p>
            <a:r>
              <a:rPr lang="en-GB" b="1" dirty="0" smtClean="0"/>
              <a:t>Attribution</a:t>
            </a:r>
            <a:r>
              <a:rPr lang="en-GB" dirty="0" smtClean="0"/>
              <a:t> — You must attribute the work in the manner specified by the author or licensor (but not in any way that suggests that they endorse you or your use of the work). </a:t>
            </a:r>
          </a:p>
          <a:p>
            <a:r>
              <a:rPr lang="en-GB" b="1" dirty="0" smtClean="0"/>
              <a:t>Share Alike</a:t>
            </a:r>
            <a:r>
              <a:rPr lang="en-GB" dirty="0" smtClean="0"/>
              <a:t> — If you alter, transform, or build upon this work, you may distribute the resulting work only under the same or similar license to this one.</a:t>
            </a:r>
          </a:p>
          <a:p>
            <a:endParaRPr lang="en-GB" dirty="0" smtClean="0"/>
          </a:p>
          <a:p>
            <a:r>
              <a:rPr lang="en-GB" dirty="0" smtClean="0"/>
              <a:t>http://creativecommons.org/licenses/by-sa/3.0/ </a:t>
            </a:r>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a:p>
        </p:txBody>
      </p:sp>
      <p:sp>
        <p:nvSpPr>
          <p:cNvPr id="5" name="Header Placeholder 4"/>
          <p:cNvSpPr>
            <a:spLocks noGrp="1"/>
          </p:cNvSpPr>
          <p:nvPr>
            <p:ph type="hdr" sz="quarter" idx="11"/>
          </p:nvPr>
        </p:nvSpPr>
        <p:spPr/>
        <p:txBody>
          <a:bodyPr/>
          <a:lstStyle/>
          <a:p>
            <a:r>
              <a:rPr lang="en-US" smtClean="0"/>
              <a:t>1.1. Introduction to e-resources management</a:t>
            </a:r>
            <a:endParaRPr lang="en-US"/>
          </a:p>
        </p:txBody>
      </p:sp>
      <p:sp>
        <p:nvSpPr>
          <p:cNvPr id="6" name="Date Placeholder 5"/>
          <p:cNvSpPr>
            <a:spLocks noGrp="1"/>
          </p:cNvSpPr>
          <p:nvPr>
            <p:ph type="dt" idx="12"/>
          </p:nvPr>
        </p:nvSpPr>
        <p:spPr/>
        <p:txBody>
          <a:bodyPr/>
          <a:lstStyle/>
          <a:p>
            <a:fld id="{93F74F24-1E75-42C3-BD5A-1310E1E4EE7C}" type="datetime3">
              <a:rPr lang="en-US" smtClean="0"/>
              <a:t>4 March 2014</a:t>
            </a:fld>
            <a:endParaRPr lang="en-US"/>
          </a:p>
        </p:txBody>
      </p:sp>
      <p:sp>
        <p:nvSpPr>
          <p:cNvPr id="7" name="Footer Placeholder 6"/>
          <p:cNvSpPr>
            <a:spLocks noGrp="1"/>
          </p:cNvSpPr>
          <p:nvPr>
            <p:ph type="ftr" sz="quarter" idx="13"/>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aseline="0" dirty="0" smtClean="0"/>
              <a:t>Purpose</a:t>
            </a:r>
          </a:p>
          <a:p>
            <a:r>
              <a:rPr lang="en-GB" dirty="0"/>
              <a:t>This unit will provide an introduction to e-resources.  The purpose is to make participants aware of the range of e-resources available in terms of format and content and to enable them to understand the value of e-resources in library collections.</a:t>
            </a:r>
          </a:p>
          <a:p>
            <a:endParaRPr lang="en-GB" dirty="0"/>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fld id="{BFB96618-DA0F-4665-A1DA-237686CE33C8}" type="slidenum">
              <a:rPr lang="en-GB" sz="1300"/>
              <a:pPr eaLnBrk="1" hangingPunct="1"/>
              <a:t>2</a:t>
            </a:fld>
            <a:endParaRPr lang="en-GB" sz="1300"/>
          </a:p>
        </p:txBody>
      </p:sp>
      <p:sp>
        <p:nvSpPr>
          <p:cNvPr id="9221" name="Header Placeholder 4"/>
          <p:cNvSpPr>
            <a:spLocks noGrp="1"/>
          </p:cNvSpPr>
          <p:nvPr>
            <p:ph type="hdr" sz="quarter"/>
          </p:nvPr>
        </p:nvSpPr>
        <p:spPr>
          <a:xfrm>
            <a:off x="71045" y="108252"/>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mn-lt"/>
              </a:rPr>
              <a:t>1.1. Introduction to e-resources management</a:t>
            </a:r>
          </a:p>
        </p:txBody>
      </p:sp>
      <p:sp>
        <p:nvSpPr>
          <p:cNvPr id="2" name="Date Placeholder 1"/>
          <p:cNvSpPr>
            <a:spLocks noGrp="1"/>
          </p:cNvSpPr>
          <p:nvPr>
            <p:ph type="dt" idx="10"/>
          </p:nvPr>
        </p:nvSpPr>
        <p:spPr/>
        <p:txBody>
          <a:bodyPr/>
          <a:lstStyle/>
          <a:p>
            <a:fld id="{E73FC045-973D-404D-8CD1-193B038C4CD3}" type="datetime3">
              <a:rPr lang="en-US" smtClean="0"/>
              <a:t>4 March 2014</a:t>
            </a:fld>
            <a:endParaRPr lang="en-US"/>
          </a:p>
        </p:txBody>
      </p:sp>
      <p:sp>
        <p:nvSpPr>
          <p:cNvPr id="3" name="Footer Placeholder 2"/>
          <p:cNvSpPr>
            <a:spLocks noGrp="1"/>
          </p:cNvSpPr>
          <p:nvPr>
            <p:ph type="ftr" sz="quarter" idx="11"/>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8"/>
          <p:cNvSpPr>
            <a:spLocks noGrp="1" noChangeArrowheads="1"/>
          </p:cNvSpPr>
          <p:nvPr>
            <p:ph type="hdr" sz="quarter"/>
          </p:nvPr>
        </p:nvSpPr>
        <p:spPr>
          <a:xfrm>
            <a:off x="1" y="255865"/>
            <a:ext cx="3076363" cy="5117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charset="0"/>
              </a:defRPr>
            </a:lvl1pPr>
            <a:lvl2pPr marL="804652" indent="-309481" eaLnBrk="0" hangingPunct="0">
              <a:defRPr sz="2600">
                <a:solidFill>
                  <a:schemeClr val="tx1"/>
                </a:solidFill>
                <a:latin typeface="Times New Roman" charset="0"/>
              </a:defRPr>
            </a:lvl2pPr>
            <a:lvl3pPr marL="1237928" indent="-247586" eaLnBrk="0" hangingPunct="0">
              <a:defRPr sz="2600">
                <a:solidFill>
                  <a:schemeClr val="tx1"/>
                </a:solidFill>
                <a:latin typeface="Times New Roman" charset="0"/>
              </a:defRPr>
            </a:lvl3pPr>
            <a:lvl4pPr marL="1733099" indent="-247586" eaLnBrk="0" hangingPunct="0">
              <a:defRPr sz="2600">
                <a:solidFill>
                  <a:schemeClr val="tx1"/>
                </a:solidFill>
                <a:latin typeface="Times New Roman" charset="0"/>
              </a:defRPr>
            </a:lvl4pPr>
            <a:lvl5pPr marL="2228269" indent="-247586" eaLnBrk="0" hangingPunct="0">
              <a:defRPr sz="2600">
                <a:solidFill>
                  <a:schemeClr val="tx1"/>
                </a:solidFill>
                <a:latin typeface="Times New Roman" charset="0"/>
              </a:defRPr>
            </a:lvl5pPr>
            <a:lvl6pPr marL="2723440" indent="-247586" eaLnBrk="0" fontAlgn="base" hangingPunct="0">
              <a:spcBef>
                <a:spcPct val="0"/>
              </a:spcBef>
              <a:spcAft>
                <a:spcPct val="0"/>
              </a:spcAft>
              <a:defRPr sz="2600">
                <a:solidFill>
                  <a:schemeClr val="tx1"/>
                </a:solidFill>
                <a:latin typeface="Times New Roman" charset="0"/>
              </a:defRPr>
            </a:lvl6pPr>
            <a:lvl7pPr marL="3218611" indent="-247586" eaLnBrk="0" fontAlgn="base" hangingPunct="0">
              <a:spcBef>
                <a:spcPct val="0"/>
              </a:spcBef>
              <a:spcAft>
                <a:spcPct val="0"/>
              </a:spcAft>
              <a:defRPr sz="2600">
                <a:solidFill>
                  <a:schemeClr val="tx1"/>
                </a:solidFill>
                <a:latin typeface="Times New Roman" charset="0"/>
              </a:defRPr>
            </a:lvl7pPr>
            <a:lvl8pPr marL="3713782" indent="-247586" eaLnBrk="0" fontAlgn="base" hangingPunct="0">
              <a:spcBef>
                <a:spcPct val="0"/>
              </a:spcBef>
              <a:spcAft>
                <a:spcPct val="0"/>
              </a:spcAft>
              <a:defRPr sz="2600">
                <a:solidFill>
                  <a:schemeClr val="tx1"/>
                </a:solidFill>
                <a:latin typeface="Times New Roman" charset="0"/>
              </a:defRPr>
            </a:lvl8pPr>
            <a:lvl9pPr marL="4208953" indent="-247586"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dirty="0">
                <a:latin typeface="Arial" charset="0"/>
              </a:rPr>
              <a:t>1.1. Introduction to e-resources management</a:t>
            </a:r>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t>Plenary discussion – ask for definition of e-resources and examples</a:t>
            </a:r>
          </a:p>
          <a:p>
            <a:endParaRPr lang="en-GB" dirty="0"/>
          </a:p>
          <a:p>
            <a:r>
              <a:rPr lang="en-GB" dirty="0"/>
              <a:t>May need to distinguish between resource and search engine</a:t>
            </a:r>
          </a:p>
        </p:txBody>
      </p:sp>
      <p:sp>
        <p:nvSpPr>
          <p:cNvPr id="2" name="Date Placeholder 1"/>
          <p:cNvSpPr>
            <a:spLocks noGrp="1"/>
          </p:cNvSpPr>
          <p:nvPr>
            <p:ph type="dt" idx="10"/>
          </p:nvPr>
        </p:nvSpPr>
        <p:spPr/>
        <p:txBody>
          <a:bodyPr/>
          <a:lstStyle/>
          <a:p>
            <a:fld id="{D5546F6E-1D14-4786-B8EE-A9BAC5395D6B}" type="datetime3">
              <a:rPr lang="en-US" smtClean="0"/>
              <a:t>4 March 2014</a:t>
            </a:fld>
            <a:endParaRPr lang="en-US"/>
          </a:p>
        </p:txBody>
      </p:sp>
      <p:sp>
        <p:nvSpPr>
          <p:cNvPr id="3" name="Footer Placeholder 2"/>
          <p:cNvSpPr>
            <a:spLocks noGrp="1"/>
          </p:cNvSpPr>
          <p:nvPr>
            <p:ph type="ftr" sz="quarter" idx="11"/>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8"/>
          <p:cNvSpPr>
            <a:spLocks noGrp="1" noChangeArrowheads="1"/>
          </p:cNvSpPr>
          <p:nvPr>
            <p:ph type="hdr" sz="quarter"/>
          </p:nvPr>
        </p:nvSpPr>
        <p:spPr>
          <a:xfrm>
            <a:off x="162387" y="255865"/>
            <a:ext cx="3076363" cy="5117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charset="0"/>
              </a:defRPr>
            </a:lvl1pPr>
            <a:lvl2pPr marL="804652" indent="-309481" eaLnBrk="0" hangingPunct="0">
              <a:defRPr sz="2600">
                <a:solidFill>
                  <a:schemeClr val="tx1"/>
                </a:solidFill>
                <a:latin typeface="Times New Roman" charset="0"/>
              </a:defRPr>
            </a:lvl2pPr>
            <a:lvl3pPr marL="1237928" indent="-247586" eaLnBrk="0" hangingPunct="0">
              <a:defRPr sz="2600">
                <a:solidFill>
                  <a:schemeClr val="tx1"/>
                </a:solidFill>
                <a:latin typeface="Times New Roman" charset="0"/>
              </a:defRPr>
            </a:lvl3pPr>
            <a:lvl4pPr marL="1733099" indent="-247586" eaLnBrk="0" hangingPunct="0">
              <a:defRPr sz="2600">
                <a:solidFill>
                  <a:schemeClr val="tx1"/>
                </a:solidFill>
                <a:latin typeface="Times New Roman" charset="0"/>
              </a:defRPr>
            </a:lvl4pPr>
            <a:lvl5pPr marL="2228269" indent="-247586" eaLnBrk="0" hangingPunct="0">
              <a:defRPr sz="2600">
                <a:solidFill>
                  <a:schemeClr val="tx1"/>
                </a:solidFill>
                <a:latin typeface="Times New Roman" charset="0"/>
              </a:defRPr>
            </a:lvl5pPr>
            <a:lvl6pPr marL="2723440" indent="-247586" eaLnBrk="0" fontAlgn="base" hangingPunct="0">
              <a:spcBef>
                <a:spcPct val="0"/>
              </a:spcBef>
              <a:spcAft>
                <a:spcPct val="0"/>
              </a:spcAft>
              <a:defRPr sz="2600">
                <a:solidFill>
                  <a:schemeClr val="tx1"/>
                </a:solidFill>
                <a:latin typeface="Times New Roman" charset="0"/>
              </a:defRPr>
            </a:lvl6pPr>
            <a:lvl7pPr marL="3218611" indent="-247586" eaLnBrk="0" fontAlgn="base" hangingPunct="0">
              <a:spcBef>
                <a:spcPct val="0"/>
              </a:spcBef>
              <a:spcAft>
                <a:spcPct val="0"/>
              </a:spcAft>
              <a:defRPr sz="2600">
                <a:solidFill>
                  <a:schemeClr val="tx1"/>
                </a:solidFill>
                <a:latin typeface="Times New Roman" charset="0"/>
              </a:defRPr>
            </a:lvl7pPr>
            <a:lvl8pPr marL="3713782" indent="-247586" eaLnBrk="0" fontAlgn="base" hangingPunct="0">
              <a:spcBef>
                <a:spcPct val="0"/>
              </a:spcBef>
              <a:spcAft>
                <a:spcPct val="0"/>
              </a:spcAft>
              <a:defRPr sz="2600">
                <a:solidFill>
                  <a:schemeClr val="tx1"/>
                </a:solidFill>
                <a:latin typeface="Times New Roman" charset="0"/>
              </a:defRPr>
            </a:lvl8pPr>
            <a:lvl9pPr marL="4208953" indent="-247586"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dirty="0">
                <a:latin typeface="Arial" charset="0"/>
              </a:rPr>
              <a:t>1.1. Introduction to e-resources management</a:t>
            </a:r>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The facilitator can expand on this  definition </a:t>
            </a:r>
          </a:p>
          <a:p>
            <a:pPr eaLnBrk="1" hangingPunct="1"/>
            <a:r>
              <a:rPr lang="en-GB" dirty="0" smtClean="0"/>
              <a:t>According to AACR2, 2005 Update, an electronic resource is: "Material (data and/or program(s)) encoded for manipulation by a computerized device.”</a:t>
            </a:r>
          </a:p>
          <a:p>
            <a:pPr eaLnBrk="1" hangingPunct="1"/>
            <a:r>
              <a:rPr lang="en-GB" dirty="0" smtClean="0">
                <a:effectLst/>
              </a:rPr>
              <a:t>Ask a librarian “An electronic resource is any information source that the library provides access to in an electronic format” http://libanswers.utep.edu/a.php?qid=57186 </a:t>
            </a:r>
          </a:p>
          <a:p>
            <a:pPr eaLnBrk="1" hangingPunct="1"/>
            <a:endParaRPr lang="en-US" altLang="en-US" dirty="0" smtClean="0"/>
          </a:p>
          <a:p>
            <a:pPr eaLnBrk="1" hangingPunct="1"/>
            <a:r>
              <a:rPr lang="en-US" altLang="en-US" dirty="0" smtClean="0"/>
              <a:t>Workshop</a:t>
            </a:r>
            <a:r>
              <a:rPr lang="en-US" altLang="en-US" baseline="0" dirty="0" smtClean="0"/>
              <a:t> will focus on </a:t>
            </a:r>
            <a:r>
              <a:rPr lang="en-US" altLang="en-US" b="1" baseline="0" dirty="0" smtClean="0"/>
              <a:t>library material </a:t>
            </a:r>
            <a:r>
              <a:rPr lang="en-US" altLang="en-US" baseline="0" dirty="0" smtClean="0"/>
              <a:t>– implying research value, peer reviewed</a:t>
            </a:r>
            <a:endParaRPr lang="en-US" altLang="en-US" dirty="0" smtClean="0"/>
          </a:p>
          <a:p>
            <a:pPr eaLnBrk="1" hangingPunct="1"/>
            <a:endParaRPr lang="en-US" altLang="en-US" dirty="0" smtClean="0"/>
          </a:p>
          <a:p>
            <a:pPr eaLnBrk="1" hangingPunct="1"/>
            <a:r>
              <a:rPr lang="en-US" altLang="en-US" dirty="0" smtClean="0"/>
              <a:t>Electronic format – online, DVD, CD, even</a:t>
            </a:r>
            <a:r>
              <a:rPr lang="en-US" altLang="en-US" baseline="0" dirty="0" smtClean="0"/>
              <a:t> just on local network</a:t>
            </a:r>
          </a:p>
          <a:p>
            <a:pPr eaLnBrk="1" hangingPunct="1"/>
            <a:r>
              <a:rPr lang="en-US" altLang="en-US" baseline="0" dirty="0" smtClean="0"/>
              <a:t>Could be</a:t>
            </a:r>
            <a:br>
              <a:rPr lang="en-US" altLang="en-US" baseline="0" dirty="0" smtClean="0"/>
            </a:br>
            <a:r>
              <a:rPr lang="en-US" altLang="en-US" baseline="0" dirty="0" smtClean="0"/>
              <a:t>Print version converted to electronic – </a:t>
            </a:r>
            <a:r>
              <a:rPr lang="en-US" altLang="en-US" baseline="0" dirty="0" err="1" smtClean="0"/>
              <a:t>digitisation</a:t>
            </a:r>
            <a:r>
              <a:rPr lang="en-US" altLang="en-US" baseline="0" dirty="0" smtClean="0"/>
              <a:t> projects</a:t>
            </a:r>
          </a:p>
          <a:p>
            <a:pPr eaLnBrk="1" hangingPunct="1"/>
            <a:r>
              <a:rPr lang="en-US" altLang="en-US" baseline="0" dirty="0" smtClean="0"/>
              <a:t>Electronic document which will also be printed</a:t>
            </a:r>
          </a:p>
          <a:p>
            <a:pPr eaLnBrk="1" hangingPunct="1"/>
            <a:r>
              <a:rPr lang="en-US" altLang="en-US" baseline="0" dirty="0" smtClean="0"/>
              <a:t>Electronic only – “born digital”</a:t>
            </a:r>
            <a:endParaRPr lang="en-US" altLang="en-US" dirty="0" smtClean="0"/>
          </a:p>
        </p:txBody>
      </p:sp>
      <p:sp>
        <p:nvSpPr>
          <p:cNvPr id="2" name="Date Placeholder 1"/>
          <p:cNvSpPr>
            <a:spLocks noGrp="1"/>
          </p:cNvSpPr>
          <p:nvPr>
            <p:ph type="dt" idx="10"/>
          </p:nvPr>
        </p:nvSpPr>
        <p:spPr/>
        <p:txBody>
          <a:bodyPr/>
          <a:lstStyle/>
          <a:p>
            <a:fld id="{CF42A359-8697-4E43-ACB0-C666ED9152F8}" type="datetime3">
              <a:rPr lang="en-US" smtClean="0"/>
              <a:t>4 March 2014</a:t>
            </a:fld>
            <a:endParaRPr lang="en-US"/>
          </a:p>
        </p:txBody>
      </p:sp>
      <p:sp>
        <p:nvSpPr>
          <p:cNvPr id="3" name="Footer Placeholder 2"/>
          <p:cNvSpPr>
            <a:spLocks noGrp="1"/>
          </p:cNvSpPr>
          <p:nvPr>
            <p:ph type="ftr" sz="quarter" idx="11"/>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8"/>
          <p:cNvSpPr>
            <a:spLocks noGrp="1" noChangeArrowheads="1"/>
          </p:cNvSpPr>
          <p:nvPr>
            <p:ph type="hdr" sz="quarter"/>
          </p:nvPr>
        </p:nvSpPr>
        <p:spPr>
          <a:xfrm>
            <a:off x="1" y="127934"/>
            <a:ext cx="3076363" cy="5117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charset="0"/>
              </a:defRPr>
            </a:lvl1pPr>
            <a:lvl2pPr marL="804652" indent="-309481" eaLnBrk="0" hangingPunct="0">
              <a:defRPr sz="2600">
                <a:solidFill>
                  <a:schemeClr val="tx1"/>
                </a:solidFill>
                <a:latin typeface="Times New Roman" charset="0"/>
              </a:defRPr>
            </a:lvl2pPr>
            <a:lvl3pPr marL="1237928" indent="-247586" eaLnBrk="0" hangingPunct="0">
              <a:defRPr sz="2600">
                <a:solidFill>
                  <a:schemeClr val="tx1"/>
                </a:solidFill>
                <a:latin typeface="Times New Roman" charset="0"/>
              </a:defRPr>
            </a:lvl3pPr>
            <a:lvl4pPr marL="1733099" indent="-247586" eaLnBrk="0" hangingPunct="0">
              <a:defRPr sz="2600">
                <a:solidFill>
                  <a:schemeClr val="tx1"/>
                </a:solidFill>
                <a:latin typeface="Times New Roman" charset="0"/>
              </a:defRPr>
            </a:lvl4pPr>
            <a:lvl5pPr marL="2228269" indent="-247586" eaLnBrk="0" hangingPunct="0">
              <a:defRPr sz="2600">
                <a:solidFill>
                  <a:schemeClr val="tx1"/>
                </a:solidFill>
                <a:latin typeface="Times New Roman" charset="0"/>
              </a:defRPr>
            </a:lvl5pPr>
            <a:lvl6pPr marL="2723440" indent="-247586" eaLnBrk="0" fontAlgn="base" hangingPunct="0">
              <a:spcBef>
                <a:spcPct val="0"/>
              </a:spcBef>
              <a:spcAft>
                <a:spcPct val="0"/>
              </a:spcAft>
              <a:defRPr sz="2600">
                <a:solidFill>
                  <a:schemeClr val="tx1"/>
                </a:solidFill>
                <a:latin typeface="Times New Roman" charset="0"/>
              </a:defRPr>
            </a:lvl6pPr>
            <a:lvl7pPr marL="3218611" indent="-247586" eaLnBrk="0" fontAlgn="base" hangingPunct="0">
              <a:spcBef>
                <a:spcPct val="0"/>
              </a:spcBef>
              <a:spcAft>
                <a:spcPct val="0"/>
              </a:spcAft>
              <a:defRPr sz="2600">
                <a:solidFill>
                  <a:schemeClr val="tx1"/>
                </a:solidFill>
                <a:latin typeface="Times New Roman" charset="0"/>
              </a:defRPr>
            </a:lvl7pPr>
            <a:lvl8pPr marL="3713782" indent="-247586" eaLnBrk="0" fontAlgn="base" hangingPunct="0">
              <a:spcBef>
                <a:spcPct val="0"/>
              </a:spcBef>
              <a:spcAft>
                <a:spcPct val="0"/>
              </a:spcAft>
              <a:defRPr sz="2600">
                <a:solidFill>
                  <a:schemeClr val="tx1"/>
                </a:solidFill>
                <a:latin typeface="Times New Roman" charset="0"/>
              </a:defRPr>
            </a:lvl8pPr>
            <a:lvl9pPr marL="4208953" indent="-247586"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dirty="0">
                <a:latin typeface="Arial" charset="0"/>
              </a:rPr>
              <a:t>1.1. Introduction to e-resources management</a:t>
            </a:r>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facilitator can expand on this to include other library material like newspapers, magazines, reports and the like</a:t>
            </a:r>
          </a:p>
          <a:p>
            <a:pPr eaLnBrk="1" hangingPunct="1"/>
            <a:endParaRPr lang="en-US" altLang="en-US" smtClean="0"/>
          </a:p>
        </p:txBody>
      </p:sp>
      <p:sp>
        <p:nvSpPr>
          <p:cNvPr id="2" name="Date Placeholder 1"/>
          <p:cNvSpPr>
            <a:spLocks noGrp="1"/>
          </p:cNvSpPr>
          <p:nvPr>
            <p:ph type="dt" idx="10"/>
          </p:nvPr>
        </p:nvSpPr>
        <p:spPr/>
        <p:txBody>
          <a:bodyPr/>
          <a:lstStyle/>
          <a:p>
            <a:fld id="{88C800BA-D11E-4328-9EB0-9214574DB3AF}" type="datetime3">
              <a:rPr lang="en-US" smtClean="0"/>
              <a:t>4 March 2014</a:t>
            </a:fld>
            <a:endParaRPr lang="en-US"/>
          </a:p>
        </p:txBody>
      </p:sp>
      <p:sp>
        <p:nvSpPr>
          <p:cNvPr id="3" name="Footer Placeholder 2"/>
          <p:cNvSpPr>
            <a:spLocks noGrp="1"/>
          </p:cNvSpPr>
          <p:nvPr>
            <p:ph type="ftr" sz="quarter" idx="11"/>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hdr" sz="quarter"/>
          </p:nvPr>
        </p:nvSpPr>
        <p:spPr>
          <a:xfrm>
            <a:off x="101492" y="108252"/>
            <a:ext cx="3076363" cy="5117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charset="0"/>
              </a:defRPr>
            </a:lvl1pPr>
            <a:lvl2pPr marL="804652" indent="-309481" eaLnBrk="0" hangingPunct="0">
              <a:defRPr sz="2600">
                <a:solidFill>
                  <a:schemeClr val="tx1"/>
                </a:solidFill>
                <a:latin typeface="Times New Roman" charset="0"/>
              </a:defRPr>
            </a:lvl2pPr>
            <a:lvl3pPr marL="1237928" indent="-247586" eaLnBrk="0" hangingPunct="0">
              <a:defRPr sz="2600">
                <a:solidFill>
                  <a:schemeClr val="tx1"/>
                </a:solidFill>
                <a:latin typeface="Times New Roman" charset="0"/>
              </a:defRPr>
            </a:lvl3pPr>
            <a:lvl4pPr marL="1733099" indent="-247586" eaLnBrk="0" hangingPunct="0">
              <a:defRPr sz="2600">
                <a:solidFill>
                  <a:schemeClr val="tx1"/>
                </a:solidFill>
                <a:latin typeface="Times New Roman" charset="0"/>
              </a:defRPr>
            </a:lvl4pPr>
            <a:lvl5pPr marL="2228269" indent="-247586" eaLnBrk="0" hangingPunct="0">
              <a:defRPr sz="2600">
                <a:solidFill>
                  <a:schemeClr val="tx1"/>
                </a:solidFill>
                <a:latin typeface="Times New Roman" charset="0"/>
              </a:defRPr>
            </a:lvl5pPr>
            <a:lvl6pPr marL="2723440" indent="-247586" eaLnBrk="0" fontAlgn="base" hangingPunct="0">
              <a:spcBef>
                <a:spcPct val="0"/>
              </a:spcBef>
              <a:spcAft>
                <a:spcPct val="0"/>
              </a:spcAft>
              <a:defRPr sz="2600">
                <a:solidFill>
                  <a:schemeClr val="tx1"/>
                </a:solidFill>
                <a:latin typeface="Times New Roman" charset="0"/>
              </a:defRPr>
            </a:lvl6pPr>
            <a:lvl7pPr marL="3218611" indent="-247586" eaLnBrk="0" fontAlgn="base" hangingPunct="0">
              <a:spcBef>
                <a:spcPct val="0"/>
              </a:spcBef>
              <a:spcAft>
                <a:spcPct val="0"/>
              </a:spcAft>
              <a:defRPr sz="2600">
                <a:solidFill>
                  <a:schemeClr val="tx1"/>
                </a:solidFill>
                <a:latin typeface="Times New Roman" charset="0"/>
              </a:defRPr>
            </a:lvl7pPr>
            <a:lvl8pPr marL="3713782" indent="-247586" eaLnBrk="0" fontAlgn="base" hangingPunct="0">
              <a:spcBef>
                <a:spcPct val="0"/>
              </a:spcBef>
              <a:spcAft>
                <a:spcPct val="0"/>
              </a:spcAft>
              <a:defRPr sz="2600">
                <a:solidFill>
                  <a:schemeClr val="tx1"/>
                </a:solidFill>
                <a:latin typeface="Times New Roman" charset="0"/>
              </a:defRPr>
            </a:lvl8pPr>
            <a:lvl9pPr marL="4208953" indent="-247586"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dirty="0">
                <a:latin typeface="Arial" charset="0"/>
              </a:rPr>
              <a:t>1.1. Introduction to e-resources management</a:t>
            </a:r>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GB" altLang="en-US" dirty="0" smtClean="0"/>
              <a:t>Allow 10 minutes </a:t>
            </a:r>
            <a:r>
              <a:rPr lang="en-GB" altLang="en-US" smtClean="0"/>
              <a:t>for discussion</a:t>
            </a:r>
            <a:endParaRPr lang="en-GB" altLang="en-US" dirty="0" smtClean="0"/>
          </a:p>
        </p:txBody>
      </p:sp>
      <p:sp>
        <p:nvSpPr>
          <p:cNvPr id="2" name="Date Placeholder 1"/>
          <p:cNvSpPr>
            <a:spLocks noGrp="1"/>
          </p:cNvSpPr>
          <p:nvPr>
            <p:ph type="dt" idx="10"/>
          </p:nvPr>
        </p:nvSpPr>
        <p:spPr/>
        <p:txBody>
          <a:bodyPr/>
          <a:lstStyle/>
          <a:p>
            <a:fld id="{F07F62A2-61D5-4C8A-84AF-55247FFDBA76}" type="datetime3">
              <a:rPr lang="en-US" smtClean="0"/>
              <a:t>4 March 2014</a:t>
            </a:fld>
            <a:endParaRPr lang="en-US"/>
          </a:p>
        </p:txBody>
      </p:sp>
      <p:sp>
        <p:nvSpPr>
          <p:cNvPr id="3" name="Footer Placeholder 2"/>
          <p:cNvSpPr>
            <a:spLocks noGrp="1"/>
          </p:cNvSpPr>
          <p:nvPr>
            <p:ph type="ftr" sz="quarter" idx="11"/>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hdr" sz="quarter"/>
          </p:nvPr>
        </p:nvSpPr>
        <p:spPr>
          <a:xfrm>
            <a:off x="71045" y="167297"/>
            <a:ext cx="3076363" cy="5117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charset="0"/>
              </a:defRPr>
            </a:lvl1pPr>
            <a:lvl2pPr marL="804652" indent="-309481" eaLnBrk="0" hangingPunct="0">
              <a:defRPr sz="2600">
                <a:solidFill>
                  <a:schemeClr val="tx1"/>
                </a:solidFill>
                <a:latin typeface="Times New Roman" charset="0"/>
              </a:defRPr>
            </a:lvl2pPr>
            <a:lvl3pPr marL="1237928" indent="-247586" eaLnBrk="0" hangingPunct="0">
              <a:defRPr sz="2600">
                <a:solidFill>
                  <a:schemeClr val="tx1"/>
                </a:solidFill>
                <a:latin typeface="Times New Roman" charset="0"/>
              </a:defRPr>
            </a:lvl3pPr>
            <a:lvl4pPr marL="1733099" indent="-247586" eaLnBrk="0" hangingPunct="0">
              <a:defRPr sz="2600">
                <a:solidFill>
                  <a:schemeClr val="tx1"/>
                </a:solidFill>
                <a:latin typeface="Times New Roman" charset="0"/>
              </a:defRPr>
            </a:lvl4pPr>
            <a:lvl5pPr marL="2228269" indent="-247586" eaLnBrk="0" hangingPunct="0">
              <a:defRPr sz="2600">
                <a:solidFill>
                  <a:schemeClr val="tx1"/>
                </a:solidFill>
                <a:latin typeface="Times New Roman" charset="0"/>
              </a:defRPr>
            </a:lvl5pPr>
            <a:lvl6pPr marL="2723440" indent="-247586" eaLnBrk="0" fontAlgn="base" hangingPunct="0">
              <a:spcBef>
                <a:spcPct val="0"/>
              </a:spcBef>
              <a:spcAft>
                <a:spcPct val="0"/>
              </a:spcAft>
              <a:defRPr sz="2600">
                <a:solidFill>
                  <a:schemeClr val="tx1"/>
                </a:solidFill>
                <a:latin typeface="Times New Roman" charset="0"/>
              </a:defRPr>
            </a:lvl6pPr>
            <a:lvl7pPr marL="3218611" indent="-247586" eaLnBrk="0" fontAlgn="base" hangingPunct="0">
              <a:spcBef>
                <a:spcPct val="0"/>
              </a:spcBef>
              <a:spcAft>
                <a:spcPct val="0"/>
              </a:spcAft>
              <a:defRPr sz="2600">
                <a:solidFill>
                  <a:schemeClr val="tx1"/>
                </a:solidFill>
                <a:latin typeface="Times New Roman" charset="0"/>
              </a:defRPr>
            </a:lvl7pPr>
            <a:lvl8pPr marL="3713782" indent="-247586" eaLnBrk="0" fontAlgn="base" hangingPunct="0">
              <a:spcBef>
                <a:spcPct val="0"/>
              </a:spcBef>
              <a:spcAft>
                <a:spcPct val="0"/>
              </a:spcAft>
              <a:defRPr sz="2600">
                <a:solidFill>
                  <a:schemeClr val="tx1"/>
                </a:solidFill>
                <a:latin typeface="Times New Roman" charset="0"/>
              </a:defRPr>
            </a:lvl8pPr>
            <a:lvl9pPr marL="4208953" indent="-247586"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a:latin typeface="Arial" charset="0"/>
              </a:rPr>
              <a:t>1.1. Introduction to e-resources management</a:t>
            </a:r>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smtClean="0"/>
              <a:t>Benefits to users</a:t>
            </a:r>
          </a:p>
          <a:p>
            <a:pPr eaLnBrk="1" hangingPunct="1"/>
            <a:r>
              <a:rPr lang="en-GB" altLang="en-US" dirty="0" smtClean="0"/>
              <a:t>-explain fast procurement models (titles are added as soon as published)</a:t>
            </a:r>
          </a:p>
          <a:p>
            <a:pPr eaLnBrk="1" hangingPunct="1"/>
            <a:endParaRPr lang="en-GB" altLang="en-US" dirty="0" smtClean="0"/>
          </a:p>
          <a:p>
            <a:pPr eaLnBrk="1" hangingPunct="1">
              <a:buFontTx/>
              <a:buChar char="-"/>
            </a:pPr>
            <a:r>
              <a:rPr lang="en-GB" altLang="en-US" dirty="0" smtClean="0"/>
              <a:t>Explain the ease in retrieving online information as opposed to print (in the latter items my be </a:t>
            </a:r>
            <a:r>
              <a:rPr lang="en-GB" altLang="en-US" dirty="0" err="1" smtClean="0"/>
              <a:t>misshelved</a:t>
            </a:r>
            <a:r>
              <a:rPr lang="en-GB" altLang="en-US" dirty="0" smtClean="0"/>
              <a:t>, misplaced, etc.)</a:t>
            </a:r>
          </a:p>
          <a:p>
            <a:pPr eaLnBrk="1" hangingPunct="1">
              <a:buFontTx/>
              <a:buChar char="-"/>
            </a:pPr>
            <a:endParaRPr lang="en-GB" altLang="en-US" dirty="0" smtClean="0"/>
          </a:p>
          <a:p>
            <a:pPr eaLnBrk="1" hangingPunct="1">
              <a:buFontTx/>
              <a:buChar char="-"/>
            </a:pPr>
            <a:r>
              <a:rPr lang="en-GB" altLang="en-US" dirty="0" smtClean="0"/>
              <a:t>One item can be accessed by many users at the same time</a:t>
            </a:r>
          </a:p>
          <a:p>
            <a:pPr eaLnBrk="1" hangingPunct="1">
              <a:buFontTx/>
              <a:buChar char="-"/>
            </a:pPr>
            <a:endParaRPr lang="en-GB" altLang="en-US" dirty="0" smtClean="0"/>
          </a:p>
          <a:p>
            <a:pPr eaLnBrk="1" hangingPunct="1">
              <a:buFontTx/>
              <a:buChar char="-"/>
            </a:pPr>
            <a:r>
              <a:rPr lang="en-GB" altLang="en-US" dirty="0" smtClean="0"/>
              <a:t>You can browse by author, subject or titles at a click of a button </a:t>
            </a:r>
          </a:p>
          <a:p>
            <a:pPr eaLnBrk="1" hangingPunct="1">
              <a:buFontTx/>
              <a:buChar char="-"/>
            </a:pPr>
            <a:endParaRPr lang="en-GB" altLang="en-US" dirty="0" smtClean="0"/>
          </a:p>
        </p:txBody>
      </p:sp>
      <p:sp>
        <p:nvSpPr>
          <p:cNvPr id="2" name="Date Placeholder 1"/>
          <p:cNvSpPr>
            <a:spLocks noGrp="1"/>
          </p:cNvSpPr>
          <p:nvPr>
            <p:ph type="dt" idx="10"/>
          </p:nvPr>
        </p:nvSpPr>
        <p:spPr/>
        <p:txBody>
          <a:bodyPr/>
          <a:lstStyle/>
          <a:p>
            <a:fld id="{E68605E3-C6A9-41B0-9551-0CF529CFD255}" type="datetime3">
              <a:rPr lang="en-US" smtClean="0"/>
              <a:t>4 March 2014</a:t>
            </a:fld>
            <a:endParaRPr lang="en-US"/>
          </a:p>
        </p:txBody>
      </p:sp>
      <p:sp>
        <p:nvSpPr>
          <p:cNvPr id="3" name="Footer Placeholder 2"/>
          <p:cNvSpPr>
            <a:spLocks noGrp="1"/>
          </p:cNvSpPr>
          <p:nvPr>
            <p:ph type="ftr" sz="quarter" idx="11"/>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Benefits to library</a:t>
            </a:r>
          </a:p>
          <a:p>
            <a:r>
              <a:rPr lang="en-US" altLang="en-US" dirty="0" smtClean="0"/>
              <a:t>-No cataloguing</a:t>
            </a:r>
          </a:p>
          <a:p>
            <a:endParaRPr lang="en-US" altLang="en-US" dirty="0" smtClean="0"/>
          </a:p>
          <a:p>
            <a:r>
              <a:rPr lang="en-US" altLang="en-US" dirty="0" smtClean="0"/>
              <a:t>-Users do not have to come to the library</a:t>
            </a:r>
          </a:p>
          <a:p>
            <a:endParaRPr lang="en-US" altLang="en-US" dirty="0" smtClean="0"/>
          </a:p>
          <a:p>
            <a:r>
              <a:rPr lang="en-US" altLang="en-US" dirty="0" smtClean="0"/>
              <a:t>-Related items can be retrieved in one search</a:t>
            </a:r>
          </a:p>
          <a:p>
            <a:endParaRPr lang="en-US" altLang="en-US" dirty="0" smtClean="0"/>
          </a:p>
          <a:p>
            <a:r>
              <a:rPr lang="en-US" altLang="en-US" dirty="0" smtClean="0"/>
              <a:t>-You subscribe to or purchase a package as opposed to single copies. </a:t>
            </a:r>
          </a:p>
          <a:p>
            <a:pPr eaLnBrk="1" hangingPunct="1">
              <a:buFontTx/>
              <a:buChar char="-"/>
            </a:pPr>
            <a:endParaRPr lang="en-GB" altLang="en-US" dirty="0" smtClean="0"/>
          </a:p>
          <a:p>
            <a:pPr eaLnBrk="1" hangingPunct="1">
              <a:buFontTx/>
              <a:buChar char="-"/>
            </a:pPr>
            <a:r>
              <a:rPr lang="en-GB" altLang="en-US" dirty="0" smtClean="0"/>
              <a:t>Cannot be stolen, mutilated, kept by one user for long periods</a:t>
            </a:r>
          </a:p>
          <a:p>
            <a:endParaRPr lang="en-US" altLang="en-US" dirty="0" smtClean="0"/>
          </a:p>
        </p:txBody>
      </p:sp>
      <p:sp>
        <p:nvSpPr>
          <p:cNvPr id="23556" name="Header Placeholder 3"/>
          <p:cNvSpPr>
            <a:spLocks noGrp="1"/>
          </p:cNvSpPr>
          <p:nvPr>
            <p:ph type="hdr" sz="quarter"/>
          </p:nvPr>
        </p:nvSpPr>
        <p:spPr>
          <a:xfrm>
            <a:off x="121790" y="127934"/>
            <a:ext cx="3076363" cy="5117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charset="0"/>
              </a:defRPr>
            </a:lvl1pPr>
            <a:lvl2pPr marL="804652" indent="-309481" eaLnBrk="0" hangingPunct="0">
              <a:defRPr sz="2600">
                <a:solidFill>
                  <a:schemeClr val="tx1"/>
                </a:solidFill>
                <a:latin typeface="Times New Roman" charset="0"/>
              </a:defRPr>
            </a:lvl2pPr>
            <a:lvl3pPr marL="1237928" indent="-247586" eaLnBrk="0" hangingPunct="0">
              <a:defRPr sz="2600">
                <a:solidFill>
                  <a:schemeClr val="tx1"/>
                </a:solidFill>
                <a:latin typeface="Times New Roman" charset="0"/>
              </a:defRPr>
            </a:lvl3pPr>
            <a:lvl4pPr marL="1733099" indent="-247586" eaLnBrk="0" hangingPunct="0">
              <a:defRPr sz="2600">
                <a:solidFill>
                  <a:schemeClr val="tx1"/>
                </a:solidFill>
                <a:latin typeface="Times New Roman" charset="0"/>
              </a:defRPr>
            </a:lvl4pPr>
            <a:lvl5pPr marL="2228269" indent="-247586" eaLnBrk="0" hangingPunct="0">
              <a:defRPr sz="2600">
                <a:solidFill>
                  <a:schemeClr val="tx1"/>
                </a:solidFill>
                <a:latin typeface="Times New Roman" charset="0"/>
              </a:defRPr>
            </a:lvl5pPr>
            <a:lvl6pPr marL="2723440" indent="-247586" eaLnBrk="0" fontAlgn="base" hangingPunct="0">
              <a:spcBef>
                <a:spcPct val="0"/>
              </a:spcBef>
              <a:spcAft>
                <a:spcPct val="0"/>
              </a:spcAft>
              <a:defRPr sz="2600">
                <a:solidFill>
                  <a:schemeClr val="tx1"/>
                </a:solidFill>
                <a:latin typeface="Times New Roman" charset="0"/>
              </a:defRPr>
            </a:lvl6pPr>
            <a:lvl7pPr marL="3218611" indent="-247586" eaLnBrk="0" fontAlgn="base" hangingPunct="0">
              <a:spcBef>
                <a:spcPct val="0"/>
              </a:spcBef>
              <a:spcAft>
                <a:spcPct val="0"/>
              </a:spcAft>
              <a:defRPr sz="2600">
                <a:solidFill>
                  <a:schemeClr val="tx1"/>
                </a:solidFill>
                <a:latin typeface="Times New Roman" charset="0"/>
              </a:defRPr>
            </a:lvl7pPr>
            <a:lvl8pPr marL="3713782" indent="-247586" eaLnBrk="0" fontAlgn="base" hangingPunct="0">
              <a:spcBef>
                <a:spcPct val="0"/>
              </a:spcBef>
              <a:spcAft>
                <a:spcPct val="0"/>
              </a:spcAft>
              <a:defRPr sz="2600">
                <a:solidFill>
                  <a:schemeClr val="tx1"/>
                </a:solidFill>
                <a:latin typeface="Times New Roman" charset="0"/>
              </a:defRPr>
            </a:lvl8pPr>
            <a:lvl9pPr marL="4208953" indent="-247586"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a:latin typeface="Arial" charset="0"/>
              </a:rPr>
              <a:t>1.1. Introduction to e-resources management</a:t>
            </a:r>
          </a:p>
        </p:txBody>
      </p:sp>
      <p:sp>
        <p:nvSpPr>
          <p:cNvPr id="2" name="Date Placeholder 1"/>
          <p:cNvSpPr>
            <a:spLocks noGrp="1"/>
          </p:cNvSpPr>
          <p:nvPr>
            <p:ph type="dt" idx="10"/>
          </p:nvPr>
        </p:nvSpPr>
        <p:spPr/>
        <p:txBody>
          <a:bodyPr/>
          <a:lstStyle/>
          <a:p>
            <a:fld id="{58036D50-3B37-441C-9CD0-F3390998009E}" type="datetime3">
              <a:rPr lang="en-US" smtClean="0"/>
              <a:t>4 March 2014</a:t>
            </a:fld>
            <a:endParaRPr lang="en-US"/>
          </a:p>
        </p:txBody>
      </p:sp>
      <p:sp>
        <p:nvSpPr>
          <p:cNvPr id="3" name="Footer Placeholder 2"/>
          <p:cNvSpPr>
            <a:spLocks noGrp="1"/>
          </p:cNvSpPr>
          <p:nvPr>
            <p:ph type="ftr" sz="quarter" idx="11"/>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-give examples of usage statistics from your country if possible</a:t>
            </a:r>
          </a:p>
          <a:p>
            <a:endParaRPr lang="en-US" altLang="en-US" dirty="0" smtClean="0"/>
          </a:p>
          <a:p>
            <a:r>
              <a:rPr lang="en-US" altLang="en-US" dirty="0" smtClean="0"/>
              <a:t>-</a:t>
            </a:r>
            <a:r>
              <a:rPr lang="en-US" altLang="en-US" smtClean="0"/>
              <a:t>Publishers go </a:t>
            </a:r>
            <a:r>
              <a:rPr lang="en-US" altLang="en-US" dirty="0" smtClean="0"/>
              <a:t>out of their way to ensure that users can appreciate their e-products and this comes with a lot of benefits</a:t>
            </a:r>
          </a:p>
          <a:p>
            <a:endParaRPr lang="en-US" altLang="en-US" dirty="0" smtClean="0"/>
          </a:p>
          <a:p>
            <a:r>
              <a:rPr lang="en-US" altLang="en-US" dirty="0" smtClean="0"/>
              <a:t>-It is fun particularly for young users</a:t>
            </a:r>
          </a:p>
        </p:txBody>
      </p:sp>
      <p:sp>
        <p:nvSpPr>
          <p:cNvPr id="24580" name="Header Placeholder 3"/>
          <p:cNvSpPr>
            <a:spLocks noGrp="1"/>
          </p:cNvSpPr>
          <p:nvPr>
            <p:ph type="hdr" sz="quarter"/>
          </p:nvPr>
        </p:nvSpPr>
        <p:spPr>
          <a:xfrm>
            <a:off x="121790" y="157456"/>
            <a:ext cx="3076363" cy="5117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charset="0"/>
              </a:defRPr>
            </a:lvl1pPr>
            <a:lvl2pPr marL="804652" indent="-309481" eaLnBrk="0" hangingPunct="0">
              <a:defRPr sz="2600">
                <a:solidFill>
                  <a:schemeClr val="tx1"/>
                </a:solidFill>
                <a:latin typeface="Times New Roman" charset="0"/>
              </a:defRPr>
            </a:lvl2pPr>
            <a:lvl3pPr marL="1237928" indent="-247586" eaLnBrk="0" hangingPunct="0">
              <a:defRPr sz="2600">
                <a:solidFill>
                  <a:schemeClr val="tx1"/>
                </a:solidFill>
                <a:latin typeface="Times New Roman" charset="0"/>
              </a:defRPr>
            </a:lvl3pPr>
            <a:lvl4pPr marL="1733099" indent="-247586" eaLnBrk="0" hangingPunct="0">
              <a:defRPr sz="2600">
                <a:solidFill>
                  <a:schemeClr val="tx1"/>
                </a:solidFill>
                <a:latin typeface="Times New Roman" charset="0"/>
              </a:defRPr>
            </a:lvl4pPr>
            <a:lvl5pPr marL="2228269" indent="-247586" eaLnBrk="0" hangingPunct="0">
              <a:defRPr sz="2600">
                <a:solidFill>
                  <a:schemeClr val="tx1"/>
                </a:solidFill>
                <a:latin typeface="Times New Roman" charset="0"/>
              </a:defRPr>
            </a:lvl5pPr>
            <a:lvl6pPr marL="2723440" indent="-247586" eaLnBrk="0" fontAlgn="base" hangingPunct="0">
              <a:spcBef>
                <a:spcPct val="0"/>
              </a:spcBef>
              <a:spcAft>
                <a:spcPct val="0"/>
              </a:spcAft>
              <a:defRPr sz="2600">
                <a:solidFill>
                  <a:schemeClr val="tx1"/>
                </a:solidFill>
                <a:latin typeface="Times New Roman" charset="0"/>
              </a:defRPr>
            </a:lvl6pPr>
            <a:lvl7pPr marL="3218611" indent="-247586" eaLnBrk="0" fontAlgn="base" hangingPunct="0">
              <a:spcBef>
                <a:spcPct val="0"/>
              </a:spcBef>
              <a:spcAft>
                <a:spcPct val="0"/>
              </a:spcAft>
              <a:defRPr sz="2600">
                <a:solidFill>
                  <a:schemeClr val="tx1"/>
                </a:solidFill>
                <a:latin typeface="Times New Roman" charset="0"/>
              </a:defRPr>
            </a:lvl7pPr>
            <a:lvl8pPr marL="3713782" indent="-247586" eaLnBrk="0" fontAlgn="base" hangingPunct="0">
              <a:spcBef>
                <a:spcPct val="0"/>
              </a:spcBef>
              <a:spcAft>
                <a:spcPct val="0"/>
              </a:spcAft>
              <a:defRPr sz="2600">
                <a:solidFill>
                  <a:schemeClr val="tx1"/>
                </a:solidFill>
                <a:latin typeface="Times New Roman" charset="0"/>
              </a:defRPr>
            </a:lvl8pPr>
            <a:lvl9pPr marL="4208953" indent="-247586"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a:latin typeface="Arial" charset="0"/>
              </a:rPr>
              <a:t>1.1. Introduction to e-resources management</a:t>
            </a:r>
          </a:p>
        </p:txBody>
      </p:sp>
      <p:sp>
        <p:nvSpPr>
          <p:cNvPr id="2" name="Date Placeholder 1"/>
          <p:cNvSpPr>
            <a:spLocks noGrp="1"/>
          </p:cNvSpPr>
          <p:nvPr>
            <p:ph type="dt" idx="10"/>
          </p:nvPr>
        </p:nvSpPr>
        <p:spPr/>
        <p:txBody>
          <a:bodyPr/>
          <a:lstStyle/>
          <a:p>
            <a:fld id="{E2CA1FD6-B293-4289-819C-409C0887B2B3}" type="datetime3">
              <a:rPr lang="en-US" smtClean="0"/>
              <a:t>4 March 2014</a:t>
            </a:fld>
            <a:endParaRPr lang="en-US"/>
          </a:p>
        </p:txBody>
      </p:sp>
      <p:sp>
        <p:nvSpPr>
          <p:cNvPr id="3" name="Footer Placeholder 2"/>
          <p:cNvSpPr>
            <a:spLocks noGrp="1"/>
          </p:cNvSpPr>
          <p:nvPr>
            <p:ph type="ftr" sz="quarter" idx="11"/>
          </p:nvPr>
        </p:nvSpPr>
        <p:spPr/>
        <p:txBody>
          <a:bodyPr/>
          <a:lstStyle/>
          <a:p>
            <a:r>
              <a:rPr lang="en-GB" smtClean="0"/>
              <a:t>This work is licensed under a Creative Commons Attribution-ShareAlike 3.0 Unported License. http://creativecommons.org/licenses/by-sa/3.0/ Last updated </a:t>
            </a:r>
            <a:fld id="{03D62954-0E2A-4EA1-BF66-653653E67BCF}" type="datetime4">
              <a:rPr lang="en-GB" smtClean="0"/>
              <a:t>04 March 2014</a:t>
            </a:fld>
            <a:r>
              <a:rPr lang="en-GB" smtClean="0"/>
              <a:t> Page ‹#›</a:t>
            </a:r>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5784CC"/>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C52973-40B4-4DCF-9371-C8281F43894B}" type="datetime1">
              <a:rPr lang="en-GB" smtClean="0"/>
              <a:t>04/03/2014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296969-AA6D-4F05-B76D-190973BCC0DA}" type="datetime1">
              <a:rPr lang="en-GB"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9052349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2480"/>
            <a:ext cx="2057400" cy="5333683"/>
          </a:xfrm>
        </p:spPr>
        <p:txBody>
          <a:bodyPr vert="eaVert"/>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92480"/>
            <a:ext cx="6019800" cy="5333683"/>
          </a:xfrm>
        </p:spPr>
        <p:txBody>
          <a:bodyPr vert="eaVert"/>
          <a:lstStyle>
            <a:lvl1pPr>
              <a:defRPr b="0">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C3CE89-5F15-49BC-8E6B-E5F5C0B848F0}" type="datetime1">
              <a:rPr lang="en-GB"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0715123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D492EA-22A5-46EA-AEE4-FEF05809C90A}" type="datetime1">
              <a:rPr lang="en-GB"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8B6AF-BA2B-4B21-A837-5C9F070D5F4E}" type="datetime1">
              <a:rPr lang="en-GB"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84"/>
            <a:ext cx="8229600" cy="849501"/>
          </a:xfrm>
        </p:spPr>
        <p:txBody>
          <a:bodyPr/>
          <a:lstStyle>
            <a:lvl1pPr>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E26854-8564-416B-82C5-CC524F34B464}" type="datetime1">
              <a:rPr lang="en-GB" smtClean="0"/>
              <a:t>04/03/2014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8898407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8B8E31-F8CC-41E1-B70F-7D9E1C875D46}" type="datetime1">
              <a:rPr lang="en-GB" smtClean="0"/>
              <a:t>04/03/2014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402631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3669E2-729C-4C05-9D66-E743B133300A}" type="datetime1">
              <a:rPr lang="en-GB" smtClean="0"/>
              <a:t>04/03/2014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F5B8D-EE94-4900-8F2E-1D837E50F098}" type="datetime1">
              <a:rPr lang="en-GB" smtClean="0"/>
              <a:t>04/03/2014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42DF05-5D8B-43D9-8133-535B55DBBAC1}" type="datetime1">
              <a:rPr lang="en-GB" smtClean="0"/>
              <a:t>04/03/2014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02639"/>
            <a:ext cx="5486400" cy="39249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43DBC6-9421-4F6E-B158-B6968A14CD2F}" type="datetime1">
              <a:rPr lang="en-GB" smtClean="0"/>
              <a:t>04/03/2014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3617765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owerPoint-v3.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583" y="0"/>
            <a:ext cx="9169982" cy="6879166"/>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576AEF1A-0ECA-45FA-B8F2-46B1DFAAF915}" type="datetime1">
              <a:rPr lang="en-GB" smtClean="0"/>
              <a:t>04/03/2014</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666666"/>
          </a:solidFill>
          <a:latin typeface="Georgia"/>
          <a:ea typeface="+mn-ea"/>
          <a:cs typeface="+mn-cs"/>
        </a:defRPr>
      </a:lvl1pPr>
      <a:lvl2pPr marL="742950" indent="-285750" algn="l" defTabSz="457200" rtl="0" eaLnBrk="1" latinLnBrk="0" hangingPunct="1">
        <a:spcBef>
          <a:spcPct val="20000"/>
        </a:spcBef>
        <a:buFont typeface="Arial"/>
        <a:buChar char="–"/>
        <a:defRPr sz="2800" kern="1200">
          <a:solidFill>
            <a:srgbClr val="666666"/>
          </a:solidFill>
          <a:latin typeface="Georgia"/>
          <a:ea typeface="+mn-ea"/>
          <a:cs typeface="+mn-cs"/>
        </a:defRPr>
      </a:lvl2pPr>
      <a:lvl3pPr marL="1143000" indent="-228600" algn="l" defTabSz="457200" rtl="0" eaLnBrk="1" latinLnBrk="0" hangingPunct="1">
        <a:spcBef>
          <a:spcPct val="20000"/>
        </a:spcBef>
        <a:buFont typeface="Arial"/>
        <a:buChar char="•"/>
        <a:defRPr sz="2400" kern="1200">
          <a:solidFill>
            <a:srgbClr val="666666"/>
          </a:solidFill>
          <a:latin typeface="Georgia"/>
          <a:ea typeface="+mn-ea"/>
          <a:cs typeface="+mn-cs"/>
        </a:defRPr>
      </a:lvl3pPr>
      <a:lvl4pPr marL="1600200" indent="-228600" algn="l" defTabSz="457200" rtl="0" eaLnBrk="1" latinLnBrk="0" hangingPunct="1">
        <a:spcBef>
          <a:spcPct val="20000"/>
        </a:spcBef>
        <a:buFont typeface="Arial"/>
        <a:buChar char="–"/>
        <a:defRPr sz="2000" kern="1200">
          <a:solidFill>
            <a:srgbClr val="666666"/>
          </a:solidFill>
          <a:latin typeface="Georgia"/>
          <a:ea typeface="+mn-ea"/>
          <a:cs typeface="+mn-cs"/>
        </a:defRPr>
      </a:lvl4pPr>
      <a:lvl5pPr marL="2057400" indent="-228600" algn="l" defTabSz="457200" rtl="0" eaLnBrk="1" latinLnBrk="0" hangingPunct="1">
        <a:spcBef>
          <a:spcPct val="20000"/>
        </a:spcBef>
        <a:buFont typeface="Arial"/>
        <a:buChar char="»"/>
        <a:defRPr sz="2000" kern="1200">
          <a:solidFill>
            <a:srgbClr val="666666"/>
          </a:solidFill>
          <a:latin typeface="Georgi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sa/3.0/deed.en_US"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pPr algn="ctr"/>
            <a:r>
              <a:rPr lang="en-GB" sz="4000" dirty="0"/>
              <a:t>Introduction to electronic resources management</a:t>
            </a:r>
            <a:endParaRPr lang="en-GB" sz="4000" dirty="0" smtClean="0"/>
          </a:p>
        </p:txBody>
      </p:sp>
      <p:sp>
        <p:nvSpPr>
          <p:cNvPr id="4" name="Rectangle 3"/>
          <p:cNvSpPr txBox="1">
            <a:spLocks noChangeArrowheads="1"/>
          </p:cNvSpPr>
          <p:nvPr/>
        </p:nvSpPr>
        <p:spPr>
          <a:xfrm>
            <a:off x="1605280" y="4013200"/>
            <a:ext cx="6400800" cy="1752600"/>
          </a:xfrm>
          <a:prstGeom prst="rect">
            <a:avLst/>
          </a:prstGeom>
          <a:solidFill>
            <a:srgbClr val="FFFFFF"/>
          </a:solidFill>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fontAlgn="auto">
              <a:spcAft>
                <a:spcPts val="0"/>
              </a:spcAft>
            </a:pPr>
            <a:r>
              <a:rPr lang="en-GB" sz="4000" i="1" dirty="0">
                <a:solidFill>
                  <a:srgbClr val="5784CC"/>
                </a:solidFill>
                <a:latin typeface="Georgia"/>
                <a:ea typeface="+mj-ea"/>
                <a:cs typeface="+mj-cs"/>
              </a:rPr>
              <a:t>Day One : Using electronic resources</a:t>
            </a:r>
          </a:p>
        </p:txBody>
      </p:sp>
    </p:spTree>
    <p:extLst>
      <p:ext uri="{BB962C8B-B14F-4D97-AF65-F5344CB8AC3E}">
        <p14:creationId xmlns:p14="http://schemas.microsoft.com/office/powerpoint/2010/main" val="2584578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Most important benefit</a:t>
            </a:r>
          </a:p>
        </p:txBody>
      </p:sp>
      <p:sp>
        <p:nvSpPr>
          <p:cNvPr id="9219" name="Content Placeholder 2"/>
          <p:cNvSpPr>
            <a:spLocks noGrp="1"/>
          </p:cNvSpPr>
          <p:nvPr>
            <p:ph idx="1"/>
          </p:nvPr>
        </p:nvSpPr>
        <p:spPr/>
        <p:txBody>
          <a:bodyPr/>
          <a:lstStyle/>
          <a:p>
            <a:pPr algn="ctr">
              <a:buFontTx/>
              <a:buNone/>
            </a:pPr>
            <a:r>
              <a:rPr lang="en-US" altLang="en-US" dirty="0" smtClean="0">
                <a:solidFill>
                  <a:srgbClr val="FF0000"/>
                </a:solidFill>
                <a:latin typeface="Arial" panose="020B0604020202020204" pitchFamily="34" charset="0"/>
                <a:cs typeface="Arial" panose="020B0604020202020204" pitchFamily="34" charset="0"/>
              </a:rPr>
              <a:t>Enhances Research Activities</a:t>
            </a:r>
          </a:p>
          <a:p>
            <a:pPr>
              <a:buFontTx/>
              <a:buNone/>
            </a:pPr>
            <a:endParaRPr lang="en-US" altLang="en-US" dirty="0" smtClean="0">
              <a:latin typeface="Arial" panose="020B0604020202020204" pitchFamily="34" charset="0"/>
              <a:cs typeface="Arial" panose="020B0604020202020204" pitchFamily="34" charset="0"/>
            </a:endParaRPr>
          </a:p>
          <a:p>
            <a:pPr>
              <a:buFontTx/>
              <a:buNone/>
            </a:pPr>
            <a:r>
              <a:rPr lang="en-US" altLang="en-US" dirty="0" smtClean="0">
                <a:latin typeface="Arial" panose="020B0604020202020204" pitchFamily="34" charset="0"/>
                <a:cs typeface="Arial" panose="020B0604020202020204" pitchFamily="34" charset="0"/>
              </a:rPr>
              <a:t>the benefits listed above enhance access to quality content which leads to more and better research output</a:t>
            </a:r>
          </a:p>
        </p:txBody>
      </p:sp>
      <p:sp>
        <p:nvSpPr>
          <p:cNvPr id="2" name="Date Placeholder 1"/>
          <p:cNvSpPr>
            <a:spLocks noGrp="1"/>
          </p:cNvSpPr>
          <p:nvPr>
            <p:ph type="dt" sz="half" idx="10"/>
          </p:nvPr>
        </p:nvSpPr>
        <p:spPr/>
        <p:txBody>
          <a:bodyPr/>
          <a:lstStyle/>
          <a:p>
            <a:fld id="{854CB46D-8300-41D2-B67F-33196CBE66F7}"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3405516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722313" y="4410393"/>
            <a:ext cx="7772400" cy="1500187"/>
          </a:xfrm>
        </p:spPr>
        <p:txBody>
          <a:bodyPr/>
          <a:lstStyle/>
          <a:p>
            <a:pPr algn="ctr"/>
            <a:r>
              <a:rPr lang="en-GB" dirty="0"/>
              <a:t/>
            </a:r>
            <a:br>
              <a:rPr lang="en-GB" dirty="0"/>
            </a:br>
            <a:r>
              <a:rPr lang="en-GB" dirty="0"/>
              <a:t>This work is licensed under a </a:t>
            </a:r>
            <a:r>
              <a:rPr lang="en-GB" dirty="0">
                <a:hlinkClick r:id="rId3"/>
              </a:rPr>
              <a:t>Creative Commons Attribution-</a:t>
            </a:r>
            <a:r>
              <a:rPr lang="en-GB" dirty="0" err="1">
                <a:hlinkClick r:id="rId3"/>
              </a:rPr>
              <a:t>ShareAlike</a:t>
            </a:r>
            <a:r>
              <a:rPr lang="en-GB" dirty="0">
                <a:hlinkClick r:id="rId3"/>
              </a:rPr>
              <a:t> 3.0 </a:t>
            </a:r>
            <a:r>
              <a:rPr lang="en-GB" dirty="0" err="1">
                <a:hlinkClick r:id="rId3"/>
              </a:rPr>
              <a:t>Unported</a:t>
            </a:r>
            <a:r>
              <a:rPr lang="en-GB" dirty="0">
                <a:hlinkClick r:id="rId3"/>
              </a:rPr>
              <a:t> License</a:t>
            </a:r>
            <a:r>
              <a:rPr lang="en-GB" dirty="0"/>
              <a:t>.</a:t>
            </a:r>
          </a:p>
        </p:txBody>
      </p:sp>
      <p:sp>
        <p:nvSpPr>
          <p:cNvPr id="4" name="Date Placeholder 3"/>
          <p:cNvSpPr>
            <a:spLocks noGrp="1"/>
          </p:cNvSpPr>
          <p:nvPr>
            <p:ph type="dt" sz="half" idx="10"/>
          </p:nvPr>
        </p:nvSpPr>
        <p:spPr/>
        <p:txBody>
          <a:bodyPr/>
          <a:lstStyle/>
          <a:p>
            <a:fld id="{6E817CB6-2B3A-447C-AFF3-968061F0710D}"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11</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073" y="4521201"/>
            <a:ext cx="1297854"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286000" y="3105835"/>
            <a:ext cx="4572000" cy="646331"/>
          </a:xfrm>
          <a:prstGeom prst="rect">
            <a:avLst/>
          </a:prstGeom>
        </p:spPr>
        <p:txBody>
          <a:bodyPr>
            <a:spAutoFit/>
          </a:bodyPr>
          <a:lstStyle/>
          <a:p>
            <a:pPr algn="ctr">
              <a:buFontTx/>
              <a:buNone/>
            </a:pPr>
            <a:r>
              <a:rPr lang="en-GB" dirty="0"/>
              <a:t>Thank you</a:t>
            </a:r>
            <a:br>
              <a:rPr lang="en-GB" dirty="0"/>
            </a:br>
            <a:r>
              <a:rPr lang="en-GB" dirty="0"/>
              <a:t>Any questions?</a:t>
            </a:r>
          </a:p>
        </p:txBody>
      </p:sp>
      <p:sp>
        <p:nvSpPr>
          <p:cNvPr id="9" name="Rectangle 3"/>
          <p:cNvSpPr txBox="1">
            <a:spLocks noChangeArrowheads="1"/>
          </p:cNvSpPr>
          <p:nvPr/>
        </p:nvSpPr>
        <p:spPr>
          <a:xfrm>
            <a:off x="459607" y="1912388"/>
            <a:ext cx="8227191" cy="2152766"/>
          </a:xfrm>
          <a:prstGeom prst="rect">
            <a:avLst/>
          </a:prstGeom>
          <a:solidFill>
            <a:srgbClr val="FFFFFF"/>
          </a:solidFill>
        </p:spPr>
        <p:txBody>
          <a:bodyPr vert="horz" lIns="91440" tIns="45720" rIns="91440" bIns="45720" rtlCol="0" anchor="b">
            <a:normAutofit lnSpcReduction="10000"/>
          </a:bodyPr>
          <a:lstStyle>
            <a:lvl1pPr marL="0" indent="0" algn="l" defTabSz="457200" rtl="0" eaLnBrk="1" latinLnBrk="0" hangingPunct="1">
              <a:spcBef>
                <a:spcPct val="20000"/>
              </a:spcBef>
              <a:buFont typeface="Arial"/>
              <a:buNone/>
              <a:defRPr sz="2000" kern="1200">
                <a:solidFill>
                  <a:schemeClr val="tx1">
                    <a:tint val="75000"/>
                  </a:schemeClr>
                </a:solidFill>
                <a:latin typeface="Georgia"/>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Georgia"/>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Georgia"/>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algn="ctr">
              <a:buFontTx/>
              <a:buNone/>
            </a:pPr>
            <a:endParaRPr lang="en-GB" sz="4400" smtClean="0"/>
          </a:p>
          <a:p>
            <a:pPr algn="ctr">
              <a:buFontTx/>
              <a:buNone/>
            </a:pPr>
            <a:r>
              <a:rPr lang="en-GB" sz="4400" smtClean="0"/>
              <a:t>Thank you</a:t>
            </a:r>
            <a:br>
              <a:rPr lang="en-GB" sz="4400" smtClean="0"/>
            </a:br>
            <a:r>
              <a:rPr lang="en-GB" sz="4400" smtClean="0"/>
              <a:t>Any questions?</a:t>
            </a:r>
            <a:endParaRPr lang="en-GB" sz="4400" dirty="0" smtClean="0"/>
          </a:p>
        </p:txBody>
      </p:sp>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pPr algn="ctr"/>
            <a:r>
              <a:rPr lang="en-GB" sz="4000" dirty="0"/>
              <a:t>Introduction to electronic resources management</a:t>
            </a:r>
            <a:endParaRPr lang="en-GB" sz="4000" dirty="0" smtClean="0"/>
          </a:p>
        </p:txBody>
      </p:sp>
      <p:sp>
        <p:nvSpPr>
          <p:cNvPr id="2051" name="Rectangle 3"/>
          <p:cNvSpPr>
            <a:spLocks noGrp="1" noChangeArrowheads="1"/>
          </p:cNvSpPr>
          <p:nvPr>
            <p:ph type="subTitle" idx="1"/>
          </p:nvPr>
        </p:nvSpPr>
        <p:spPr/>
        <p:txBody>
          <a:bodyPr/>
          <a:lstStyle/>
          <a:p>
            <a:pPr eaLnBrk="1" hangingPunct="1"/>
            <a:r>
              <a:rPr lang="en-GB" dirty="0" smtClean="0"/>
              <a:t>Unit 1.1: Introduction to e-resources</a:t>
            </a:r>
          </a:p>
        </p:txBody>
      </p:sp>
    </p:spTree>
    <p:extLst>
      <p:ext uri="{BB962C8B-B14F-4D97-AF65-F5344CB8AC3E}">
        <p14:creationId xmlns:p14="http://schemas.microsoft.com/office/powerpoint/2010/main" val="154229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altLang="en-US" dirty="0" smtClean="0"/>
              <a:t>Definitions</a:t>
            </a:r>
          </a:p>
        </p:txBody>
      </p:sp>
      <p:sp>
        <p:nvSpPr>
          <p:cNvPr id="3075" name="Rectangle 3"/>
          <p:cNvSpPr>
            <a:spLocks noGrp="1" noChangeArrowheads="1"/>
          </p:cNvSpPr>
          <p:nvPr>
            <p:ph idx="1"/>
          </p:nvPr>
        </p:nvSpPr>
        <p:spPr/>
        <p:txBody>
          <a:bodyPr>
            <a:normAutofit/>
          </a:bodyPr>
          <a:lstStyle/>
          <a:p>
            <a:pPr eaLnBrk="1" hangingPunct="1">
              <a:buFontTx/>
              <a:buNone/>
            </a:pPr>
            <a:r>
              <a:rPr lang="en-GB" altLang="en-US" sz="4000" dirty="0" smtClean="0">
                <a:latin typeface="Arial" panose="020B0604020202020204" pitchFamily="34" charset="0"/>
                <a:cs typeface="Arial" panose="020B0604020202020204" pitchFamily="34" charset="0"/>
              </a:rPr>
              <a:t>Your ideas?</a:t>
            </a:r>
          </a:p>
          <a:p>
            <a:pPr eaLnBrk="1" hangingPunct="1">
              <a:buFontTx/>
              <a:buNone/>
            </a:pPr>
            <a:r>
              <a:rPr lang="en-GB" altLang="en-US" sz="4000" dirty="0" smtClean="0">
                <a:latin typeface="Arial" panose="020B0604020202020204" pitchFamily="34" charset="0"/>
                <a:cs typeface="Arial" panose="020B0604020202020204" pitchFamily="34" charset="0"/>
              </a:rPr>
              <a:t>Any examples?</a:t>
            </a:r>
          </a:p>
        </p:txBody>
      </p:sp>
      <p:sp>
        <p:nvSpPr>
          <p:cNvPr id="2" name="Date Placeholder 1"/>
          <p:cNvSpPr>
            <a:spLocks noGrp="1"/>
          </p:cNvSpPr>
          <p:nvPr>
            <p:ph type="dt" sz="half" idx="10"/>
          </p:nvPr>
        </p:nvSpPr>
        <p:spPr/>
        <p:txBody>
          <a:bodyPr/>
          <a:lstStyle/>
          <a:p>
            <a:fld id="{A20813CF-DBD2-4058-B0EE-A87E93147D3F}"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3</a:t>
            </a:fld>
            <a:endParaRPr lang="en-US"/>
          </a:p>
        </p:txBody>
      </p:sp>
    </p:spTree>
    <p:extLst>
      <p:ext uri="{BB962C8B-B14F-4D97-AF65-F5344CB8AC3E}">
        <p14:creationId xmlns:p14="http://schemas.microsoft.com/office/powerpoint/2010/main" val="910912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altLang="en-US" dirty="0" smtClean="0"/>
              <a:t>Definitions</a:t>
            </a:r>
          </a:p>
        </p:txBody>
      </p:sp>
      <p:sp>
        <p:nvSpPr>
          <p:cNvPr id="3075" name="Rectangle 3"/>
          <p:cNvSpPr>
            <a:spLocks noGrp="1" noChangeArrowheads="1"/>
          </p:cNvSpPr>
          <p:nvPr>
            <p:ph idx="1"/>
          </p:nvPr>
        </p:nvSpPr>
        <p:spPr/>
        <p:txBody>
          <a:bodyPr>
            <a:normAutofit/>
          </a:bodyPr>
          <a:lstStyle/>
          <a:p>
            <a:pPr marL="0" indent="0" eaLnBrk="1" hangingPunct="1">
              <a:buFontTx/>
              <a:buNone/>
            </a:pPr>
            <a:r>
              <a:rPr lang="en-US" altLang="en-US" sz="4000" dirty="0" smtClean="0">
                <a:latin typeface="Arial" panose="020B0604020202020204" pitchFamily="34" charset="0"/>
                <a:cs typeface="Arial" panose="020B0604020202020204" pitchFamily="34" charset="0"/>
              </a:rPr>
              <a:t>An Electronic Resource is any information source that can only be accessed using a computer</a:t>
            </a:r>
          </a:p>
          <a:p>
            <a:r>
              <a:rPr lang="en-US" altLang="en-US" sz="4000" dirty="0" smtClean="0">
                <a:latin typeface="Arial" panose="020B0604020202020204" pitchFamily="34" charset="0"/>
                <a:cs typeface="Arial" panose="020B0604020202020204" pitchFamily="34" charset="0"/>
              </a:rPr>
              <a:t>May be electronic version of print</a:t>
            </a:r>
          </a:p>
          <a:p>
            <a:r>
              <a:rPr lang="en-US" altLang="en-US" sz="4000" dirty="0" smtClean="0">
                <a:latin typeface="Arial" panose="020B0604020202020204" pitchFamily="34" charset="0"/>
                <a:cs typeface="Arial" panose="020B0604020202020204" pitchFamily="34" charset="0"/>
              </a:rPr>
              <a:t>May </a:t>
            </a:r>
            <a:r>
              <a:rPr lang="en-US" altLang="en-US" sz="4000" dirty="0">
                <a:latin typeface="Arial" panose="020B0604020202020204" pitchFamily="34" charset="0"/>
                <a:cs typeface="Arial" panose="020B0604020202020204" pitchFamily="34" charset="0"/>
              </a:rPr>
              <a:t>be </a:t>
            </a:r>
            <a:r>
              <a:rPr lang="en-US" altLang="en-US" sz="4000" dirty="0" smtClean="0">
                <a:latin typeface="Arial" panose="020B0604020202020204" pitchFamily="34" charset="0"/>
                <a:cs typeface="Arial" panose="020B0604020202020204" pitchFamily="34" charset="0"/>
              </a:rPr>
              <a:t>electronic version only</a:t>
            </a:r>
            <a:endParaRPr lang="en-US" altLang="en-US" sz="4000" dirty="0">
              <a:latin typeface="Arial" panose="020B0604020202020204" pitchFamily="34" charset="0"/>
              <a:cs typeface="Arial" panose="020B0604020202020204" pitchFamily="34" charset="0"/>
            </a:endParaRPr>
          </a:p>
          <a:p>
            <a:pPr eaLnBrk="1" hangingPunct="1">
              <a:buFontTx/>
              <a:buNone/>
            </a:pPr>
            <a:endParaRPr lang="en-US" altLang="en-US" sz="4000" dirty="0" smtClean="0">
              <a:latin typeface="Arial" panose="020B0604020202020204" pitchFamily="34" charset="0"/>
              <a:cs typeface="Arial" panose="020B0604020202020204" pitchFamily="34" charset="0"/>
            </a:endParaRPr>
          </a:p>
          <a:p>
            <a:pPr eaLnBrk="1" hangingPunct="1">
              <a:buFontTx/>
              <a:buNone/>
            </a:pPr>
            <a:endParaRPr lang="en-GB" altLang="en-US" sz="4000" dirty="0" smtClean="0"/>
          </a:p>
        </p:txBody>
      </p:sp>
      <p:sp>
        <p:nvSpPr>
          <p:cNvPr id="2" name="Date Placeholder 1"/>
          <p:cNvSpPr>
            <a:spLocks noGrp="1"/>
          </p:cNvSpPr>
          <p:nvPr>
            <p:ph type="dt" sz="half" idx="10"/>
          </p:nvPr>
        </p:nvSpPr>
        <p:spPr/>
        <p:txBody>
          <a:bodyPr/>
          <a:lstStyle/>
          <a:p>
            <a:fld id="{8FCE30A8-22C9-430A-B3A2-7F53F178BFB6}"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4</a:t>
            </a:fld>
            <a:endParaRPr lang="en-US"/>
          </a:p>
        </p:txBody>
      </p:sp>
    </p:spTree>
    <p:extLst>
      <p:ext uri="{BB962C8B-B14F-4D97-AF65-F5344CB8AC3E}">
        <p14:creationId xmlns:p14="http://schemas.microsoft.com/office/powerpoint/2010/main" val="3484358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pPr eaLnBrk="1" hangingPunct="1"/>
            <a:r>
              <a:rPr lang="en-GB" altLang="en-US" dirty="0" smtClean="0"/>
              <a:t>Scope</a:t>
            </a:r>
          </a:p>
        </p:txBody>
      </p:sp>
      <p:sp>
        <p:nvSpPr>
          <p:cNvPr id="4099" name="Rectangle 1027"/>
          <p:cNvSpPr>
            <a:spLocks noGrp="1" noChangeArrowheads="1"/>
          </p:cNvSpPr>
          <p:nvPr>
            <p:ph idx="1"/>
          </p:nvPr>
        </p:nvSpPr>
        <p:spPr>
          <a:xfrm>
            <a:off x="685800" y="1676400"/>
            <a:ext cx="7772400" cy="4419600"/>
          </a:xfrm>
        </p:spPr>
        <p:txBody>
          <a:bodyPr>
            <a:normAutofit/>
          </a:bodyPr>
          <a:lstStyle/>
          <a:p>
            <a:pPr>
              <a:lnSpc>
                <a:spcPct val="90000"/>
              </a:lnSpc>
            </a:pPr>
            <a:r>
              <a:rPr lang="en-GB" altLang="en-US" sz="4000" dirty="0">
                <a:latin typeface="Arial" panose="020B0604020202020204" pitchFamily="34" charset="0"/>
                <a:cs typeface="Arial" panose="020B0604020202020204" pitchFamily="34" charset="0"/>
              </a:rPr>
              <a:t>E-journals</a:t>
            </a:r>
          </a:p>
          <a:p>
            <a:pPr eaLnBrk="1" hangingPunct="1">
              <a:lnSpc>
                <a:spcPct val="90000"/>
              </a:lnSpc>
            </a:pPr>
            <a:r>
              <a:rPr lang="en-GB" altLang="en-US" sz="4000" dirty="0" smtClean="0">
                <a:latin typeface="Arial" panose="020B0604020202020204" pitchFamily="34" charset="0"/>
                <a:cs typeface="Arial" panose="020B0604020202020204" pitchFamily="34" charset="0"/>
              </a:rPr>
              <a:t>E-books</a:t>
            </a:r>
          </a:p>
          <a:p>
            <a:pPr eaLnBrk="1" hangingPunct="1">
              <a:lnSpc>
                <a:spcPct val="90000"/>
              </a:lnSpc>
            </a:pPr>
            <a:r>
              <a:rPr lang="en-GB" altLang="en-US" sz="4000" dirty="0" smtClean="0">
                <a:latin typeface="Arial" panose="020B0604020202020204" pitchFamily="34" charset="0"/>
                <a:cs typeface="Arial" panose="020B0604020202020204" pitchFamily="34" charset="0"/>
              </a:rPr>
              <a:t>Databases</a:t>
            </a:r>
          </a:p>
          <a:p>
            <a:pPr eaLnBrk="1" hangingPunct="1">
              <a:lnSpc>
                <a:spcPct val="90000"/>
              </a:lnSpc>
            </a:pPr>
            <a:r>
              <a:rPr lang="en-GB" altLang="en-US" sz="4000" dirty="0" smtClean="0">
                <a:latin typeface="Arial" panose="020B0604020202020204" pitchFamily="34" charset="0"/>
                <a:cs typeface="Arial" panose="020B0604020202020204" pitchFamily="34" charset="0"/>
              </a:rPr>
              <a:t>Reference material</a:t>
            </a:r>
          </a:p>
          <a:p>
            <a:pPr eaLnBrk="1" hangingPunct="1">
              <a:lnSpc>
                <a:spcPct val="90000"/>
              </a:lnSpc>
            </a:pPr>
            <a:r>
              <a:rPr lang="en-GB" altLang="en-US" sz="4000" dirty="0" smtClean="0">
                <a:latin typeface="Arial" panose="020B0604020202020204" pitchFamily="34" charset="0"/>
                <a:cs typeface="Arial" panose="020B0604020202020204" pitchFamily="34" charset="0"/>
              </a:rPr>
              <a:t>Digital collections</a:t>
            </a:r>
          </a:p>
          <a:p>
            <a:pPr eaLnBrk="1" hangingPunct="1">
              <a:lnSpc>
                <a:spcPct val="90000"/>
              </a:lnSpc>
            </a:pPr>
            <a:r>
              <a:rPr lang="en-GB" altLang="en-US" sz="4000" dirty="0" smtClean="0">
                <a:latin typeface="Arial" panose="020B0604020202020204" pitchFamily="34" charset="0"/>
                <a:cs typeface="Arial" panose="020B0604020202020204" pitchFamily="34" charset="0"/>
              </a:rPr>
              <a:t>Other related materials</a:t>
            </a:r>
          </a:p>
        </p:txBody>
      </p:sp>
      <p:sp>
        <p:nvSpPr>
          <p:cNvPr id="2" name="Date Placeholder 1"/>
          <p:cNvSpPr>
            <a:spLocks noGrp="1"/>
          </p:cNvSpPr>
          <p:nvPr>
            <p:ph type="dt" sz="half" idx="10"/>
          </p:nvPr>
        </p:nvSpPr>
        <p:spPr/>
        <p:txBody>
          <a:bodyPr/>
          <a:lstStyle/>
          <a:p>
            <a:fld id="{4BAB523C-7F98-46D8-AFAA-33005C213F74}"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5</a:t>
            </a:fld>
            <a:endParaRPr lang="en-US"/>
          </a:p>
        </p:txBody>
      </p:sp>
    </p:spTree>
    <p:extLst>
      <p:ext uri="{BB962C8B-B14F-4D97-AF65-F5344CB8AC3E}">
        <p14:creationId xmlns:p14="http://schemas.microsoft.com/office/powerpoint/2010/main" val="4214849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58008" y="976088"/>
            <a:ext cx="8785992" cy="849501"/>
          </a:xfrm>
        </p:spPr>
        <p:txBody>
          <a:bodyPr>
            <a:noAutofit/>
          </a:bodyPr>
          <a:lstStyle/>
          <a:p>
            <a:r>
              <a:rPr lang="en-GB" altLang="en-US" dirty="0" smtClean="0"/>
              <a:t>Why use e-resources</a:t>
            </a:r>
            <a:r>
              <a:rPr lang="en-GB" altLang="en-US" b="1" dirty="0" smtClean="0"/>
              <a:t>?</a:t>
            </a:r>
          </a:p>
        </p:txBody>
      </p:sp>
      <p:sp>
        <p:nvSpPr>
          <p:cNvPr id="6147" name="Rectangle 3"/>
          <p:cNvSpPr>
            <a:spLocks noGrp="1" noChangeArrowheads="1"/>
          </p:cNvSpPr>
          <p:nvPr>
            <p:ph idx="1"/>
          </p:nvPr>
        </p:nvSpPr>
        <p:spPr>
          <a:xfrm>
            <a:off x="459608" y="2074948"/>
            <a:ext cx="8229600" cy="4305532"/>
          </a:xfrm>
        </p:spPr>
        <p:txBody>
          <a:bodyPr/>
          <a:lstStyle/>
          <a:p>
            <a:pPr>
              <a:buNone/>
            </a:pPr>
            <a:r>
              <a:rPr lang="en-GB" altLang="en-US" sz="2800" dirty="0">
                <a:latin typeface="Arial" panose="020B0604020202020204" pitchFamily="34" charset="0"/>
                <a:cs typeface="Arial" panose="020B0604020202020204" pitchFamily="34" charset="0"/>
              </a:rPr>
              <a:t>Exercise 1.1.1 - Small </a:t>
            </a:r>
            <a:r>
              <a:rPr lang="en-GB" altLang="en-US" sz="2800" dirty="0" smtClean="0">
                <a:latin typeface="Arial" panose="020B0604020202020204" pitchFamily="34" charset="0"/>
                <a:cs typeface="Arial" panose="020B0604020202020204" pitchFamily="34" charset="0"/>
              </a:rPr>
              <a:t>group discussion</a:t>
            </a:r>
          </a:p>
          <a:p>
            <a:pPr eaLnBrk="1" hangingPunct="1"/>
            <a:r>
              <a:rPr lang="en-GB" altLang="en-US" sz="2800" dirty="0" smtClean="0">
                <a:latin typeface="Arial" panose="020B0604020202020204" pitchFamily="34" charset="0"/>
                <a:cs typeface="Arial" panose="020B0604020202020204" pitchFamily="34" charset="0"/>
              </a:rPr>
              <a:t>List as many benefits as possible of e-resources</a:t>
            </a:r>
          </a:p>
          <a:p>
            <a:pPr eaLnBrk="1" hangingPunct="1"/>
            <a:r>
              <a:rPr lang="en-GB" altLang="en-US" sz="2800" dirty="0" smtClean="0">
                <a:latin typeface="Arial" panose="020B0604020202020204" pitchFamily="34" charset="0"/>
                <a:cs typeface="Arial" panose="020B0604020202020204" pitchFamily="34" charset="0"/>
              </a:rPr>
              <a:t>What disadvantages can you identify?</a:t>
            </a:r>
          </a:p>
          <a:p>
            <a:pPr eaLnBrk="1" hangingPunct="1"/>
            <a:endParaRPr lang="en-GB" altLang="en-US" sz="2800" dirty="0" smtClean="0"/>
          </a:p>
          <a:p>
            <a:pPr eaLnBrk="1" hangingPunct="1"/>
            <a:endParaRPr lang="en-GB" altLang="en-US" sz="2800" dirty="0" smtClean="0"/>
          </a:p>
          <a:p>
            <a:pPr eaLnBrk="1" hangingPunct="1"/>
            <a:endParaRPr lang="en-GB" altLang="en-US" sz="2800" dirty="0" smtClean="0"/>
          </a:p>
        </p:txBody>
      </p:sp>
      <p:sp>
        <p:nvSpPr>
          <p:cNvPr id="2" name="Date Placeholder 1"/>
          <p:cNvSpPr>
            <a:spLocks noGrp="1"/>
          </p:cNvSpPr>
          <p:nvPr>
            <p:ph type="dt" sz="half" idx="10"/>
          </p:nvPr>
        </p:nvSpPr>
        <p:spPr/>
        <p:txBody>
          <a:bodyPr/>
          <a:lstStyle/>
          <a:p>
            <a:fld id="{6ABB5A61-620A-4C71-A3A8-1722536F161B}"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6</a:t>
            </a:fld>
            <a:endParaRPr lang="en-US"/>
          </a:p>
        </p:txBody>
      </p:sp>
    </p:spTree>
    <p:extLst>
      <p:ext uri="{BB962C8B-B14F-4D97-AF65-F5344CB8AC3E}">
        <p14:creationId xmlns:p14="http://schemas.microsoft.com/office/powerpoint/2010/main" val="3232302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dirty="0" smtClean="0"/>
              <a:t>Benefits</a:t>
            </a:r>
            <a:endParaRPr lang="en-GB" altLang="en-US" b="1" dirty="0" smtClean="0"/>
          </a:p>
        </p:txBody>
      </p:sp>
      <p:sp>
        <p:nvSpPr>
          <p:cNvPr id="6147" name="Rectangle 3"/>
          <p:cNvSpPr>
            <a:spLocks noGrp="1" noChangeArrowheads="1"/>
          </p:cNvSpPr>
          <p:nvPr>
            <p:ph idx="1"/>
          </p:nvPr>
        </p:nvSpPr>
        <p:spPr/>
        <p:txBody>
          <a:bodyPr/>
          <a:lstStyle/>
          <a:p>
            <a:pPr eaLnBrk="1" hangingPunct="1"/>
            <a:r>
              <a:rPr lang="en-GB" altLang="en-US" dirty="0" smtClean="0">
                <a:latin typeface="Arial" panose="020B0604020202020204" pitchFamily="34" charset="0"/>
                <a:cs typeface="Arial" panose="020B0604020202020204" pitchFamily="34" charset="0"/>
              </a:rPr>
              <a:t>Current (very current contents)</a:t>
            </a:r>
          </a:p>
          <a:p>
            <a:pPr eaLnBrk="1" hangingPunct="1"/>
            <a:r>
              <a:rPr lang="en-GB" altLang="en-US" dirty="0" smtClean="0">
                <a:latin typeface="Arial" panose="020B0604020202020204" pitchFamily="34" charset="0"/>
                <a:cs typeface="Arial" panose="020B0604020202020204" pitchFamily="34" charset="0"/>
              </a:rPr>
              <a:t>Easy and efficient retrieval process</a:t>
            </a:r>
          </a:p>
          <a:p>
            <a:pPr eaLnBrk="1" hangingPunct="1"/>
            <a:r>
              <a:rPr lang="en-GB" altLang="en-US" dirty="0" smtClean="0">
                <a:latin typeface="Arial" panose="020B0604020202020204" pitchFamily="34" charset="0"/>
                <a:cs typeface="Arial" panose="020B0604020202020204" pitchFamily="34" charset="0"/>
              </a:rPr>
              <a:t>Sharing of resources (can be accessed by many at the same time)</a:t>
            </a:r>
          </a:p>
          <a:p>
            <a:r>
              <a:rPr lang="en-US" altLang="en-US" dirty="0">
                <a:latin typeface="Arial" panose="020B0604020202020204" pitchFamily="34" charset="0"/>
                <a:cs typeface="Arial" panose="020B0604020202020204" pitchFamily="34" charset="0"/>
              </a:rPr>
              <a:t>Easy to access related items</a:t>
            </a:r>
          </a:p>
          <a:p>
            <a:pPr eaLnBrk="1" hangingPunct="1"/>
            <a:r>
              <a:rPr lang="en-GB" altLang="en-US" dirty="0" smtClean="0">
                <a:latin typeface="Arial" panose="020B0604020202020204" pitchFamily="34" charset="0"/>
                <a:cs typeface="Arial" panose="020B0604020202020204" pitchFamily="34" charset="0"/>
              </a:rPr>
              <a:t>Easy to browse</a:t>
            </a:r>
          </a:p>
          <a:p>
            <a:pPr eaLnBrk="1" hangingPunct="1"/>
            <a:endParaRPr lang="en-GB" altLang="en-US" sz="2800" dirty="0" smtClean="0"/>
          </a:p>
          <a:p>
            <a:pPr eaLnBrk="1" hangingPunct="1"/>
            <a:endParaRPr lang="en-GB" altLang="en-US" sz="2800" dirty="0" smtClean="0"/>
          </a:p>
          <a:p>
            <a:pPr eaLnBrk="1" hangingPunct="1"/>
            <a:endParaRPr lang="en-GB" altLang="en-US" sz="2800" dirty="0" smtClean="0"/>
          </a:p>
        </p:txBody>
      </p:sp>
      <p:sp>
        <p:nvSpPr>
          <p:cNvPr id="2" name="Date Placeholder 1"/>
          <p:cNvSpPr>
            <a:spLocks noGrp="1"/>
          </p:cNvSpPr>
          <p:nvPr>
            <p:ph type="dt" sz="half" idx="10"/>
          </p:nvPr>
        </p:nvSpPr>
        <p:spPr/>
        <p:txBody>
          <a:bodyPr/>
          <a:lstStyle/>
          <a:p>
            <a:fld id="{D333E1C0-7E6F-4881-8B1E-A9CFEF4C7E3E}"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7</a:t>
            </a:fld>
            <a:endParaRPr lang="en-US"/>
          </a:p>
        </p:txBody>
      </p:sp>
    </p:spTree>
    <p:extLst>
      <p:ext uri="{BB962C8B-B14F-4D97-AF65-F5344CB8AC3E}">
        <p14:creationId xmlns:p14="http://schemas.microsoft.com/office/powerpoint/2010/main" val="725003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dirty="0" smtClean="0"/>
              <a:t>More benefits</a:t>
            </a:r>
            <a:endParaRPr lang="en-US" altLang="en-US" sz="3600" dirty="0" smtClean="0"/>
          </a:p>
        </p:txBody>
      </p:sp>
      <p:sp>
        <p:nvSpPr>
          <p:cNvPr id="7171" name="Content Placeholder 2"/>
          <p:cNvSpPr>
            <a:spLocks noGrp="1"/>
          </p:cNvSpPr>
          <p:nvPr>
            <p:ph idx="1"/>
          </p:nvPr>
        </p:nvSpPr>
        <p:spPr/>
        <p:txBody>
          <a:bodyPr/>
          <a:lstStyle/>
          <a:p>
            <a:r>
              <a:rPr lang="en-US" altLang="en-US" dirty="0" smtClean="0">
                <a:latin typeface="Arial" panose="020B0604020202020204" pitchFamily="34" charset="0"/>
                <a:cs typeface="Arial" panose="020B0604020202020204" pitchFamily="34" charset="0"/>
              </a:rPr>
              <a:t>Saves time for both user and staff</a:t>
            </a:r>
          </a:p>
          <a:p>
            <a:r>
              <a:rPr lang="en-US" altLang="en-US" dirty="0" smtClean="0">
                <a:latin typeface="Arial" panose="020B0604020202020204" pitchFamily="34" charset="0"/>
                <a:cs typeface="Arial" panose="020B0604020202020204" pitchFamily="34" charset="0"/>
              </a:rPr>
              <a:t>No cataloguing  </a:t>
            </a:r>
            <a:r>
              <a:rPr lang="en-US" altLang="en-US" sz="2800" dirty="0" smtClean="0">
                <a:latin typeface="Arial" panose="020B0604020202020204" pitchFamily="34" charset="0"/>
                <a:cs typeface="Arial" panose="020B0604020202020204" pitchFamily="34" charset="0"/>
              </a:rPr>
              <a:t>(MARC records are part of the package)</a:t>
            </a:r>
          </a:p>
          <a:p>
            <a:r>
              <a:rPr lang="en-US" altLang="en-US" dirty="0" smtClean="0">
                <a:latin typeface="Arial" panose="020B0604020202020204" pitchFamily="34" charset="0"/>
                <a:cs typeface="Arial" panose="020B0604020202020204" pitchFamily="34" charset="0"/>
              </a:rPr>
              <a:t>Economic   </a:t>
            </a:r>
            <a:r>
              <a:rPr lang="en-US" altLang="en-US" sz="2800" dirty="0" smtClean="0">
                <a:latin typeface="Arial" panose="020B0604020202020204" pitchFamily="34" charset="0"/>
                <a:cs typeface="Arial" panose="020B0604020202020204" pitchFamily="34" charset="0"/>
              </a:rPr>
              <a:t>(subscribe or purchase in packages)</a:t>
            </a:r>
          </a:p>
          <a:p>
            <a:r>
              <a:rPr lang="en-GB" altLang="en-US" sz="2800" dirty="0">
                <a:latin typeface="Arial" panose="020B0604020202020204" pitchFamily="34" charset="0"/>
                <a:cs typeface="Arial" panose="020B0604020202020204" pitchFamily="34" charset="0"/>
              </a:rPr>
              <a:t>Enhanced security (no loses, no mutilation...)</a:t>
            </a:r>
            <a:endParaRPr lang="en-US" altLang="en-US" sz="2800" dirty="0" smtClean="0">
              <a:latin typeface="Arial" panose="020B0604020202020204" pitchFamily="34" charset="0"/>
              <a:cs typeface="Arial" panose="020B0604020202020204" pitchFamily="34" charset="0"/>
            </a:endParaRPr>
          </a:p>
          <a:p>
            <a:endParaRPr lang="en-US" altLang="en-US" dirty="0" smtClean="0"/>
          </a:p>
          <a:p>
            <a:endParaRPr lang="en-US" altLang="en-US" dirty="0" smtClean="0"/>
          </a:p>
        </p:txBody>
      </p:sp>
      <p:sp>
        <p:nvSpPr>
          <p:cNvPr id="2" name="Date Placeholder 1"/>
          <p:cNvSpPr>
            <a:spLocks noGrp="1"/>
          </p:cNvSpPr>
          <p:nvPr>
            <p:ph type="dt" sz="half" idx="10"/>
          </p:nvPr>
        </p:nvSpPr>
        <p:spPr/>
        <p:txBody>
          <a:bodyPr/>
          <a:lstStyle/>
          <a:p>
            <a:fld id="{9211B5BC-EE85-4BF5-A23C-7A754E640754}"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8</a:t>
            </a:fld>
            <a:endParaRPr lang="en-US"/>
          </a:p>
        </p:txBody>
      </p:sp>
    </p:spTree>
    <p:extLst>
      <p:ext uri="{BB962C8B-B14F-4D97-AF65-F5344CB8AC3E}">
        <p14:creationId xmlns:p14="http://schemas.microsoft.com/office/powerpoint/2010/main" val="1971086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Still more benefits</a:t>
            </a:r>
            <a:endParaRPr lang="en-US" altLang="en-US" dirty="0" smtClean="0"/>
          </a:p>
        </p:txBody>
      </p:sp>
      <p:sp>
        <p:nvSpPr>
          <p:cNvPr id="8195" name="Content Placeholder 2"/>
          <p:cNvSpPr>
            <a:spLocks noGrp="1"/>
          </p:cNvSpPr>
          <p:nvPr>
            <p:ph idx="1"/>
          </p:nvPr>
        </p:nvSpPr>
        <p:spPr/>
        <p:txBody>
          <a:bodyPr/>
          <a:lstStyle/>
          <a:p>
            <a:r>
              <a:rPr lang="en-US" altLang="en-US" dirty="0" smtClean="0">
                <a:latin typeface="Arial" panose="020B0604020202020204" pitchFamily="34" charset="0"/>
                <a:cs typeface="Arial" panose="020B0604020202020204" pitchFamily="34" charset="0"/>
              </a:rPr>
              <a:t>Easy to monitor and evaluate usage </a:t>
            </a:r>
            <a:r>
              <a:rPr lang="en-US" altLang="en-US" sz="2800" dirty="0" smtClean="0">
                <a:latin typeface="Arial" panose="020B0604020202020204" pitchFamily="34" charset="0"/>
                <a:cs typeface="Arial" panose="020B0604020202020204" pitchFamily="34" charset="0"/>
              </a:rPr>
              <a:t>(publishers provide usage statistics)</a:t>
            </a:r>
          </a:p>
          <a:p>
            <a:r>
              <a:rPr lang="en-US" altLang="en-US" dirty="0" smtClean="0">
                <a:latin typeface="Arial" panose="020B0604020202020204" pitchFamily="34" charset="0"/>
                <a:cs typeface="Arial" panose="020B0604020202020204" pitchFamily="34" charset="0"/>
              </a:rPr>
              <a:t>Access to publishers’ added benefits </a:t>
            </a:r>
            <a:r>
              <a:rPr lang="en-US" altLang="en-US" sz="2800" dirty="0" smtClean="0">
                <a:latin typeface="Arial" panose="020B0604020202020204" pitchFamily="34" charset="0"/>
                <a:cs typeface="Arial" panose="020B0604020202020204" pitchFamily="34" charset="0"/>
              </a:rPr>
              <a:t>(training, advanced search tools, friendly platforms, alerts, etc.)</a:t>
            </a:r>
          </a:p>
          <a:p>
            <a:r>
              <a:rPr lang="en-US" altLang="en-US" dirty="0" smtClean="0">
                <a:latin typeface="Arial" panose="020B0604020202020204" pitchFamily="34" charset="0"/>
                <a:cs typeface="Arial" panose="020B0604020202020204" pitchFamily="34" charset="0"/>
              </a:rPr>
              <a:t>Fun</a:t>
            </a:r>
          </a:p>
        </p:txBody>
      </p:sp>
      <p:sp>
        <p:nvSpPr>
          <p:cNvPr id="2" name="Date Placeholder 1"/>
          <p:cNvSpPr>
            <a:spLocks noGrp="1"/>
          </p:cNvSpPr>
          <p:nvPr>
            <p:ph type="dt" sz="half" idx="10"/>
          </p:nvPr>
        </p:nvSpPr>
        <p:spPr/>
        <p:txBody>
          <a:bodyPr/>
          <a:lstStyle/>
          <a:p>
            <a:fld id="{FBEB4840-1B58-4925-9E28-A7DFAAEAABE6}"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9</a:t>
            </a:fld>
            <a:endParaRPr lang="en-US"/>
          </a:p>
        </p:txBody>
      </p:sp>
    </p:spTree>
    <p:extLst>
      <p:ext uri="{BB962C8B-B14F-4D97-AF65-F5344CB8AC3E}">
        <p14:creationId xmlns:p14="http://schemas.microsoft.com/office/powerpoint/2010/main" val="2304153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3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2013 Presentation</Template>
  <TotalTime>324</TotalTime>
  <Words>1021</Words>
  <Application>Microsoft Office PowerPoint</Application>
  <PresentationFormat>On-screen Show (4:3)</PresentationFormat>
  <Paragraphs>158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INASP 2013 Presentation</vt:lpstr>
      <vt:lpstr>Introduction to electronic resources management</vt:lpstr>
      <vt:lpstr>Introduction to electronic resources management</vt:lpstr>
      <vt:lpstr>Definitions</vt:lpstr>
      <vt:lpstr>Definitions</vt:lpstr>
      <vt:lpstr>Scope</vt:lpstr>
      <vt:lpstr>Why use e-resources?</vt:lpstr>
      <vt:lpstr>Benefits</vt:lpstr>
      <vt:lpstr>More benefits</vt:lpstr>
      <vt:lpstr>Still more benefits</vt:lpstr>
      <vt:lpstr>Most important benefit</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Anne Powell</dc:creator>
  <cp:lastModifiedBy>Anne Powell</cp:lastModifiedBy>
  <cp:revision>57</cp:revision>
  <cp:lastPrinted>2013-11-04T09:24:48Z</cp:lastPrinted>
  <dcterms:created xsi:type="dcterms:W3CDTF">2013-08-08T13:03:54Z</dcterms:created>
  <dcterms:modified xsi:type="dcterms:W3CDTF">2014-03-04T14:33:32Z</dcterms:modified>
</cp:coreProperties>
</file>