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handoutMasterIdLst>
    <p:handoutMasterId r:id="rId18"/>
  </p:handoutMasterIdLst>
  <p:sldIdLst>
    <p:sldId id="256" r:id="rId2"/>
    <p:sldId id="279" r:id="rId3"/>
    <p:sldId id="305" r:id="rId4"/>
    <p:sldId id="257" r:id="rId5"/>
    <p:sldId id="300" r:id="rId6"/>
    <p:sldId id="301" r:id="rId7"/>
    <p:sldId id="299" r:id="rId8"/>
    <p:sldId id="303" r:id="rId9"/>
    <p:sldId id="304" r:id="rId10"/>
    <p:sldId id="282" r:id="rId11"/>
    <p:sldId id="277" r:id="rId12"/>
    <p:sldId id="286" r:id="rId13"/>
    <p:sldId id="287" r:id="rId14"/>
    <p:sldId id="298" r:id="rId15"/>
    <p:sldId id="297" r:id="rId16"/>
  </p:sldIdLst>
  <p:sldSz cx="9144000" cy="6858000" type="screen4x3"/>
  <p:notesSz cx="6662738" cy="99060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286B"/>
    <a:srgbClr val="42739C"/>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99" autoAdjust="0"/>
    <p:restoredTop sz="34168" autoAdjust="0"/>
  </p:normalViewPr>
  <p:slideViewPr>
    <p:cSldViewPr showGuides="1">
      <p:cViewPr>
        <p:scale>
          <a:sx n="60" d="100"/>
          <a:sy n="60" d="100"/>
        </p:scale>
        <p:origin x="-1344" y="6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p:scale>
          <a:sx n="100" d="100"/>
          <a:sy n="100" d="100"/>
        </p:scale>
        <p:origin x="-1608" y="-72"/>
      </p:cViewPr>
      <p:guideLst>
        <p:guide orient="horz" pos="3120"/>
        <p:guide pos="20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6" name="Rectangle 6"/>
          <p:cNvSpPr>
            <a:spLocks noChangeArrowheads="1"/>
          </p:cNvSpPr>
          <p:nvPr/>
        </p:nvSpPr>
        <p:spPr bwMode="auto">
          <a:xfrm>
            <a:off x="74613" y="9493250"/>
            <a:ext cx="5921375"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562" tIns="47781" rIns="95562" bIns="47781" anchor="b"/>
          <a:lstStyle/>
          <a:p>
            <a:pPr defTabSz="955675"/>
            <a:r>
              <a:rPr lang="en-GB" altLang="en-GB" sz="800" dirty="0">
                <a:latin typeface="Arial" charset="0"/>
              </a:rPr>
              <a:t>This work is licensed under a Creative Commons Attribution-</a:t>
            </a:r>
            <a:r>
              <a:rPr lang="en-GB" altLang="en-GB" sz="800" dirty="0" err="1">
                <a:latin typeface="Arial" charset="0"/>
              </a:rPr>
              <a:t>ShareAlike</a:t>
            </a:r>
            <a:r>
              <a:rPr lang="en-GB" altLang="en-GB" sz="800" dirty="0">
                <a:latin typeface="Arial" charset="0"/>
              </a:rPr>
              <a:t> 3.0 </a:t>
            </a:r>
            <a:r>
              <a:rPr lang="en-GB" altLang="en-GB" sz="800" dirty="0" err="1">
                <a:latin typeface="Arial" charset="0"/>
              </a:rPr>
              <a:t>Unported</a:t>
            </a:r>
            <a:r>
              <a:rPr lang="en-GB" altLang="en-GB" sz="800" dirty="0">
                <a:latin typeface="Arial" charset="0"/>
              </a:rPr>
              <a:t> License. http://creativecommons.org/licenses/by-sa/3.0/ Last updated </a:t>
            </a:r>
            <a:fld id="{B2906C23-3383-4E03-892E-A23070349C5F}" type="datetime4">
              <a:rPr lang="en-GB" altLang="en-GB" sz="800" smtClean="0">
                <a:latin typeface="Arial" charset="0"/>
              </a:rPr>
              <a:t>04 March 2014</a:t>
            </a:fld>
            <a:r>
              <a:rPr lang="en-GB" altLang="en-GB" sz="800" dirty="0" smtClean="0">
                <a:latin typeface="Arial" charset="0"/>
              </a:rPr>
              <a:t> Page </a:t>
            </a:r>
            <a:fld id="{874C774C-D9F7-499F-BDC5-60DA10F77128}" type="slidenum">
              <a:rPr lang="en-GB" altLang="en-GB" sz="800" smtClean="0">
                <a:latin typeface="Arial" charset="0"/>
              </a:rPr>
              <a:t>‹#›</a:t>
            </a:fld>
            <a:endParaRPr lang="en-GB" altLang="en-GB" sz="800" dirty="0">
              <a:latin typeface="Arial" charset="0"/>
            </a:endParaRPr>
          </a:p>
        </p:txBody>
      </p:sp>
      <p:sp>
        <p:nvSpPr>
          <p:cNvPr id="71687" name="Rectangle 7"/>
          <p:cNvSpPr>
            <a:spLocks noGrp="1" noChangeArrowheads="1"/>
          </p:cNvSpPr>
          <p:nvPr>
            <p:ph type="hdr" sz="quarter"/>
          </p:nvPr>
        </p:nvSpPr>
        <p:spPr bwMode="auto">
          <a:xfrm>
            <a:off x="112713" y="119063"/>
            <a:ext cx="6251575"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1" rIns="95562" bIns="47781" numCol="1" anchor="t" anchorCtr="0" compatLnSpc="1">
            <a:prstTxWarp prst="textNoShape">
              <a:avLst/>
            </a:prstTxWarp>
          </a:bodyPr>
          <a:lstStyle>
            <a:lvl1pPr defTabSz="955675">
              <a:defRPr sz="900">
                <a:latin typeface="Arial" charset="0"/>
              </a:defRPr>
            </a:lvl1pPr>
          </a:lstStyle>
          <a:p>
            <a:r>
              <a:rPr lang="en-US" altLang="en-GB" smtClean="0"/>
              <a:t>1.0 Introduction to e-resource management</a:t>
            </a:r>
            <a:endParaRPr lang="en-GB" altLang="en-GB" dirty="0"/>
          </a:p>
        </p:txBody>
      </p:sp>
    </p:spTree>
    <p:extLst>
      <p:ext uri="{BB962C8B-B14F-4D97-AF65-F5344CB8AC3E}">
        <p14:creationId xmlns:p14="http://schemas.microsoft.com/office/powerpoint/2010/main" val="264410093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4" name="Rectangle 4"/>
          <p:cNvSpPr>
            <a:spLocks noGrp="1" noRot="1" noChangeAspect="1" noChangeArrowheads="1" noTextEdit="1"/>
          </p:cNvSpPr>
          <p:nvPr>
            <p:ph type="sldImg" idx="2"/>
          </p:nvPr>
        </p:nvSpPr>
        <p:spPr bwMode="auto">
          <a:xfrm>
            <a:off x="855663" y="742950"/>
            <a:ext cx="4953000" cy="3714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889000" y="4703763"/>
            <a:ext cx="4884738" cy="445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1" rIns="95562" bIns="47781"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1447" name="Rectangle 7"/>
          <p:cNvSpPr>
            <a:spLocks noGrp="1" noChangeArrowheads="1"/>
          </p:cNvSpPr>
          <p:nvPr>
            <p:ph type="sldNum" sz="quarter" idx="5"/>
          </p:nvPr>
        </p:nvSpPr>
        <p:spPr bwMode="auto">
          <a:xfrm>
            <a:off x="5527675" y="9504363"/>
            <a:ext cx="1135063" cy="32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1" rIns="95562" bIns="47781" numCol="1" anchor="b" anchorCtr="0" compatLnSpc="1">
            <a:prstTxWarp prst="textNoShape">
              <a:avLst/>
            </a:prstTxWarp>
          </a:bodyPr>
          <a:lstStyle>
            <a:lvl1pPr algn="r" defTabSz="955675">
              <a:defRPr sz="800">
                <a:latin typeface="Arial" charset="0"/>
              </a:defRPr>
            </a:lvl1pPr>
          </a:lstStyle>
          <a:p>
            <a:fld id="{21AB4FA2-E34D-4481-8ABC-EE55E37E56A1}" type="slidenum">
              <a:rPr lang="en-GB"/>
              <a:pPr/>
              <a:t>‹#›</a:t>
            </a:fld>
            <a:endParaRPr lang="en-GB"/>
          </a:p>
        </p:txBody>
      </p:sp>
      <p:sp>
        <p:nvSpPr>
          <p:cNvPr id="61448" name="Rectangle 8"/>
          <p:cNvSpPr>
            <a:spLocks noGrp="1" noChangeArrowheads="1"/>
          </p:cNvSpPr>
          <p:nvPr>
            <p:ph type="hdr" sz="quarter"/>
          </p:nvPr>
        </p:nvSpPr>
        <p:spPr bwMode="auto">
          <a:xfrm>
            <a:off x="114300" y="153988"/>
            <a:ext cx="6364288" cy="57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1" rIns="95562" bIns="47781" numCol="1" anchor="t" anchorCtr="0" compatLnSpc="1">
            <a:prstTxWarp prst="textNoShape">
              <a:avLst/>
            </a:prstTxWarp>
          </a:bodyPr>
          <a:lstStyle>
            <a:lvl1pPr defTabSz="955675">
              <a:defRPr sz="900">
                <a:latin typeface="Arial" charset="0"/>
              </a:defRPr>
            </a:lvl1pPr>
          </a:lstStyle>
          <a:p>
            <a:r>
              <a:rPr lang="en-US" altLang="en-GB" smtClean="0"/>
              <a:t>1.0 Introduction to e-resource management</a:t>
            </a:r>
            <a:endParaRPr lang="en-GB" altLang="en-GB"/>
          </a:p>
        </p:txBody>
      </p:sp>
      <p:sp>
        <p:nvSpPr>
          <p:cNvPr id="61449" name="Rectangle 9"/>
          <p:cNvSpPr>
            <a:spLocks noGrp="1" noChangeArrowheads="1"/>
          </p:cNvSpPr>
          <p:nvPr>
            <p:ph type="ftr" sz="quarter" idx="4"/>
          </p:nvPr>
        </p:nvSpPr>
        <p:spPr bwMode="auto">
          <a:xfrm>
            <a:off x="74613" y="9493250"/>
            <a:ext cx="5091112"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1" rIns="95562" bIns="47781" numCol="1" anchor="b" anchorCtr="0" compatLnSpc="1">
            <a:prstTxWarp prst="textNoShape">
              <a:avLst/>
            </a:prstTxWarp>
          </a:bodyPr>
          <a:lstStyle>
            <a:lvl1pPr defTabSz="955675">
              <a:defRPr sz="800">
                <a:latin typeface="Arial" charset="0"/>
              </a:defRPr>
            </a:lvl1pPr>
          </a:lstStyle>
          <a:p>
            <a:r>
              <a:rPr lang="en-GB" altLang="en-GB" dirty="0" smtClean="0"/>
              <a:t>This work is licensed under a Creative Commons Attribution-</a:t>
            </a:r>
            <a:r>
              <a:rPr lang="en-GB" altLang="en-GB" dirty="0" err="1" smtClean="0"/>
              <a:t>ShareAlike</a:t>
            </a:r>
            <a:r>
              <a:rPr lang="en-GB" altLang="en-GB" dirty="0" smtClean="0"/>
              <a:t> 3.0 </a:t>
            </a:r>
            <a:r>
              <a:rPr lang="en-GB" altLang="en-GB" dirty="0" err="1" smtClean="0"/>
              <a:t>Unported</a:t>
            </a:r>
            <a:r>
              <a:rPr lang="en-GB" altLang="en-GB" dirty="0" smtClean="0"/>
              <a:t> License. http://creativecommons.org/licenses/by-sa/3.0/ Last updated </a:t>
            </a:r>
            <a:fld id="{E47CB0EB-4F83-4941-9669-35DC9C2FECD7}" type="datetime4">
              <a:rPr lang="en-GB" altLang="en-GB" smtClean="0"/>
              <a:t>04 March 2014</a:t>
            </a:fld>
            <a:r>
              <a:rPr lang="en-GB" altLang="en-GB" dirty="0" smtClean="0"/>
              <a:t> Page ‹#›</a:t>
            </a:r>
            <a:endParaRPr lang="en-GB" altLang="en-GB" dirty="0"/>
          </a:p>
        </p:txBody>
      </p:sp>
    </p:spTree>
    <p:extLst>
      <p:ext uri="{BB962C8B-B14F-4D97-AF65-F5344CB8AC3E}">
        <p14:creationId xmlns:p14="http://schemas.microsoft.com/office/powerpoint/2010/main" val="1329094468"/>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000" kern="1200">
        <a:solidFill>
          <a:schemeClr val="tx1"/>
        </a:solidFill>
        <a:latin typeface="Arial" charset="0"/>
        <a:ea typeface="+mn-ea"/>
        <a:cs typeface="+mn-cs"/>
      </a:defRPr>
    </a:lvl1pPr>
    <a:lvl2pPr marL="457200" algn="l" rtl="0" fontAlgn="base">
      <a:spcBef>
        <a:spcPct val="30000"/>
      </a:spcBef>
      <a:spcAft>
        <a:spcPct val="0"/>
      </a:spcAft>
      <a:defRPr sz="1000" kern="1200">
        <a:solidFill>
          <a:schemeClr val="tx1"/>
        </a:solidFill>
        <a:latin typeface="Arial" charset="0"/>
        <a:ea typeface="+mn-ea"/>
        <a:cs typeface="+mn-cs"/>
      </a:defRPr>
    </a:lvl2pPr>
    <a:lvl3pPr marL="914400" algn="l" rtl="0" fontAlgn="base">
      <a:spcBef>
        <a:spcPct val="30000"/>
      </a:spcBef>
      <a:spcAft>
        <a:spcPct val="0"/>
      </a:spcAft>
      <a:defRPr sz="1000" kern="1200">
        <a:solidFill>
          <a:schemeClr val="tx1"/>
        </a:solidFill>
        <a:latin typeface="Arial" charset="0"/>
        <a:ea typeface="+mn-ea"/>
        <a:cs typeface="+mn-cs"/>
      </a:defRPr>
    </a:lvl3pPr>
    <a:lvl4pPr marL="1371600" algn="l" rtl="0" fontAlgn="base">
      <a:spcBef>
        <a:spcPct val="30000"/>
      </a:spcBef>
      <a:spcAft>
        <a:spcPct val="0"/>
      </a:spcAft>
      <a:defRPr sz="1000" kern="1200">
        <a:solidFill>
          <a:schemeClr val="tx1"/>
        </a:solidFill>
        <a:latin typeface="Arial" charset="0"/>
        <a:ea typeface="+mn-ea"/>
        <a:cs typeface="+mn-cs"/>
      </a:defRPr>
    </a:lvl4pPr>
    <a:lvl5pPr marL="1828800" algn="l" rtl="0" fontAlgn="base">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973A4758-524C-4983-A948-356B5BC50DF7}" type="slidenum">
              <a:rPr lang="en-GB"/>
              <a:pPr/>
              <a:t>1</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6" name="Rectangle 9"/>
          <p:cNvSpPr>
            <a:spLocks noGrp="1" noChangeArrowheads="1"/>
          </p:cNvSpPr>
          <p:nvPr>
            <p:ph type="ftr" sz="quarter" idx="4"/>
          </p:nvPr>
        </p:nvSpPr>
        <p:spPr>
          <a:ln/>
        </p:spPr>
        <p:txBody>
          <a:bodyPr/>
          <a:lstStyle/>
          <a:p>
            <a:r>
              <a:rPr lang="en-GB" altLang="en-GB" dirty="0" smtClean="0"/>
              <a:t>This work is licensed under a Creative Commons Attribution-</a:t>
            </a:r>
            <a:r>
              <a:rPr lang="en-GB" altLang="en-GB" dirty="0" err="1" smtClean="0"/>
              <a:t>ShareAlike</a:t>
            </a:r>
            <a:r>
              <a:rPr lang="en-GB" altLang="en-GB" dirty="0" smtClean="0"/>
              <a:t> 3.0 </a:t>
            </a:r>
            <a:r>
              <a:rPr lang="en-GB" altLang="en-GB" dirty="0" err="1" smtClean="0"/>
              <a:t>Unported</a:t>
            </a:r>
            <a:r>
              <a:rPr lang="en-GB" altLang="en-GB" dirty="0" smtClean="0"/>
              <a:t> License. http://creativecommons.org/licenses/by-sa/3.0/ Last updated 30 October 2013 Page ‹#›</a:t>
            </a:r>
            <a:endParaRPr lang="en-GB" altLang="en-GB" dirty="0"/>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GB" b="1" dirty="0"/>
              <a:t>Welcome to the workshop</a:t>
            </a:r>
          </a:p>
          <a:p>
            <a:r>
              <a:rPr lang="en-GB" dirty="0"/>
              <a:t>Introduce yourself and give some basic background information on:</a:t>
            </a:r>
          </a:p>
          <a:p>
            <a:pPr>
              <a:buFontTx/>
              <a:buChar char="•"/>
            </a:pPr>
            <a:r>
              <a:rPr lang="en-GB" dirty="0"/>
              <a:t>What you do</a:t>
            </a:r>
          </a:p>
          <a:p>
            <a:pPr>
              <a:buFontTx/>
              <a:buChar char="•"/>
            </a:pPr>
            <a:r>
              <a:rPr lang="en-GB" dirty="0"/>
              <a:t>Where you work</a:t>
            </a:r>
          </a:p>
          <a:p>
            <a:pPr>
              <a:buFontTx/>
              <a:buChar char="•"/>
            </a:pPr>
            <a:endParaRPr lang="en-GB" dirty="0"/>
          </a:p>
          <a:p>
            <a:pPr>
              <a:buFontTx/>
              <a:buChar char="•"/>
            </a:pPr>
            <a:r>
              <a:rPr lang="en-GB" dirty="0"/>
              <a:t>Hand out materials folders at this stage and explain their content, lay out and how we will use them during the workshop. Also mention that electronic versions of all materials </a:t>
            </a:r>
            <a:r>
              <a:rPr lang="en-GB" dirty="0" smtClean="0"/>
              <a:t>are available online for </a:t>
            </a:r>
            <a:r>
              <a:rPr lang="en-GB" dirty="0"/>
              <a:t>all </a:t>
            </a:r>
            <a:r>
              <a:rPr lang="en-GB" dirty="0" smtClean="0"/>
              <a:t>participants to download, customise and use in their institutions.</a:t>
            </a:r>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EA32DB55-1569-410B-9441-F84FCAE846BF}" type="slidenum">
              <a:rPr lang="en-GB"/>
              <a:pPr/>
              <a:t>10</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r>
              <a:rPr lang="en-GB" b="1" dirty="0"/>
              <a:t>The format that the training sessions will take</a:t>
            </a:r>
          </a:p>
          <a:p>
            <a:endParaRPr lang="en-GB" b="1" dirty="0"/>
          </a:p>
          <a:p>
            <a:pPr>
              <a:buFontTx/>
              <a:buChar char="•"/>
            </a:pPr>
            <a:r>
              <a:rPr lang="en-GB" dirty="0"/>
              <a:t> Informal (stress this point, two way communication is important to the success of the workshop)</a:t>
            </a:r>
          </a:p>
          <a:p>
            <a:pPr>
              <a:buFontTx/>
              <a:buChar char="•"/>
            </a:pPr>
            <a:r>
              <a:rPr lang="en-GB" dirty="0"/>
              <a:t> Teach yourself with support</a:t>
            </a:r>
          </a:p>
          <a:p>
            <a:pPr>
              <a:buFontTx/>
              <a:buChar char="•"/>
            </a:pPr>
            <a:r>
              <a:rPr lang="en-GB" dirty="0"/>
              <a:t> Activity based group work</a:t>
            </a:r>
          </a:p>
          <a:p>
            <a:pPr>
              <a:buFontTx/>
              <a:buChar char="•"/>
            </a:pPr>
            <a:r>
              <a:rPr lang="en-GB" dirty="0"/>
              <a:t> Cascading resource</a:t>
            </a:r>
            <a:r>
              <a:rPr lang="en-GB" dirty="0">
                <a:cs typeface="Arial" charset="0"/>
              </a:rPr>
              <a:t>—</a:t>
            </a:r>
            <a:r>
              <a:rPr lang="en-GB" dirty="0"/>
              <a:t>for use by librarians, lecturers, academics and students back at their university/departments</a:t>
            </a:r>
          </a:p>
          <a:p>
            <a:pPr>
              <a:buFontTx/>
              <a:buChar char="•"/>
            </a:pPr>
            <a:r>
              <a:rPr lang="en-GB" dirty="0"/>
              <a:t> Take the materials and experience you gain here and pass them on—</a:t>
            </a:r>
            <a:r>
              <a:rPr lang="en-GB" u="sng" dirty="0"/>
              <a:t>all the materials are available free on the Web</a:t>
            </a:r>
          </a:p>
          <a:p>
            <a:pPr>
              <a:buFontTx/>
              <a:buChar char="•"/>
            </a:pPr>
            <a:r>
              <a:rPr lang="en-GB" dirty="0"/>
              <a:t> Ask questions at any stage: can’t hear, jargon, language problems, too fast.</a:t>
            </a:r>
          </a:p>
          <a:p>
            <a:pPr>
              <a:buFontTx/>
              <a:buChar char="•"/>
            </a:pPr>
            <a:r>
              <a:rPr lang="en-GB" dirty="0"/>
              <a:t> It is a pretty intensive course, so stay alert and please let me know if there are any problems.</a:t>
            </a:r>
          </a:p>
          <a:p>
            <a:endParaRPr lang="en-GB" dirty="0"/>
          </a:p>
          <a:p>
            <a:r>
              <a:rPr lang="en-GB" dirty="0"/>
              <a:t>Finally introduce the course materials, which have been duplicated and distributed to each participant.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94D23527-6DE0-4664-BC1F-129B3B2985AF}" type="slidenum">
              <a:rPr lang="en-GB"/>
              <a:pPr/>
              <a:t>11</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r>
              <a:rPr lang="en-GB" dirty="0" smtClean="0"/>
              <a:t>Use this slide to indicate any</a:t>
            </a:r>
            <a:r>
              <a:rPr lang="en-GB" baseline="0" dirty="0" smtClean="0"/>
              <a:t> local contribution to the workshop e.g. a host institution providing a free venue, participants’ employers allowing them time to attend the workshop/</a:t>
            </a:r>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D2EA17B0-12A2-447A-B7ED-5B229E8AA499}" type="slidenum">
              <a:rPr lang="en-GB"/>
              <a:pPr/>
              <a:t>12</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r>
              <a:rPr lang="en-US" dirty="0" smtClean="0"/>
              <a:t>Brief introduction to INASP as participants</a:t>
            </a:r>
            <a:r>
              <a:rPr lang="en-US" baseline="0" dirty="0" smtClean="0"/>
              <a:t> may be familiar with their consortium but not with INASP</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020F5CE1-C383-4BBF-97FE-C7B36880C76A}" type="slidenum">
              <a:rPr lang="en-GB"/>
              <a:pPr/>
              <a:t>13</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r>
              <a:rPr lang="en-US" dirty="0" smtClean="0"/>
              <a:t>Network</a:t>
            </a:r>
            <a:r>
              <a:rPr lang="en-US" baseline="0" dirty="0" smtClean="0"/>
              <a:t> is very important</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2422801-C9F9-4901-A761-C1DE0688E997}" type="slidenum">
              <a:rPr lang="en-GB"/>
              <a:pPr/>
              <a:t>14</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r>
              <a:rPr lang="en-US" dirty="0" smtClean="0"/>
              <a:t>Use the “select a country” box for a country-specific page</a:t>
            </a:r>
          </a:p>
          <a:p>
            <a:endParaRPr lang="en-US" dirty="0" smtClean="0"/>
          </a:p>
          <a:p>
            <a:r>
              <a:rPr lang="en-US" dirty="0" smtClean="0"/>
              <a:t>Facilitator could</a:t>
            </a:r>
            <a:r>
              <a:rPr lang="en-US" baseline="0" dirty="0" smtClean="0"/>
              <a:t> go to live link at www.inasp.info or download a screen grab of the relevant country page</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EB454685-61F5-432D-AC41-2E0397925945}" type="slidenum">
              <a:rPr lang="en-GB"/>
              <a:pPr/>
              <a:t>15</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r>
              <a:rPr lang="en-GB"/>
              <a:t>Move onto:</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50FFDEDE-950B-4FB6-A122-9E0DAB217666}" type="slidenum">
              <a:rPr lang="en-GB"/>
              <a:pPr/>
              <a:t>2</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r>
              <a:rPr lang="en-GB" b="1" dirty="0"/>
              <a:t>Go through the aims and objectives of the workshop</a:t>
            </a:r>
          </a:p>
          <a:p>
            <a:pPr lvl="0"/>
            <a:r>
              <a:rPr lang="en-GB" sz="1000" b="1" kern="1200" dirty="0" smtClean="0">
                <a:solidFill>
                  <a:schemeClr val="tx1"/>
                </a:solidFill>
                <a:effectLst/>
                <a:latin typeface="Arial" charset="0"/>
                <a:ea typeface="+mn-ea"/>
                <a:cs typeface="+mn-cs"/>
              </a:rPr>
              <a:t>Objectives</a:t>
            </a:r>
            <a:br>
              <a:rPr lang="en-GB" sz="1000" b="1" kern="1200" dirty="0" smtClean="0">
                <a:solidFill>
                  <a:schemeClr val="tx1"/>
                </a:solidFill>
                <a:effectLst/>
                <a:latin typeface="Arial" charset="0"/>
                <a:ea typeface="+mn-ea"/>
                <a:cs typeface="+mn-cs"/>
              </a:rPr>
            </a:br>
            <a:r>
              <a:rPr lang="en-GB" dirty="0" smtClean="0">
                <a:effectLst/>
              </a:rPr>
              <a:t>to introduce participants to a range of electronic resources</a:t>
            </a:r>
          </a:p>
          <a:p>
            <a:pPr lvl="0"/>
            <a:r>
              <a:rPr lang="en-GB" dirty="0" smtClean="0">
                <a:effectLst/>
              </a:rPr>
              <a:t>to demonstrate the range of e-resources available in </a:t>
            </a:r>
            <a:r>
              <a:rPr lang="en-GB" dirty="0" err="1" smtClean="0">
                <a:effectLst/>
              </a:rPr>
              <a:t>thiscountry</a:t>
            </a:r>
            <a:r>
              <a:rPr lang="en-GB" dirty="0" smtClean="0">
                <a:effectLst/>
              </a:rPr>
              <a:t> </a:t>
            </a:r>
          </a:p>
          <a:p>
            <a:pPr lvl="0"/>
            <a:r>
              <a:rPr lang="en-GB" dirty="0" smtClean="0">
                <a:effectLst/>
              </a:rPr>
              <a:t>to provide hands-on experience on using and accessing e-resources </a:t>
            </a:r>
          </a:p>
          <a:p>
            <a:pPr lvl="0"/>
            <a:r>
              <a:rPr lang="en-GB" dirty="0" smtClean="0">
                <a:effectLst/>
              </a:rPr>
              <a:t>to introduce / review management and implementation activities associated with e-resources </a:t>
            </a:r>
          </a:p>
          <a:p>
            <a:pPr lvl="0"/>
            <a:r>
              <a:rPr lang="en-GB" dirty="0" smtClean="0">
                <a:effectLst/>
              </a:rPr>
              <a:t>to examine copyright and licensing implications for e-resources </a:t>
            </a:r>
          </a:p>
          <a:p>
            <a:pPr lvl="0"/>
            <a:r>
              <a:rPr lang="en-GB" dirty="0" smtClean="0">
                <a:effectLst/>
              </a:rPr>
              <a:t>to develop ideas, strategies and policies for e-resources management </a:t>
            </a:r>
          </a:p>
          <a:p>
            <a:pPr lvl="0"/>
            <a:r>
              <a:rPr lang="en-GB" dirty="0" smtClean="0">
                <a:effectLst/>
              </a:rPr>
              <a:t>to develop skills in training others in the use of e-resources</a:t>
            </a:r>
          </a:p>
          <a:p>
            <a:pPr lvl="0"/>
            <a:endParaRPr lang="en-GB" dirty="0">
              <a:effectLs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Remind participants of the expectation that they will all deliver</a:t>
            </a:r>
            <a:r>
              <a:rPr lang="en-GB" baseline="0" dirty="0" smtClean="0"/>
              <a:t> training within their institution within 6 months of the workshop.</a:t>
            </a:r>
          </a:p>
          <a:p>
            <a:endParaRPr lang="en-GB" baseline="0" dirty="0" smtClean="0"/>
          </a:p>
          <a:p>
            <a:r>
              <a:rPr lang="en-GB" baseline="0" dirty="0" smtClean="0"/>
              <a:t>Should there be a question on this, the assumption is there will be no cost associated with follow on training as it is entirely within their institution and for the benefit of their institution.</a:t>
            </a:r>
            <a:endParaRPr lang="en-GB" dirty="0"/>
          </a:p>
        </p:txBody>
      </p:sp>
      <p:sp>
        <p:nvSpPr>
          <p:cNvPr id="4" name="Slide Number Placeholder 3"/>
          <p:cNvSpPr>
            <a:spLocks noGrp="1"/>
          </p:cNvSpPr>
          <p:nvPr>
            <p:ph type="sldNum" sz="quarter" idx="10"/>
          </p:nvPr>
        </p:nvSpPr>
        <p:spPr/>
        <p:txBody>
          <a:bodyPr/>
          <a:lstStyle/>
          <a:p>
            <a:fld id="{C623B231-3D70-2A4C-A0C2-A57463CF59EC}" type="slidenum">
              <a:rPr lang="en-US" smtClean="0"/>
              <a:t>3</a:t>
            </a:fld>
            <a:endParaRPr lang="en-US" dirty="0"/>
          </a:p>
        </p:txBody>
      </p:sp>
      <p:sp>
        <p:nvSpPr>
          <p:cNvPr id="5" name="Date Placeholder 4"/>
          <p:cNvSpPr>
            <a:spLocks noGrp="1"/>
          </p:cNvSpPr>
          <p:nvPr>
            <p:ph type="dt" idx="11"/>
          </p:nvPr>
        </p:nvSpPr>
        <p:spPr>
          <a:xfrm>
            <a:off x="3773488" y="0"/>
            <a:ext cx="2887662" cy="495300"/>
          </a:xfrm>
          <a:prstGeom prst="rect">
            <a:avLst/>
          </a:prstGeom>
        </p:spPr>
        <p:txBody>
          <a:bodyPr/>
          <a:lstStyle/>
          <a:p>
            <a:fld id="{C9F6EC4C-92D7-40DB-B93D-5AF68C34557C}" type="datetime3">
              <a:rPr lang="en-US" smtClean="0"/>
              <a:t>4 March 2014</a:t>
            </a:fld>
            <a:endParaRPr lang="en-US"/>
          </a:p>
        </p:txBody>
      </p:sp>
      <p:sp>
        <p:nvSpPr>
          <p:cNvPr id="7" name="Header Placeholder 6"/>
          <p:cNvSpPr>
            <a:spLocks noGrp="1"/>
          </p:cNvSpPr>
          <p:nvPr>
            <p:ph type="hdr" sz="quarter" idx="13"/>
          </p:nvPr>
        </p:nvSpPr>
        <p:spPr/>
        <p:txBody>
          <a:bodyPr/>
          <a:lstStyle/>
          <a:p>
            <a:r>
              <a:rPr lang="en-US" dirty="0" smtClean="0"/>
              <a:t>1.0 Introduction to e-resources management</a:t>
            </a:r>
            <a:endParaRPr lang="en-US" dirty="0"/>
          </a:p>
        </p:txBody>
      </p:sp>
    </p:spTree>
    <p:extLst>
      <p:ext uri="{BB962C8B-B14F-4D97-AF65-F5344CB8AC3E}">
        <p14:creationId xmlns:p14="http://schemas.microsoft.com/office/powerpoint/2010/main" val="3985640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9803265B-8861-40F0-BA56-E58F694F26D2}" type="slidenum">
              <a:rPr lang="en-GB"/>
              <a:pPr/>
              <a:t>4</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GB" b="1" dirty="0"/>
              <a:t>Welcome and details about participants, introduce any helpers or others who will be involved in the workshop.</a:t>
            </a:r>
          </a:p>
          <a:p>
            <a:pPr>
              <a:buFontTx/>
              <a:buChar char="•"/>
            </a:pPr>
            <a:r>
              <a:rPr lang="en-GB" dirty="0" smtClean="0"/>
              <a:t>Facilitator </a:t>
            </a:r>
            <a:r>
              <a:rPr lang="en-GB" dirty="0"/>
              <a:t>– introduce yourself and give a brief background about where you are from and what you do (if not done already).</a:t>
            </a:r>
          </a:p>
          <a:p>
            <a:pPr>
              <a:buFontTx/>
              <a:buChar char="•"/>
            </a:pPr>
            <a:r>
              <a:rPr lang="en-GB" dirty="0"/>
              <a:t>Assistant facilitator – introduce the assistant facilitator (they should be known to the attendees) and outline the role that they will be playing i.e. they will be helping with some aspects of the workshop facilitation and then running the next workshop (in …)</a:t>
            </a:r>
          </a:p>
          <a:p>
            <a:pPr>
              <a:buFontTx/>
              <a:buChar char="•"/>
            </a:pPr>
            <a:r>
              <a:rPr lang="en-GB" dirty="0"/>
              <a:t>Hosts – thank that host institution and participants from there. Thanks for hosting the workshop and the facilities (if not done already in the opening ceremony)</a:t>
            </a:r>
          </a:p>
          <a:p>
            <a:pPr>
              <a:buFontTx/>
              <a:buChar char="•"/>
            </a:pPr>
            <a:r>
              <a:rPr lang="en-GB" dirty="0" smtClean="0"/>
              <a:t>Participants:</a:t>
            </a:r>
            <a:endParaRPr lang="en-GB" dirty="0"/>
          </a:p>
          <a:p>
            <a:r>
              <a:rPr lang="en-GB" dirty="0"/>
              <a:t>If appropriate, get all the people in the room to introduce themselves and briefly describe their jobs (for their benefit as well as yours) and what they hope to get from the workshop. You may like to ask:</a:t>
            </a:r>
          </a:p>
          <a:p>
            <a:pPr>
              <a:buFontTx/>
              <a:buChar char="•"/>
            </a:pPr>
            <a:r>
              <a:rPr lang="en-GB" dirty="0"/>
              <a:t>What are they most </a:t>
            </a:r>
            <a:r>
              <a:rPr lang="en-GB"/>
              <a:t>interested </a:t>
            </a:r>
            <a:r>
              <a:rPr lang="en-GB" smtClean="0"/>
              <a:t>in </a:t>
            </a:r>
            <a:r>
              <a:rPr lang="en-GB" dirty="0"/>
              <a:t>from the workshop?</a:t>
            </a:r>
          </a:p>
          <a:p>
            <a:pPr>
              <a:buFontTx/>
              <a:buChar char="•"/>
            </a:pPr>
            <a:r>
              <a:rPr lang="en-GB" dirty="0"/>
              <a:t>Anything not mentioned that people would like to see covered?</a:t>
            </a:r>
          </a:p>
          <a:p>
            <a:r>
              <a:rPr lang="en-GB" b="1" dirty="0"/>
              <a:t>Housekeeping</a:t>
            </a:r>
          </a:p>
          <a:p>
            <a:r>
              <a:rPr lang="en-GB" dirty="0"/>
              <a:t>Mention directions to facilities, entrance, exits (if appropriate) and details for refreshments, lunch, etc. </a:t>
            </a:r>
            <a:endParaRPr lang="en-GB" dirty="0" smtClean="0"/>
          </a:p>
          <a:p>
            <a:r>
              <a:rPr lang="en-GB" b="1" dirty="0" smtClean="0"/>
              <a:t>House rules</a:t>
            </a:r>
          </a:p>
          <a:p>
            <a:r>
              <a:rPr lang="en-GB" dirty="0" smtClean="0"/>
              <a:t>What should be do to make this workshop as effective</a:t>
            </a:r>
            <a:r>
              <a:rPr lang="en-GB" baseline="0" dirty="0" smtClean="0"/>
              <a:t> as possible?  Phones, time keeping, listening to others etc.</a:t>
            </a:r>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24CBD9E4-A1F2-4D74-966A-A7605A6926BF}" type="slidenum">
              <a:rPr lang="en-GB"/>
              <a:pPr/>
              <a:t>5</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r>
              <a:rPr lang="en-GB" dirty="0"/>
              <a:t>Content outline:</a:t>
            </a:r>
          </a:p>
          <a:p>
            <a:r>
              <a:rPr lang="en-GB" dirty="0"/>
              <a:t>Stress </a:t>
            </a:r>
            <a:r>
              <a:rPr lang="en-GB" dirty="0" smtClean="0"/>
              <a:t>that</a:t>
            </a:r>
            <a:r>
              <a:rPr lang="en-GB" baseline="0" dirty="0" smtClean="0"/>
              <a:t> </a:t>
            </a:r>
            <a:r>
              <a:rPr lang="en-GB" dirty="0" smtClean="0"/>
              <a:t>this </a:t>
            </a:r>
            <a:r>
              <a:rPr lang="en-GB" dirty="0"/>
              <a:t>is flexible as we go along and that it can be changed/adapted to suit local needs and requirements of the participants.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F5C2F4D7-187D-46AB-A138-E1DF2F267AA4}" type="slidenum">
              <a:rPr lang="en-GB"/>
              <a:pPr/>
              <a:t>6</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xfrm>
            <a:off x="889000" y="4592961"/>
            <a:ext cx="4884738" cy="4392487"/>
          </a:xfrm>
        </p:spPr>
        <p:txBody>
          <a:bodyPr/>
          <a:lstStyle/>
          <a:p>
            <a:r>
              <a:rPr lang="en-GB" sz="900" b="1" kern="1200" dirty="0" smtClean="0">
                <a:solidFill>
                  <a:schemeClr val="tx1"/>
                </a:solidFill>
                <a:effectLst/>
                <a:latin typeface="Arial" charset="0"/>
                <a:ea typeface="+mn-ea"/>
                <a:cs typeface="+mn-cs"/>
              </a:rPr>
              <a:t>Overview</a:t>
            </a:r>
            <a:r>
              <a:rPr lang="en-GB" sz="900" kern="1200" dirty="0" smtClean="0">
                <a:solidFill>
                  <a:schemeClr val="tx1"/>
                </a:solidFill>
                <a:effectLst/>
                <a:latin typeface="Arial" charset="0"/>
                <a:ea typeface="+mn-ea"/>
                <a:cs typeface="+mn-cs"/>
              </a:rPr>
              <a:t>—what are the range of electronic journals and scholarly databases available for use in Libraries. Including review of the PERI programme and the resources available within it.</a:t>
            </a:r>
          </a:p>
          <a:p>
            <a:r>
              <a:rPr lang="en-GB" sz="900" b="1" kern="1200" dirty="0" smtClean="0">
                <a:solidFill>
                  <a:schemeClr val="tx1"/>
                </a:solidFill>
                <a:effectLst/>
                <a:latin typeface="Arial" charset="0"/>
                <a:ea typeface="+mn-ea"/>
                <a:cs typeface="+mn-cs"/>
              </a:rPr>
              <a:t>Searching</a:t>
            </a:r>
            <a:r>
              <a:rPr lang="en-GB" sz="900" kern="1200" dirty="0" smtClean="0">
                <a:solidFill>
                  <a:schemeClr val="tx1"/>
                </a:solidFill>
                <a:effectLst/>
                <a:latin typeface="Arial" charset="0"/>
                <a:ea typeface="+mn-ea"/>
                <a:cs typeface="+mn-cs"/>
              </a:rPr>
              <a:t>—searching electronic journals, scholarly databases and associated online resources. Generic techniques and approached suitable for all systems plus specific approaches and techniques that are required for particular services.</a:t>
            </a:r>
          </a:p>
          <a:p>
            <a:r>
              <a:rPr lang="en-GB" sz="900" b="1" kern="1200" dirty="0" smtClean="0">
                <a:solidFill>
                  <a:schemeClr val="tx1"/>
                </a:solidFill>
                <a:effectLst/>
                <a:latin typeface="Arial" charset="0"/>
                <a:ea typeface="+mn-ea"/>
                <a:cs typeface="+mn-cs"/>
              </a:rPr>
              <a:t>Evaluation and quality</a:t>
            </a:r>
            <a:r>
              <a:rPr lang="en-GB" sz="900" kern="1200" dirty="0" smtClean="0">
                <a:solidFill>
                  <a:schemeClr val="tx1"/>
                </a:solidFill>
                <a:effectLst/>
                <a:latin typeface="Arial" charset="0"/>
                <a:ea typeface="+mn-ea"/>
                <a:cs typeface="+mn-cs"/>
              </a:rPr>
              <a:t>—examining the issues of quality and evaluating electronic journals and scholarly databases and their use in libraries.</a:t>
            </a:r>
          </a:p>
          <a:p>
            <a:r>
              <a:rPr lang="en-GB" sz="900" b="1" kern="1200" dirty="0" smtClean="0">
                <a:solidFill>
                  <a:schemeClr val="tx1"/>
                </a:solidFill>
                <a:effectLst/>
                <a:latin typeface="Arial" charset="0"/>
                <a:ea typeface="+mn-ea"/>
                <a:cs typeface="+mn-cs"/>
              </a:rPr>
              <a:t>Downloading and document delivery</a:t>
            </a:r>
            <a:r>
              <a:rPr lang="en-GB" sz="900" kern="1200" dirty="0" smtClean="0">
                <a:solidFill>
                  <a:schemeClr val="tx1"/>
                </a:solidFill>
                <a:effectLst/>
                <a:latin typeface="Arial" charset="0"/>
                <a:ea typeface="+mn-ea"/>
                <a:cs typeface="+mn-cs"/>
              </a:rPr>
              <a:t>—once documents and resources have been located, then how can these be accessed by users within a library environment? An examination of different methods that can be used for downloading and document delivery.</a:t>
            </a:r>
          </a:p>
          <a:p>
            <a:pPr marL="0" marR="0" indent="0" algn="l" defTabSz="914400" rtl="0" eaLnBrk="1" fontAlgn="base" latinLnBrk="0" hangingPunct="1">
              <a:lnSpc>
                <a:spcPct val="100000"/>
              </a:lnSpc>
              <a:spcBef>
                <a:spcPct val="30000"/>
              </a:spcBef>
              <a:spcAft>
                <a:spcPct val="0"/>
              </a:spcAft>
              <a:buClrTx/>
              <a:buSzTx/>
              <a:buFontTx/>
              <a:buNone/>
              <a:tabLst/>
              <a:defRPr/>
            </a:pPr>
            <a:r>
              <a:rPr lang="en-GB" sz="900" b="1" kern="1200" dirty="0" smtClean="0">
                <a:solidFill>
                  <a:schemeClr val="tx1"/>
                </a:solidFill>
                <a:effectLst/>
                <a:latin typeface="Arial" charset="0"/>
                <a:ea typeface="+mn-ea"/>
                <a:cs typeface="+mn-cs"/>
              </a:rPr>
              <a:t>Archiving</a:t>
            </a:r>
            <a:r>
              <a:rPr lang="en-GB" sz="900" kern="1200" dirty="0" smtClean="0">
                <a:solidFill>
                  <a:schemeClr val="tx1"/>
                </a:solidFill>
                <a:effectLst/>
                <a:latin typeface="Arial" charset="0"/>
                <a:ea typeface="+mn-ea"/>
                <a:cs typeface="+mn-cs"/>
              </a:rPr>
              <a:t>—what are the archiving issues associated with electronic journals. What issues do these raise for libraries and library services? </a:t>
            </a:r>
            <a:r>
              <a:rPr lang="en-GB" sz="900" b="1" kern="1200" dirty="0" smtClean="0">
                <a:solidFill>
                  <a:schemeClr val="tx1"/>
                </a:solidFill>
                <a:effectLst/>
                <a:latin typeface="Arial" charset="0"/>
                <a:ea typeface="+mn-ea"/>
                <a:cs typeface="+mn-cs"/>
              </a:rPr>
              <a:t>Copyright and licensing</a:t>
            </a:r>
            <a:r>
              <a:rPr lang="en-GB" sz="900" kern="1200" dirty="0" smtClean="0">
                <a:solidFill>
                  <a:schemeClr val="tx1"/>
                </a:solidFill>
                <a:effectLst/>
                <a:latin typeface="Arial" charset="0"/>
                <a:ea typeface="+mn-ea"/>
                <a:cs typeface="+mn-cs"/>
              </a:rPr>
              <a:t>—overview and detailed coverage of copyright and licensing or electronic journals and scholarly databases, with particular reference to resources available as part of PERI.</a:t>
            </a:r>
          </a:p>
          <a:p>
            <a:r>
              <a:rPr lang="en-GB" sz="900" b="1" kern="1200" dirty="0" smtClean="0">
                <a:solidFill>
                  <a:schemeClr val="tx1"/>
                </a:solidFill>
                <a:effectLst/>
                <a:latin typeface="Arial" charset="0"/>
                <a:ea typeface="+mn-ea"/>
                <a:cs typeface="+mn-cs"/>
              </a:rPr>
              <a:t>Software</a:t>
            </a:r>
            <a:r>
              <a:rPr lang="en-GB" sz="900" kern="1200" dirty="0" smtClean="0">
                <a:solidFill>
                  <a:schemeClr val="tx1"/>
                </a:solidFill>
                <a:effectLst/>
                <a:latin typeface="Arial" charset="0"/>
                <a:ea typeface="+mn-ea"/>
                <a:cs typeface="+mn-cs"/>
              </a:rPr>
              <a:t>—what are the software requirements for electronic journals and scholarly databases? Are there any specific requirements for packages available within the PERI programme?</a:t>
            </a:r>
          </a:p>
          <a:p>
            <a:r>
              <a:rPr lang="en-GB" sz="900" b="1" kern="1200" dirty="0" smtClean="0">
                <a:solidFill>
                  <a:schemeClr val="tx1"/>
                </a:solidFill>
                <a:effectLst/>
                <a:latin typeface="Arial" charset="0"/>
                <a:ea typeface="+mn-ea"/>
                <a:cs typeface="+mn-cs"/>
              </a:rPr>
              <a:t>Managing implementation and user access</a:t>
            </a:r>
            <a:r>
              <a:rPr lang="en-GB" sz="900" kern="1200" dirty="0" smtClean="0">
                <a:solidFill>
                  <a:schemeClr val="tx1"/>
                </a:solidFill>
                <a:effectLst/>
                <a:latin typeface="Arial" charset="0"/>
                <a:ea typeface="+mn-ea"/>
                <a:cs typeface="+mn-cs"/>
              </a:rPr>
              <a:t>—developing local implementation and usage management policies and strategies in light of local conditions and cost/financial limitations. </a:t>
            </a:r>
            <a:br>
              <a:rPr lang="en-GB" sz="900" kern="1200" dirty="0" smtClean="0">
                <a:solidFill>
                  <a:schemeClr val="tx1"/>
                </a:solidFill>
                <a:effectLst/>
                <a:latin typeface="Arial" charset="0"/>
                <a:ea typeface="+mn-ea"/>
                <a:cs typeface="+mn-cs"/>
              </a:rPr>
            </a:br>
            <a:r>
              <a:rPr lang="en-GB" sz="900" kern="1200" dirty="0" smtClean="0">
                <a:solidFill>
                  <a:schemeClr val="tx1"/>
                </a:solidFill>
                <a:effectLst/>
                <a:latin typeface="Arial" charset="0"/>
                <a:ea typeface="+mn-ea"/>
                <a:cs typeface="+mn-cs"/>
              </a:rPr>
              <a:t>Ideas for user/reader services and institutional wide access to electronic journals </a:t>
            </a:r>
          </a:p>
          <a:p>
            <a:pPr marL="0" marR="0" indent="0" algn="l" defTabSz="914400" rtl="0" eaLnBrk="1" fontAlgn="base" latinLnBrk="0" hangingPunct="1">
              <a:lnSpc>
                <a:spcPct val="100000"/>
              </a:lnSpc>
              <a:spcBef>
                <a:spcPct val="30000"/>
              </a:spcBef>
              <a:spcAft>
                <a:spcPct val="0"/>
              </a:spcAft>
              <a:buClrTx/>
              <a:buSzTx/>
              <a:buFontTx/>
              <a:buNone/>
              <a:tabLst/>
              <a:defRPr/>
            </a:pPr>
            <a:r>
              <a:rPr lang="en-GB" sz="900" b="1" kern="1200" dirty="0" smtClean="0">
                <a:solidFill>
                  <a:schemeClr val="tx1"/>
                </a:solidFill>
                <a:effectLst/>
                <a:latin typeface="Arial" charset="0"/>
                <a:ea typeface="+mn-ea"/>
                <a:cs typeface="+mn-cs"/>
              </a:rPr>
              <a:t>Supply models</a:t>
            </a:r>
            <a:r>
              <a:rPr lang="en-GB" sz="900" kern="1200" dirty="0" smtClean="0">
                <a:solidFill>
                  <a:schemeClr val="tx1"/>
                </a:solidFill>
                <a:effectLst/>
                <a:latin typeface="Arial" charset="0"/>
                <a:ea typeface="+mn-ea"/>
                <a:cs typeface="+mn-cs"/>
              </a:rPr>
              <a:t>—how can libraries access electronic journals and scholarly databases? What resources are included in the PERI programme? Overview and demonstration of all resources.  Including</a:t>
            </a:r>
            <a:r>
              <a:rPr lang="en-GB" sz="900" kern="1200" baseline="0" dirty="0" smtClean="0">
                <a:solidFill>
                  <a:schemeClr val="tx1"/>
                </a:solidFill>
                <a:effectLst/>
                <a:latin typeface="Arial" charset="0"/>
                <a:ea typeface="+mn-ea"/>
                <a:cs typeface="+mn-cs"/>
              </a:rPr>
              <a:t> </a:t>
            </a:r>
          </a:p>
          <a:p>
            <a:pPr marL="0" marR="0" indent="0" algn="l" defTabSz="914400" rtl="0" eaLnBrk="1" fontAlgn="base" latinLnBrk="0" hangingPunct="1">
              <a:lnSpc>
                <a:spcPct val="100000"/>
              </a:lnSpc>
              <a:spcBef>
                <a:spcPct val="30000"/>
              </a:spcBef>
              <a:spcAft>
                <a:spcPct val="0"/>
              </a:spcAft>
              <a:buClrTx/>
              <a:buSzTx/>
              <a:buFontTx/>
              <a:buNone/>
              <a:tabLst/>
              <a:defRPr/>
            </a:pPr>
            <a:r>
              <a:rPr lang="en-GB" sz="900" b="1" kern="1200" dirty="0" smtClean="0">
                <a:solidFill>
                  <a:schemeClr val="tx1"/>
                </a:solidFill>
                <a:effectLst/>
                <a:latin typeface="Arial" charset="0"/>
                <a:ea typeface="+mn-ea"/>
                <a:cs typeface="+mn-cs"/>
              </a:rPr>
              <a:t>Managing access and purchase</a:t>
            </a:r>
            <a:r>
              <a:rPr lang="en-GB" sz="900" kern="1200" dirty="0" smtClean="0">
                <a:solidFill>
                  <a:schemeClr val="tx1"/>
                </a:solidFill>
                <a:effectLst/>
                <a:latin typeface="Arial" charset="0"/>
                <a:ea typeface="+mn-ea"/>
                <a:cs typeface="+mn-cs"/>
              </a:rPr>
              <a:t>—how can a library effectively manage access to electronic journals and scholarly databases. What are the cost and purchase implications, in the short, medium and long term? Recognising and planning for changing costs and resource requirements</a:t>
            </a:r>
          </a:p>
          <a:p>
            <a:endParaRPr lang="en-GB" sz="1000" kern="1200" dirty="0" smtClean="0">
              <a:solidFill>
                <a:schemeClr val="tx1"/>
              </a:solidFill>
              <a:effectLst/>
              <a:latin typeface="Arial" charset="0"/>
              <a:ea typeface="+mn-ea"/>
              <a:cs typeface="+mn-cs"/>
            </a:endParaRPr>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6311655C-ABFA-4B3F-9CC6-E7EC2064EC24}" type="slidenum">
              <a:rPr lang="en-GB"/>
              <a:pPr/>
              <a:t>7</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r>
              <a:rPr lang="en-GB" dirty="0"/>
              <a:t>Outcomes. These are similar to the content but this what we’re aiming </a:t>
            </a:r>
            <a:r>
              <a:rPr lang="en-GB" dirty="0" smtClean="0"/>
              <a:t>that all participants will be </a:t>
            </a:r>
            <a:r>
              <a:rPr lang="en-GB" dirty="0"/>
              <a:t>able to do by the end of the workshop. Of course some or all of you may be able to do some of these already. We’ll review these as we go along.</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6311655C-ABFA-4B3F-9CC6-E7EC2064EC24}" type="slidenum">
              <a:rPr lang="en-GB"/>
              <a:pPr/>
              <a:t>8</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GB" dirty="0" smtClean="0"/>
          </a:p>
          <a:p>
            <a:r>
              <a:rPr lang="en-GB" sz="1000" kern="1200" dirty="0" smtClean="0">
                <a:solidFill>
                  <a:schemeClr val="tx1"/>
                </a:solidFill>
                <a:effectLst/>
                <a:latin typeface="Arial" charset="0"/>
                <a:ea typeface="+mn-ea"/>
                <a:cs typeface="+mn-cs"/>
              </a:rPr>
              <a:t>After the course all workshop participants will have:</a:t>
            </a:r>
            <a:br>
              <a:rPr lang="en-GB" sz="1000" kern="1200" dirty="0" smtClean="0">
                <a:solidFill>
                  <a:schemeClr val="tx1"/>
                </a:solidFill>
                <a:effectLst/>
                <a:latin typeface="Arial" charset="0"/>
                <a:ea typeface="+mn-ea"/>
                <a:cs typeface="+mn-cs"/>
              </a:rPr>
            </a:br>
            <a:r>
              <a:rPr lang="en-GB" sz="1000" kern="1200" dirty="0" smtClean="0">
                <a:solidFill>
                  <a:schemeClr val="tx1"/>
                </a:solidFill>
                <a:effectLst/>
                <a:latin typeface="Arial" charset="0"/>
                <a:ea typeface="+mn-ea"/>
                <a:cs typeface="+mn-cs"/>
              </a:rPr>
              <a:t>• been introduced to the full range of e-journals and scholarly databases available online</a:t>
            </a:r>
          </a:p>
          <a:p>
            <a:r>
              <a:rPr lang="en-GB" sz="1000" kern="1200" dirty="0" smtClean="0">
                <a:solidFill>
                  <a:schemeClr val="tx1"/>
                </a:solidFill>
                <a:effectLst/>
                <a:latin typeface="Arial" charset="0"/>
                <a:ea typeface="+mn-ea"/>
                <a:cs typeface="+mn-cs"/>
              </a:rPr>
              <a:t>• have hands-on experience of using full range of electronic journals / scholarly databases available</a:t>
            </a:r>
          </a:p>
          <a:p>
            <a:r>
              <a:rPr lang="en-GB" sz="1000" kern="1200" dirty="0" smtClean="0">
                <a:solidFill>
                  <a:schemeClr val="tx1"/>
                </a:solidFill>
                <a:effectLst/>
                <a:latin typeface="Arial" charset="0"/>
                <a:ea typeface="+mn-ea"/>
                <a:cs typeface="+mn-cs"/>
              </a:rPr>
              <a:t>• been intro. to tools, tips and techniques that will allow them to effectively &amp; efficiently use e-journals</a:t>
            </a:r>
          </a:p>
          <a:p>
            <a:r>
              <a:rPr lang="en-GB" sz="1000" kern="1200" dirty="0" smtClean="0">
                <a:solidFill>
                  <a:schemeClr val="tx1"/>
                </a:solidFill>
                <a:effectLst/>
                <a:latin typeface="Arial" charset="0"/>
                <a:ea typeface="+mn-ea"/>
                <a:cs typeface="+mn-cs"/>
              </a:rPr>
              <a:t>• been introduced to concepts &amp; details of copyright &amp; licensing implications for electronic journal and scholarly database usage, with particular reference to those resources available through PERI</a:t>
            </a:r>
          </a:p>
          <a:p>
            <a:r>
              <a:rPr lang="en-GB" sz="1000" kern="1200" dirty="0" smtClean="0">
                <a:solidFill>
                  <a:schemeClr val="tx1"/>
                </a:solidFill>
                <a:effectLst/>
                <a:latin typeface="Arial" charset="0"/>
                <a:ea typeface="+mn-ea"/>
                <a:cs typeface="+mn-cs"/>
              </a:rPr>
              <a:t>• been introduced and worked with the issues surrounding electronic journals and scholarly databases resource management within a library context</a:t>
            </a:r>
          </a:p>
          <a:p>
            <a:r>
              <a:rPr lang="en-GB" dirty="0" smtClean="0"/>
              <a:t>u </a:t>
            </a:r>
            <a:r>
              <a:rPr lang="en-GB" dirty="0"/>
              <a:t>may be able to do some of these already. We’ll review these as we go along.</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6311655C-ABFA-4B3F-9CC6-E7EC2064EC24}" type="slidenum">
              <a:rPr lang="en-GB"/>
              <a:pPr/>
              <a:t>9</a:t>
            </a:fld>
            <a:endParaRPr lang="en-GB"/>
          </a:p>
        </p:txBody>
      </p:sp>
      <p:sp>
        <p:nvSpPr>
          <p:cNvPr id="5" name="Rectangle 8"/>
          <p:cNvSpPr>
            <a:spLocks noGrp="1" noChangeArrowheads="1"/>
          </p:cNvSpPr>
          <p:nvPr>
            <p:ph type="hdr" sz="quarter"/>
          </p:nvPr>
        </p:nvSpPr>
        <p:spPr>
          <a:ln/>
        </p:spPr>
        <p:txBody>
          <a:bodyPr/>
          <a:lstStyle/>
          <a:p>
            <a:r>
              <a:rPr lang="en-US" altLang="en-GB" smtClean="0"/>
              <a:t>1.0 Introduction to e-resource management</a:t>
            </a:r>
            <a:endParaRPr lang="en-GB" altLang="en-GB"/>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5784CC"/>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74B312-FAEA-43F2-A0EF-90A7B35E0730}" type="slidenum">
              <a:rPr lang="en-GB" smtClean="0"/>
              <a:pPr/>
              <a:t>‹#›</a:t>
            </a:fld>
            <a:endParaRPr lang="en-GB"/>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FAE93-1419-43CB-8272-4126E8D17E01}" type="slidenum">
              <a:rPr lang="en-GB" smtClean="0"/>
              <a:pPr/>
              <a:t>‹#›</a:t>
            </a:fld>
            <a:endParaRPr lang="en-GB"/>
          </a:p>
        </p:txBody>
      </p:sp>
    </p:spTree>
    <p:extLst>
      <p:ext uri="{BB962C8B-B14F-4D97-AF65-F5344CB8AC3E}">
        <p14:creationId xmlns:p14="http://schemas.microsoft.com/office/powerpoint/2010/main" val="29052349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92480"/>
            <a:ext cx="2057400" cy="5333683"/>
          </a:xfrm>
        </p:spPr>
        <p:txBody>
          <a:bodyPr vert="eaVert"/>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792480"/>
            <a:ext cx="6019800" cy="5333683"/>
          </a:xfrm>
        </p:spPr>
        <p:txBody>
          <a:bodyPr vert="eaVert"/>
          <a:lstStyle>
            <a:lvl1pPr>
              <a:defRPr b="0">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9F9846-C06E-4E97-BFED-C260431A0146}" type="slidenum">
              <a:rPr lang="en-GB" smtClean="0"/>
              <a:pPr/>
              <a:t>‹#›</a:t>
            </a:fld>
            <a:endParaRPr lang="en-GB"/>
          </a:p>
        </p:txBody>
      </p:sp>
    </p:spTree>
    <p:extLst>
      <p:ext uri="{BB962C8B-B14F-4D97-AF65-F5344CB8AC3E}">
        <p14:creationId xmlns:p14="http://schemas.microsoft.com/office/powerpoint/2010/main" val="20715123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DB3B151-B6AD-41EE-823E-33D4338988F8}" type="slidenum">
              <a:rPr lang="en-GB" smtClean="0"/>
              <a:pPr/>
              <a:t>‹#›</a:t>
            </a:fld>
            <a:endParaRPr lang="en-GB"/>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474261-CDD6-499D-8D0F-E98ECCD4A644}" type="slidenum">
              <a:rPr lang="en-GB" smtClean="0"/>
              <a:pPr/>
              <a:t>‹#›</a:t>
            </a:fld>
            <a:endParaRPr lang="en-GB"/>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57284"/>
            <a:ext cx="8229600" cy="849501"/>
          </a:xfrm>
        </p:spPr>
        <p:txBody>
          <a:bodyPr/>
          <a:lstStyle>
            <a:lvl1pPr>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C086A2-8F44-4564-8BEB-1F3B3F88FCBE}" type="slidenum">
              <a:rPr lang="en-GB" smtClean="0"/>
              <a:pPr/>
              <a:t>‹#›</a:t>
            </a:fld>
            <a:endParaRPr lang="en-GB"/>
          </a:p>
        </p:txBody>
      </p:sp>
    </p:spTree>
    <p:extLst>
      <p:ext uri="{BB962C8B-B14F-4D97-AF65-F5344CB8AC3E}">
        <p14:creationId xmlns:p14="http://schemas.microsoft.com/office/powerpoint/2010/main" val="18898407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56640"/>
            <a:ext cx="4040188"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056640"/>
            <a:ext cx="4041775"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C26918-7220-4DB7-8419-5E6F40E068F2}" type="slidenum">
              <a:rPr lang="en-GB" smtClean="0"/>
              <a:pPr/>
              <a:t>‹#›</a:t>
            </a:fld>
            <a:endParaRPr lang="en-GB"/>
          </a:p>
        </p:txBody>
      </p:sp>
    </p:spTree>
    <p:extLst>
      <p:ext uri="{BB962C8B-B14F-4D97-AF65-F5344CB8AC3E}">
        <p14:creationId xmlns:p14="http://schemas.microsoft.com/office/powerpoint/2010/main" val="14026317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48809C7-E421-4F93-AE48-AC3D62E69BEA}" type="slidenum">
              <a:rPr lang="en-GB" smtClean="0"/>
              <a:pPr/>
              <a:t>‹#›</a:t>
            </a:fld>
            <a:endParaRPr lang="en-GB"/>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37AB232-7E6D-490E-AE53-0C33D95F1ADA}" type="slidenum">
              <a:rPr lang="en-GB" smtClean="0"/>
              <a:pPr/>
              <a:t>‹#›</a:t>
            </a:fld>
            <a:endParaRPr lang="en-GB"/>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E5D750-0B96-443F-B078-9F7F9702CDA7}" type="slidenum">
              <a:rPr lang="en-GB" smtClean="0"/>
              <a:pPr/>
              <a:t>‹#›</a:t>
            </a:fld>
            <a:endParaRPr lang="en-GB"/>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802639"/>
            <a:ext cx="5486400" cy="39249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2FABDA-4580-4080-B9FC-2E0D094960EA}" type="slidenum">
              <a:rPr lang="en-GB" smtClean="0"/>
              <a:pPr/>
              <a:t>‹#›</a:t>
            </a:fld>
            <a:endParaRPr lang="en-GB"/>
          </a:p>
        </p:txBody>
      </p:sp>
    </p:spTree>
    <p:extLst>
      <p:ext uri="{BB962C8B-B14F-4D97-AF65-F5344CB8AC3E}">
        <p14:creationId xmlns:p14="http://schemas.microsoft.com/office/powerpoint/2010/main" val="23617765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PowerPoint-v3.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583" y="0"/>
            <a:ext cx="9169982" cy="6879166"/>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endParaRPr lang="en-GB"/>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GB"/>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8C26918-7220-4DB7-8419-5E6F40E068F2}" type="slidenum">
              <a:rPr lang="en-GB" smtClean="0"/>
              <a:pPr/>
              <a:t>‹#›</a:t>
            </a:fld>
            <a:endParaRPr lang="en-GB"/>
          </a:p>
        </p:txBody>
      </p:sp>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219200"/>
            <a:ext cx="7848600" cy="2971800"/>
          </a:xfrm>
        </p:spPr>
        <p:txBody>
          <a:bodyPr/>
          <a:lstStyle/>
          <a:p>
            <a:pPr algn="ctr"/>
            <a:r>
              <a:rPr lang="en-GB" dirty="0"/>
              <a:t>Introduction to electronic </a:t>
            </a:r>
            <a:r>
              <a:rPr lang="en-GB" dirty="0" smtClean="0"/>
              <a:t>resources </a:t>
            </a:r>
            <a:r>
              <a:rPr lang="en-GB" dirty="0"/>
              <a:t>management</a:t>
            </a:r>
            <a:r>
              <a:rPr lang="en-US" dirty="0"/>
              <a:t/>
            </a:r>
            <a:br>
              <a:rPr lang="en-US" dirty="0"/>
            </a:br>
            <a:endParaRPr lang="en-GB" sz="2800" dirty="0"/>
          </a:p>
        </p:txBody>
      </p:sp>
      <p:sp>
        <p:nvSpPr>
          <p:cNvPr id="2" name="Subtitle 1"/>
          <p:cNvSpPr>
            <a:spLocks noGrp="1"/>
          </p:cNvSpPr>
          <p:nvPr>
            <p:ph type="subTitle" idx="1"/>
          </p:nvPr>
        </p:nvSpPr>
        <p:spPr/>
        <p:txBody>
          <a:bodyPr/>
          <a:lstStyle/>
          <a:p>
            <a:r>
              <a:rPr lang="en-US" dirty="0"/>
              <a:t>Workshop introduction and overview</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a:t>Workshop format</a:t>
            </a:r>
          </a:p>
        </p:txBody>
      </p:sp>
      <p:sp>
        <p:nvSpPr>
          <p:cNvPr id="31747" name="Rectangle 3"/>
          <p:cNvSpPr>
            <a:spLocks noGrp="1" noChangeArrowheads="1"/>
          </p:cNvSpPr>
          <p:nvPr>
            <p:ph idx="1"/>
          </p:nvPr>
        </p:nvSpPr>
        <p:spPr/>
        <p:txBody>
          <a:bodyPr/>
          <a:lstStyle/>
          <a:p>
            <a:r>
              <a:rPr lang="en-GB" sz="2800"/>
              <a:t>Informal</a:t>
            </a:r>
            <a:r>
              <a:rPr lang="en-GB" sz="2800">
                <a:cs typeface="Arial" charset="0"/>
              </a:rPr>
              <a:t> - </a:t>
            </a:r>
            <a:r>
              <a:rPr lang="en-GB" sz="2800"/>
              <a:t>questions please!</a:t>
            </a:r>
          </a:p>
          <a:p>
            <a:r>
              <a:rPr lang="en-GB" sz="2800"/>
              <a:t>Hands on - instruction, practise and support</a:t>
            </a:r>
          </a:p>
          <a:p>
            <a:r>
              <a:rPr lang="en-GB" sz="2800"/>
              <a:t>Adaptable – we can add or remove things as go along, so please say</a:t>
            </a:r>
          </a:p>
          <a:p>
            <a:r>
              <a:rPr lang="en-GB" sz="2800"/>
              <a:t>Sharing of information and experiences with and between workshop participants</a:t>
            </a:r>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5DB3B151-B6AD-41EE-823E-33D4338988F8}" type="slidenum">
              <a:rPr lang="en-GB" smtClean="0"/>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a:t>Workshop partners and thanks</a:t>
            </a:r>
          </a:p>
        </p:txBody>
      </p:sp>
      <p:sp>
        <p:nvSpPr>
          <p:cNvPr id="25603" name="Rectangle 3"/>
          <p:cNvSpPr>
            <a:spLocks noGrp="1" noChangeArrowheads="1"/>
          </p:cNvSpPr>
          <p:nvPr>
            <p:ph idx="1"/>
          </p:nvPr>
        </p:nvSpPr>
        <p:spPr/>
        <p:txBody>
          <a:bodyPr/>
          <a:lstStyle/>
          <a:p>
            <a:endParaRPr lang="en-GB" sz="2800" dirty="0" smtClean="0"/>
          </a:p>
          <a:p>
            <a:r>
              <a:rPr lang="en-GB" sz="2800" dirty="0" smtClean="0"/>
              <a:t>Host institution – venue, catering</a:t>
            </a:r>
            <a:endParaRPr lang="en-GB" sz="2800" dirty="0"/>
          </a:p>
          <a:p>
            <a:r>
              <a:rPr lang="en-GB" sz="2800" dirty="0"/>
              <a:t>Participant’s </a:t>
            </a:r>
            <a:r>
              <a:rPr lang="en-GB" sz="2800" dirty="0" smtClean="0"/>
              <a:t>institutions – time, transport</a:t>
            </a:r>
            <a:endParaRPr lang="en-GB" sz="2800" dirty="0"/>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5DB3B151-B6AD-41EE-823E-33D4338988F8}" type="slidenum">
              <a:rPr lang="en-GB" smtClean="0"/>
              <a:pPr/>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1371600"/>
            <a:ext cx="7772400" cy="4721696"/>
          </a:xfrm>
        </p:spPr>
        <p:txBody>
          <a:bodyPr>
            <a:normAutofit/>
          </a:bodyPr>
          <a:lstStyle/>
          <a:p>
            <a:pPr algn="ctr"/>
            <a:r>
              <a:rPr lang="en-GB" dirty="0"/>
              <a:t>International Network for the Availability of Scientific </a:t>
            </a:r>
            <a:r>
              <a:rPr lang="en-GB" dirty="0" smtClean="0"/>
              <a:t>Publications</a:t>
            </a:r>
            <a:br>
              <a:rPr lang="en-GB" dirty="0" smtClean="0"/>
            </a:br>
            <a:r>
              <a:rPr lang="en-GB" dirty="0"/>
              <a:t/>
            </a:r>
            <a:br>
              <a:rPr lang="en-GB" dirty="0"/>
            </a:br>
            <a:r>
              <a:rPr lang="en-GB" dirty="0" smtClean="0"/>
              <a:t/>
            </a:r>
            <a:br>
              <a:rPr lang="en-GB" dirty="0" smtClean="0"/>
            </a:br>
            <a:r>
              <a:rPr lang="en-GB" dirty="0" smtClean="0"/>
              <a:t>www.inasp.info</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GB"/>
              <a:t>About INASP</a:t>
            </a:r>
          </a:p>
        </p:txBody>
      </p:sp>
      <p:sp>
        <p:nvSpPr>
          <p:cNvPr id="76803" name="Rectangle 3"/>
          <p:cNvSpPr>
            <a:spLocks noGrp="1" noChangeArrowheads="1"/>
          </p:cNvSpPr>
          <p:nvPr>
            <p:ph idx="1"/>
          </p:nvPr>
        </p:nvSpPr>
        <p:spPr/>
        <p:txBody>
          <a:bodyPr/>
          <a:lstStyle/>
          <a:p>
            <a:r>
              <a:rPr lang="en-GB" sz="2800" dirty="0"/>
              <a:t>UK based charity</a:t>
            </a:r>
          </a:p>
          <a:p>
            <a:r>
              <a:rPr lang="en-GB" sz="2800" dirty="0"/>
              <a:t>Established in 1992</a:t>
            </a:r>
          </a:p>
          <a:p>
            <a:r>
              <a:rPr lang="en-GB" sz="2800" dirty="0"/>
              <a:t>Co-operative </a:t>
            </a:r>
            <a:r>
              <a:rPr lang="en-GB" sz="2800" b="1" dirty="0"/>
              <a:t>network</a:t>
            </a:r>
            <a:r>
              <a:rPr lang="en-GB" sz="2800" dirty="0"/>
              <a:t> of partners</a:t>
            </a:r>
          </a:p>
          <a:p>
            <a:r>
              <a:rPr lang="en-GB" sz="2800" dirty="0"/>
              <a:t>Aims to </a:t>
            </a:r>
            <a:r>
              <a:rPr lang="en-GB" sz="2800" dirty="0" smtClean="0"/>
              <a:t>improve </a:t>
            </a:r>
            <a:r>
              <a:rPr lang="en-GB" sz="2800" dirty="0"/>
              <a:t>access, production and use of research information and knowledge, so that countries are equipped to solve their development </a:t>
            </a:r>
            <a:r>
              <a:rPr lang="en-GB" sz="2800" dirty="0" smtClean="0"/>
              <a:t>challenges</a:t>
            </a:r>
          </a:p>
          <a:p>
            <a:r>
              <a:rPr lang="en-GB" sz="2800" dirty="0" smtClean="0"/>
              <a:t>Small: 20 </a:t>
            </a:r>
            <a:r>
              <a:rPr lang="en-GB" sz="2800" dirty="0"/>
              <a:t>FTE staff</a:t>
            </a:r>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5DB3B151-B6AD-41EE-823E-33D4338988F8}"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42788" cy="9047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C37AB232-7E6D-490E-AE53-0C33D95F1ADA}" type="slidenum">
              <a:rPr lang="en-GB" smtClean="0"/>
              <a:pPr/>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ctrTitle"/>
          </p:nvPr>
        </p:nvSpPr>
        <p:spPr>
          <a:xfrm>
            <a:off x="685800" y="2286000"/>
            <a:ext cx="7772400" cy="1143000"/>
          </a:xfrm>
        </p:spPr>
        <p:txBody>
          <a:bodyPr>
            <a:normAutofit fontScale="90000"/>
          </a:bodyPr>
          <a:lstStyle/>
          <a:p>
            <a:pPr algn="ctr"/>
            <a:r>
              <a:rPr lang="en-GB"/>
              <a:t>Thank you</a:t>
            </a:r>
            <a:br>
              <a:rPr lang="en-GB"/>
            </a:br>
            <a:r>
              <a:rPr lang="en-GB"/>
              <a:t>Any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dirty="0"/>
              <a:t>Workshop </a:t>
            </a:r>
            <a:r>
              <a:rPr lang="en-GB" dirty="0" smtClean="0"/>
              <a:t>objectives</a:t>
            </a:r>
            <a:endParaRPr lang="en-GB" dirty="0"/>
          </a:p>
        </p:txBody>
      </p:sp>
      <p:sp>
        <p:nvSpPr>
          <p:cNvPr id="27651" name="Rectangle 3"/>
          <p:cNvSpPr>
            <a:spLocks noGrp="1" noChangeArrowheads="1"/>
          </p:cNvSpPr>
          <p:nvPr>
            <p:ph idx="1"/>
          </p:nvPr>
        </p:nvSpPr>
        <p:spPr/>
        <p:txBody>
          <a:bodyPr>
            <a:normAutofit fontScale="92500" lnSpcReduction="10000"/>
          </a:bodyPr>
          <a:lstStyle/>
          <a:p>
            <a:pPr lvl="0"/>
            <a:r>
              <a:rPr lang="en-GB" sz="2400" dirty="0"/>
              <a:t>to introduce participants to a range of electronic resources</a:t>
            </a:r>
          </a:p>
          <a:p>
            <a:pPr lvl="0"/>
            <a:r>
              <a:rPr lang="en-GB" sz="2400" dirty="0"/>
              <a:t>to demonstrate the range of e-resources available in your country </a:t>
            </a:r>
          </a:p>
          <a:p>
            <a:pPr lvl="0"/>
            <a:r>
              <a:rPr lang="en-GB" sz="2400" dirty="0"/>
              <a:t>to provide hands-on experience on using and accessing e-resources </a:t>
            </a:r>
          </a:p>
          <a:p>
            <a:pPr lvl="0"/>
            <a:r>
              <a:rPr lang="en-GB" sz="2400" dirty="0"/>
              <a:t>to introduce / review management and implementation activities associated with e-resources </a:t>
            </a:r>
          </a:p>
          <a:p>
            <a:pPr lvl="0"/>
            <a:r>
              <a:rPr lang="en-GB" sz="2400" dirty="0"/>
              <a:t>to examine copyright and licensing implications for e-resources </a:t>
            </a:r>
          </a:p>
          <a:p>
            <a:pPr lvl="0"/>
            <a:r>
              <a:rPr lang="en-GB" sz="2400" dirty="0"/>
              <a:t>to develop ideas, strategies and policies for e-resources management </a:t>
            </a:r>
          </a:p>
          <a:p>
            <a:pPr lvl="0"/>
            <a:r>
              <a:rPr lang="en-GB" sz="2400" dirty="0"/>
              <a:t>to develop skills in training others in the use of e-resources</a:t>
            </a:r>
            <a:endParaRPr lang="en-GB" sz="2400" dirty="0">
              <a:effectLst/>
            </a:endParaRPr>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5DB3B151-B6AD-41EE-823E-33D4338988F8}" type="slidenum">
              <a:rPr lang="en-GB" smtClean="0"/>
              <a:pPr/>
              <a:t>2</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Workshop expectations</a:t>
            </a:r>
          </a:p>
        </p:txBody>
      </p:sp>
      <p:sp>
        <p:nvSpPr>
          <p:cNvPr id="3" name="Content Placeholder 2"/>
          <p:cNvSpPr>
            <a:spLocks noGrp="1"/>
          </p:cNvSpPr>
          <p:nvPr>
            <p:ph idx="1"/>
          </p:nvPr>
        </p:nvSpPr>
        <p:spPr/>
        <p:txBody>
          <a:bodyPr/>
          <a:lstStyle/>
          <a:p>
            <a:r>
              <a:rPr lang="en-GB" dirty="0" smtClean="0"/>
              <a:t>Follow-on </a:t>
            </a:r>
            <a:r>
              <a:rPr lang="en-GB" dirty="0"/>
              <a:t>training to share learning with colleagues should be held at each institution represented within 6 months of the workshop. </a:t>
            </a:r>
          </a:p>
          <a:p>
            <a:endParaRPr lang="en-GB" dirty="0"/>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3</a:t>
            </a:fld>
            <a:endParaRPr lang="en-US"/>
          </a:p>
        </p:txBody>
      </p:sp>
    </p:spTree>
    <p:extLst>
      <p:ext uri="{BB962C8B-B14F-4D97-AF65-F5344CB8AC3E}">
        <p14:creationId xmlns:p14="http://schemas.microsoft.com/office/powerpoint/2010/main" val="687628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a:t>Welcome and introductions</a:t>
            </a:r>
          </a:p>
        </p:txBody>
      </p:sp>
      <p:sp>
        <p:nvSpPr>
          <p:cNvPr id="3075" name="Rectangle 3"/>
          <p:cNvSpPr>
            <a:spLocks noGrp="1" noChangeArrowheads="1"/>
          </p:cNvSpPr>
          <p:nvPr>
            <p:ph idx="1"/>
          </p:nvPr>
        </p:nvSpPr>
        <p:spPr/>
        <p:txBody>
          <a:bodyPr/>
          <a:lstStyle/>
          <a:p>
            <a:r>
              <a:rPr lang="en-GB" sz="2800" dirty="0"/>
              <a:t>Workshop facilitator</a:t>
            </a:r>
          </a:p>
          <a:p>
            <a:r>
              <a:rPr lang="en-GB" sz="2800" dirty="0"/>
              <a:t>Hosts</a:t>
            </a:r>
          </a:p>
          <a:p>
            <a:r>
              <a:rPr lang="en-GB" sz="2800" dirty="0" smtClean="0"/>
              <a:t>Participants</a:t>
            </a:r>
            <a:endParaRPr lang="en-GB" sz="2800" dirty="0"/>
          </a:p>
          <a:p>
            <a:r>
              <a:rPr lang="en-GB" sz="2800" dirty="0" smtClean="0"/>
              <a:t>Housekeeping</a:t>
            </a:r>
          </a:p>
          <a:p>
            <a:r>
              <a:rPr lang="en-GB" sz="2800" dirty="0" smtClean="0"/>
              <a:t>House rules</a:t>
            </a:r>
            <a:endParaRPr lang="en-GB" sz="2800" dirty="0"/>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5DB3B151-B6AD-41EE-823E-33D4338988F8}" type="slidenum">
              <a:rPr lang="en-GB" smtClean="0"/>
              <a:pPr/>
              <a:t>4</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GB"/>
              <a:t>Content outline</a:t>
            </a:r>
          </a:p>
        </p:txBody>
      </p:sp>
      <p:sp>
        <p:nvSpPr>
          <p:cNvPr id="120835" name="Rectangle 3"/>
          <p:cNvSpPr>
            <a:spLocks noGrp="1" noChangeArrowheads="1"/>
          </p:cNvSpPr>
          <p:nvPr>
            <p:ph idx="1"/>
          </p:nvPr>
        </p:nvSpPr>
        <p:spPr/>
        <p:txBody>
          <a:bodyPr/>
          <a:lstStyle/>
          <a:p>
            <a:r>
              <a:rPr lang="en-US" sz="2800" dirty="0"/>
              <a:t>Review </a:t>
            </a:r>
            <a:r>
              <a:rPr lang="en-US" sz="2800" dirty="0" smtClean="0"/>
              <a:t>the </a:t>
            </a:r>
            <a:r>
              <a:rPr lang="en-US" sz="2800" dirty="0"/>
              <a:t>range and scope of e-resources </a:t>
            </a:r>
            <a:endParaRPr lang="en-US" sz="2800" dirty="0" smtClean="0"/>
          </a:p>
          <a:p>
            <a:r>
              <a:rPr lang="en-US" sz="2800" dirty="0" smtClean="0"/>
              <a:t>Identify </a:t>
            </a:r>
            <a:r>
              <a:rPr lang="en-US" sz="2800" dirty="0"/>
              <a:t>skills, knowledge and attitudes required to support effective e-resource use</a:t>
            </a:r>
          </a:p>
          <a:p>
            <a:pPr lvl="1"/>
            <a:r>
              <a:rPr lang="en-US" sz="2400" dirty="0"/>
              <a:t>Identify the core competencies for e-resource use </a:t>
            </a:r>
          </a:p>
          <a:p>
            <a:pPr lvl="1"/>
            <a:r>
              <a:rPr lang="en-US" sz="2400" dirty="0"/>
              <a:t>Review the importance of effective </a:t>
            </a:r>
            <a:r>
              <a:rPr lang="en-US" sz="2400" dirty="0" smtClean="0"/>
              <a:t>searching</a:t>
            </a:r>
          </a:p>
          <a:p>
            <a:pPr lvl="1"/>
            <a:r>
              <a:rPr lang="en-US" sz="2400" dirty="0" smtClean="0"/>
              <a:t>Identify the key target users of the e-resources in participant’s </a:t>
            </a:r>
            <a:r>
              <a:rPr lang="en-US" sz="2400" dirty="0" err="1" smtClean="0"/>
              <a:t>organisations</a:t>
            </a:r>
            <a:r>
              <a:rPr lang="en-US" sz="2400" dirty="0" smtClean="0"/>
              <a:t> </a:t>
            </a:r>
          </a:p>
          <a:p>
            <a:r>
              <a:rPr lang="en-US" sz="2800" dirty="0" smtClean="0"/>
              <a:t>Review </a:t>
            </a:r>
            <a:r>
              <a:rPr lang="en-US" sz="2800" dirty="0"/>
              <a:t>e-resource </a:t>
            </a:r>
            <a:r>
              <a:rPr lang="en-US" sz="2800" dirty="0" smtClean="0"/>
              <a:t>access, use and training </a:t>
            </a:r>
            <a:r>
              <a:rPr lang="en-US" sz="2800" dirty="0"/>
              <a:t>case studies</a:t>
            </a:r>
            <a:endParaRPr lang="en-GB" sz="2800" dirty="0"/>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5DB3B151-B6AD-41EE-823E-33D4338988F8}" type="slidenum">
              <a:rPr lang="en-GB" smtClean="0"/>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GB" smtClean="0"/>
              <a:t>Content details</a:t>
            </a:r>
            <a:endParaRPr lang="en-GB" dirty="0"/>
          </a:p>
        </p:txBody>
      </p:sp>
      <p:sp>
        <p:nvSpPr>
          <p:cNvPr id="121859" name="Rectangle 3"/>
          <p:cNvSpPr>
            <a:spLocks noGrp="1" noChangeArrowheads="1"/>
          </p:cNvSpPr>
          <p:nvPr>
            <p:ph idx="1"/>
          </p:nvPr>
        </p:nvSpPr>
        <p:spPr/>
        <p:txBody>
          <a:bodyPr/>
          <a:lstStyle/>
          <a:p>
            <a:r>
              <a:rPr lang="en-GB" sz="2800" dirty="0" smtClean="0"/>
              <a:t>Overview – what is available</a:t>
            </a:r>
          </a:p>
          <a:p>
            <a:r>
              <a:rPr lang="en-GB" sz="2800" dirty="0"/>
              <a:t>Searching</a:t>
            </a:r>
          </a:p>
          <a:p>
            <a:r>
              <a:rPr lang="en-GB" sz="2800" dirty="0"/>
              <a:t>Evaluation and quality</a:t>
            </a:r>
          </a:p>
          <a:p>
            <a:r>
              <a:rPr lang="en-GB" sz="2800" dirty="0"/>
              <a:t>Downloading and document delivery</a:t>
            </a:r>
          </a:p>
          <a:p>
            <a:r>
              <a:rPr lang="en-GB" sz="2800" dirty="0" smtClean="0"/>
              <a:t>Supply models </a:t>
            </a:r>
          </a:p>
          <a:p>
            <a:r>
              <a:rPr lang="en-GB" sz="2800" dirty="0" smtClean="0"/>
              <a:t>Storage, archiving, copyright and licensing </a:t>
            </a:r>
          </a:p>
          <a:p>
            <a:r>
              <a:rPr lang="en-GB" sz="2800" dirty="0" smtClean="0"/>
              <a:t>Managing access and use</a:t>
            </a:r>
          </a:p>
          <a:p>
            <a:r>
              <a:rPr lang="en-GB" sz="2800" dirty="0" smtClean="0"/>
              <a:t>Training others to use e-resources</a:t>
            </a:r>
          </a:p>
          <a:p>
            <a:endParaRPr lang="en-US" sz="2800" dirty="0" smtClean="0"/>
          </a:p>
          <a:p>
            <a:endParaRPr lang="en-GB" sz="2800" dirty="0"/>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5DB3B151-B6AD-41EE-823E-33D4338988F8}" type="slidenum">
              <a:rPr lang="en-GB" smtClean="0"/>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GB" dirty="0"/>
              <a:t>Expected </a:t>
            </a:r>
            <a:r>
              <a:rPr lang="en-GB" dirty="0" smtClean="0"/>
              <a:t>outcomes - access</a:t>
            </a:r>
            <a:endParaRPr lang="en-GB" dirty="0"/>
          </a:p>
        </p:txBody>
      </p:sp>
      <p:sp>
        <p:nvSpPr>
          <p:cNvPr id="118787" name="Rectangle 3"/>
          <p:cNvSpPr>
            <a:spLocks noGrp="1" noChangeArrowheads="1"/>
          </p:cNvSpPr>
          <p:nvPr>
            <p:ph idx="1"/>
          </p:nvPr>
        </p:nvSpPr>
        <p:spPr/>
        <p:txBody>
          <a:bodyPr/>
          <a:lstStyle/>
          <a:p>
            <a:r>
              <a:rPr lang="en-GB" sz="2800" dirty="0"/>
              <a:t>After the course all workshop participants </a:t>
            </a:r>
            <a:r>
              <a:rPr lang="en-GB" sz="2800" dirty="0" smtClean="0"/>
              <a:t>will:</a:t>
            </a:r>
          </a:p>
          <a:p>
            <a:pPr lvl="1"/>
            <a:r>
              <a:rPr lang="en-GB" sz="2400" dirty="0" smtClean="0"/>
              <a:t> have been </a:t>
            </a:r>
            <a:r>
              <a:rPr lang="en-GB" sz="2400" dirty="0"/>
              <a:t>introduced to </a:t>
            </a:r>
            <a:r>
              <a:rPr lang="en-GB" sz="2400" dirty="0" smtClean="0"/>
              <a:t>a range </a:t>
            </a:r>
            <a:r>
              <a:rPr lang="en-GB" sz="2400" dirty="0"/>
              <a:t>of </a:t>
            </a:r>
            <a:r>
              <a:rPr lang="en-GB" sz="2400" dirty="0" smtClean="0"/>
              <a:t>e-resources and </a:t>
            </a:r>
            <a:r>
              <a:rPr lang="en-GB" sz="2400" dirty="0"/>
              <a:t>scholarly databases available online</a:t>
            </a:r>
          </a:p>
          <a:p>
            <a:pPr lvl="1"/>
            <a:r>
              <a:rPr lang="en-GB" sz="2400" dirty="0" smtClean="0"/>
              <a:t>have </a:t>
            </a:r>
            <a:r>
              <a:rPr lang="en-GB" sz="2400" dirty="0"/>
              <a:t>hands-on experience of using full range of e-resources </a:t>
            </a:r>
            <a:r>
              <a:rPr lang="en-GB" sz="2400" dirty="0" smtClean="0"/>
              <a:t> / </a:t>
            </a:r>
            <a:r>
              <a:rPr lang="en-GB" sz="2400" dirty="0"/>
              <a:t>scholarly databases </a:t>
            </a:r>
            <a:r>
              <a:rPr lang="en-GB" sz="2400" dirty="0" smtClean="0"/>
              <a:t>available</a:t>
            </a:r>
            <a:endParaRPr lang="en-GB" sz="2400" dirty="0"/>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5DB3B151-B6AD-41EE-823E-33D4338988F8}" type="slidenum">
              <a:rPr lang="en-GB" smtClean="0"/>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GB" dirty="0"/>
              <a:t>Expected </a:t>
            </a:r>
            <a:r>
              <a:rPr lang="en-GB" dirty="0" smtClean="0"/>
              <a:t>outcomes - use</a:t>
            </a:r>
            <a:endParaRPr lang="en-GB" dirty="0"/>
          </a:p>
        </p:txBody>
      </p:sp>
      <p:sp>
        <p:nvSpPr>
          <p:cNvPr id="118787" name="Rectangle 3"/>
          <p:cNvSpPr>
            <a:spLocks noGrp="1" noChangeArrowheads="1"/>
          </p:cNvSpPr>
          <p:nvPr>
            <p:ph idx="1"/>
          </p:nvPr>
        </p:nvSpPr>
        <p:spPr/>
        <p:txBody>
          <a:bodyPr/>
          <a:lstStyle/>
          <a:p>
            <a:r>
              <a:rPr lang="en-GB" dirty="0"/>
              <a:t>After the course all workshop participants </a:t>
            </a:r>
            <a:r>
              <a:rPr lang="en-GB" dirty="0" smtClean="0"/>
              <a:t>will have examined:</a:t>
            </a:r>
          </a:p>
          <a:p>
            <a:pPr lvl="1"/>
            <a:r>
              <a:rPr lang="en-GB" dirty="0" smtClean="0"/>
              <a:t>tools</a:t>
            </a:r>
            <a:r>
              <a:rPr lang="en-GB" dirty="0"/>
              <a:t>, tips and techniques </a:t>
            </a:r>
            <a:r>
              <a:rPr lang="en-GB" dirty="0" smtClean="0"/>
              <a:t>to </a:t>
            </a:r>
            <a:r>
              <a:rPr lang="en-GB" dirty="0"/>
              <a:t>effectively </a:t>
            </a:r>
            <a:r>
              <a:rPr lang="en-GB" dirty="0" smtClean="0"/>
              <a:t>and efficiently </a:t>
            </a:r>
            <a:r>
              <a:rPr lang="en-GB" dirty="0"/>
              <a:t>use </a:t>
            </a:r>
            <a:r>
              <a:rPr lang="en-GB" dirty="0" smtClean="0"/>
              <a:t>e-resources</a:t>
            </a:r>
            <a:endParaRPr lang="en-GB" dirty="0"/>
          </a:p>
          <a:p>
            <a:pPr lvl="1"/>
            <a:r>
              <a:rPr lang="en-GB" dirty="0" smtClean="0"/>
              <a:t>legal implications </a:t>
            </a:r>
            <a:r>
              <a:rPr lang="en-GB" dirty="0"/>
              <a:t>for </a:t>
            </a:r>
            <a:r>
              <a:rPr lang="en-GB" dirty="0" smtClean="0"/>
              <a:t>e-resource use</a:t>
            </a:r>
            <a:endParaRPr lang="en-GB" dirty="0"/>
          </a:p>
          <a:p>
            <a:pPr lvl="1"/>
            <a:r>
              <a:rPr lang="en-GB" dirty="0" smtClean="0"/>
              <a:t>issues </a:t>
            </a:r>
            <a:r>
              <a:rPr lang="en-GB" dirty="0"/>
              <a:t>surrounding </a:t>
            </a:r>
            <a:r>
              <a:rPr lang="en-GB" dirty="0" smtClean="0"/>
              <a:t>e-resource </a:t>
            </a:r>
            <a:r>
              <a:rPr lang="en-GB" dirty="0"/>
              <a:t>management </a:t>
            </a:r>
            <a:r>
              <a:rPr lang="en-GB" dirty="0" smtClean="0"/>
              <a:t>in libraries</a:t>
            </a:r>
            <a:endParaRPr lang="en-GB" dirty="0"/>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5DB3B151-B6AD-41EE-823E-33D4338988F8}" type="slidenum">
              <a:rPr lang="en-GB" smtClean="0"/>
              <a:pPr/>
              <a:t>8</a:t>
            </a:fld>
            <a:endParaRPr lang="en-GB"/>
          </a:p>
        </p:txBody>
      </p:sp>
    </p:spTree>
    <p:extLst>
      <p:ext uri="{BB962C8B-B14F-4D97-AF65-F5344CB8AC3E}">
        <p14:creationId xmlns:p14="http://schemas.microsoft.com/office/powerpoint/2010/main" val="3446201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GB" dirty="0"/>
              <a:t>Expected </a:t>
            </a:r>
            <a:r>
              <a:rPr lang="en-GB" dirty="0" smtClean="0"/>
              <a:t>outcomes - training</a:t>
            </a:r>
            <a:endParaRPr lang="en-GB" dirty="0"/>
          </a:p>
        </p:txBody>
      </p:sp>
      <p:sp>
        <p:nvSpPr>
          <p:cNvPr id="118787" name="Rectangle 3"/>
          <p:cNvSpPr>
            <a:spLocks noGrp="1" noChangeArrowheads="1"/>
          </p:cNvSpPr>
          <p:nvPr>
            <p:ph idx="1"/>
          </p:nvPr>
        </p:nvSpPr>
        <p:spPr/>
        <p:txBody>
          <a:bodyPr/>
          <a:lstStyle/>
          <a:p>
            <a:r>
              <a:rPr lang="en-GB" dirty="0"/>
              <a:t>After the course all workshop participants </a:t>
            </a:r>
            <a:r>
              <a:rPr lang="en-GB" dirty="0" smtClean="0"/>
              <a:t>will:</a:t>
            </a:r>
          </a:p>
          <a:p>
            <a:pPr lvl="1"/>
            <a:r>
              <a:rPr lang="en-GB" dirty="0" smtClean="0"/>
              <a:t>Understand the importance of training users to use resources effectively</a:t>
            </a:r>
            <a:endParaRPr lang="en-GB" dirty="0"/>
          </a:p>
          <a:p>
            <a:pPr lvl="1"/>
            <a:r>
              <a:rPr lang="en-GB" dirty="0" smtClean="0"/>
              <a:t>Basic techniques…</a:t>
            </a:r>
            <a:endParaRPr lang="en-GB" dirty="0"/>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5DB3B151-B6AD-41EE-823E-33D4338988F8}" type="slidenum">
              <a:rPr lang="en-GB" smtClean="0"/>
              <a:pPr/>
              <a:t>9</a:t>
            </a:fld>
            <a:endParaRPr lang="en-GB"/>
          </a:p>
        </p:txBody>
      </p:sp>
    </p:spTree>
    <p:extLst>
      <p:ext uri="{BB962C8B-B14F-4D97-AF65-F5344CB8AC3E}">
        <p14:creationId xmlns:p14="http://schemas.microsoft.com/office/powerpoint/2010/main" val="546416004"/>
      </p:ext>
    </p:extLst>
  </p:cSld>
  <p:clrMapOvr>
    <a:masterClrMapping/>
  </p:clrMapOvr>
</p:sld>
</file>

<file path=ppt/theme/theme1.xml><?xml version="1.0" encoding="utf-8"?>
<a:theme xmlns:a="http://schemas.openxmlformats.org/drawingml/2006/main" name="INASP PowerPoint">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INASP 2013 Presentation</Template>
  <TotalTime>2426</TotalTime>
  <Words>1420</Words>
  <Application>Microsoft Office PowerPoint</Application>
  <PresentationFormat>On-screen Show (4:3)</PresentationFormat>
  <Paragraphs>174</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INASP PowerPoint</vt:lpstr>
      <vt:lpstr>Introduction to electronic resources management </vt:lpstr>
      <vt:lpstr>Workshop objectives</vt:lpstr>
      <vt:lpstr>Workshop expectations</vt:lpstr>
      <vt:lpstr>Welcome and introductions</vt:lpstr>
      <vt:lpstr>Content outline</vt:lpstr>
      <vt:lpstr>Content details</vt:lpstr>
      <vt:lpstr>Expected outcomes - access</vt:lpstr>
      <vt:lpstr>Expected outcomes - use</vt:lpstr>
      <vt:lpstr>Expected outcomes - training</vt:lpstr>
      <vt:lpstr>Workshop format</vt:lpstr>
      <vt:lpstr>Workshop partners and thanks</vt:lpstr>
      <vt:lpstr>International Network for the Availability of Scientific Publications   www.inasp.info</vt:lpstr>
      <vt:lpstr>About INASP</vt:lpstr>
      <vt:lpstr>PowerPoint Presentation</vt:lpstr>
      <vt:lpstr>Thank you Any questions?</vt:lpstr>
    </vt:vector>
  </TitlesOfParts>
  <Company>University of Bristol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Journals and Electronic Resources Library Management</dc:title>
  <dc:creator>clmb</dc:creator>
  <cp:lastModifiedBy>Anne Powell</cp:lastModifiedBy>
  <cp:revision>85</cp:revision>
  <cp:lastPrinted>2013-10-24T08:39:27Z</cp:lastPrinted>
  <dcterms:created xsi:type="dcterms:W3CDTF">2002-02-12T10:52:25Z</dcterms:created>
  <dcterms:modified xsi:type="dcterms:W3CDTF">2014-03-04T14:34:07Z</dcterms:modified>
</cp:coreProperties>
</file>