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337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a daly" initials="" lastIdx="2" clrIdx="0"/>
  <p:cmAuthor id="1" name="Donna Gaudet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EEB55-30A1-974B-A813-E9C24E1A4DCD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848B8-F199-EB4C-AEA2-3E85F6BD85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1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0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7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4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6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1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9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9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0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2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4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EF1A-1EB5-BE43-9B04-F9FEE51EE1A9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51BC-E46C-2648-9DB8-BD7E4850F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4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8YkbeycRa2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82" y="489527"/>
            <a:ext cx="5945909" cy="141877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70346" y="336578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Creative Commons</a:t>
            </a:r>
            <a:br>
              <a:rPr lang="en-US" dirty="0"/>
            </a:br>
            <a:r>
              <a:rPr lang="en-US" dirty="0"/>
              <a:t>Licensing Considerations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54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Information Source: http://</a:t>
            </a:r>
            <a:r>
              <a:rPr lang="en-US" sz="1400" i="1" dirty="0" err="1"/>
              <a:t>creativecommons.org</a:t>
            </a:r>
            <a:endParaRPr lang="en-US" sz="1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</a:t>
            </a:r>
          </a:p>
        </p:txBody>
      </p:sp>
    </p:spTree>
    <p:extLst>
      <p:ext uri="{BB962C8B-B14F-4D97-AF65-F5344CB8AC3E}">
        <p14:creationId xmlns:p14="http://schemas.microsoft.com/office/powerpoint/2010/main" val="3858396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9636" y="2366757"/>
            <a:ext cx="24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Information Source: http://</a:t>
            </a:r>
            <a:r>
              <a:rPr lang="en-US" sz="1400" i="1" dirty="0" err="1"/>
              <a:t>creativecommons.org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647740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9636" y="2366757"/>
            <a:ext cx="24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9635" y="3221120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Information Source: http://</a:t>
            </a:r>
            <a:r>
              <a:rPr lang="en-US" sz="1400" i="1" dirty="0" err="1"/>
              <a:t>creativecommons.org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79316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9636" y="2366757"/>
            <a:ext cx="24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9635" y="3221120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9636" y="4075483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NoDerivs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Information Source: http://</a:t>
            </a:r>
            <a:r>
              <a:rPr lang="en-US" sz="1400" i="1" dirty="0" err="1"/>
              <a:t>creativecommons.org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79842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9636" y="2366757"/>
            <a:ext cx="24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9635" y="3221120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9636" y="4075483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NoDerivs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9636" y="4883664"/>
            <a:ext cx="302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Information Source: http://</a:t>
            </a:r>
            <a:r>
              <a:rPr lang="en-US" sz="1400" i="1" dirty="0" err="1"/>
              <a:t>creativecommons.org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951437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9636" y="2366757"/>
            <a:ext cx="24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9635" y="3221120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9636" y="4075483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NoDerivs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9636" y="4883664"/>
            <a:ext cx="302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9636" y="5703391"/>
            <a:ext cx="302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dirty="0" err="1">
                <a:solidFill>
                  <a:srgbClr val="0000FF"/>
                </a:solidFill>
              </a:rPr>
              <a:t>NoDerivs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Information Source: http://</a:t>
            </a:r>
            <a:r>
              <a:rPr lang="en-US" sz="1400" i="1" dirty="0" err="1"/>
              <a:t>creativecommons.org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745754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Source: Cable Green (http://</a:t>
            </a:r>
            <a:r>
              <a:rPr lang="en-US" sz="1400" i="1" dirty="0" err="1"/>
              <a:t>www.slideshare.net</a:t>
            </a:r>
            <a:r>
              <a:rPr lang="en-US" sz="1400" i="1" dirty="0"/>
              <a:t>/</a:t>
            </a:r>
            <a:r>
              <a:rPr lang="en-US" sz="1400" i="1" dirty="0" err="1"/>
              <a:t>cgreen</a:t>
            </a:r>
            <a:r>
              <a:rPr lang="en-US" sz="1400" i="1" dirty="0"/>
              <a:t>/textbook-rebellion-summit-7-1311)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49636" y="1604757"/>
            <a:ext cx="208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Attribution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9636" y="2366757"/>
            <a:ext cx="24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Attribution-</a:t>
            </a:r>
            <a:r>
              <a:rPr lang="en-US" dirty="0" err="1">
                <a:solidFill>
                  <a:srgbClr val="008000"/>
                </a:solidFill>
              </a:rPr>
              <a:t>ShareAlike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9635" y="3221120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9636" y="4075483"/>
            <a:ext cx="302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NoDerivs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9636" y="4883664"/>
            <a:ext cx="302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dirty="0" err="1">
                <a:solidFill>
                  <a:srgbClr val="0000FF"/>
                </a:solidFill>
              </a:rPr>
              <a:t>ShareAlike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9636" y="5703391"/>
            <a:ext cx="302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Attribution-</a:t>
            </a:r>
            <a:r>
              <a:rPr lang="en-US" dirty="0" err="1">
                <a:solidFill>
                  <a:srgbClr val="0000FF"/>
                </a:solidFill>
              </a:rPr>
              <a:t>NonCommercial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dirty="0" err="1">
                <a:solidFill>
                  <a:srgbClr val="0000FF"/>
                </a:solidFill>
              </a:rPr>
              <a:t>NoDerivs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3059545"/>
            <a:ext cx="8624455" cy="3713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08727" y="3405786"/>
            <a:ext cx="7158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Recommended License Selections for the most versatility and openness</a:t>
            </a:r>
          </a:p>
        </p:txBody>
      </p:sp>
    </p:spTree>
    <p:extLst>
      <p:ext uri="{BB962C8B-B14F-4D97-AF65-F5344CB8AC3E}">
        <p14:creationId xmlns:p14="http://schemas.microsoft.com/office/powerpoint/2010/main" val="2343270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pic>
        <p:nvPicPr>
          <p:cNvPr id="3" name="Picture 2" descr="Screen shot 2014-01-04 at 12.31.5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455" y="728518"/>
            <a:ext cx="3740727" cy="49806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3910" y="6194239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http://</a:t>
            </a:r>
            <a:r>
              <a:rPr lang="en-US" dirty="0" err="1"/>
              <a:t>creativecommons.org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09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090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Example – Web Page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pic>
        <p:nvPicPr>
          <p:cNvPr id="9" name="Picture 8" descr="Screen shot 2014-01-04 at 1.05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6446"/>
            <a:ext cx="9144000" cy="43904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20819" y="1830944"/>
            <a:ext cx="5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SCC Math Blog: http://</a:t>
            </a:r>
            <a:r>
              <a:rPr lang="en-US" dirty="0" err="1"/>
              <a:t>sccmath.wordpress.com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57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090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Example – Web Page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pic>
        <p:nvPicPr>
          <p:cNvPr id="9" name="Picture 8" descr="Screen shot 2014-01-04 at 1.05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6446"/>
            <a:ext cx="9144000" cy="43904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20819" y="1830944"/>
            <a:ext cx="5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SCC Math Blog: http://</a:t>
            </a:r>
            <a:r>
              <a:rPr lang="en-US" dirty="0" err="1"/>
              <a:t>sccmath.wordpress.com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89000" y="4976091"/>
            <a:ext cx="1634837" cy="1142999"/>
          </a:xfrm>
          <a:prstGeom prst="straightConnector1">
            <a:avLst/>
          </a:prstGeom>
          <a:ln w="127000" cap="flat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98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3454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9292"/>
            <a:ext cx="8229600" cy="374744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Creative Commons is a nonprofit organization that enables the sharing and use of creativity and knowledge through free legal tools.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>
                <a:hlinkClick r:id="rId2"/>
              </a:rPr>
              <a:t>Introduction to Creative Commons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74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090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Example – Print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pic>
        <p:nvPicPr>
          <p:cNvPr id="3" name="Picture 2" descr="Screen shot 2014-01-04 at 1.10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812" y="1463818"/>
            <a:ext cx="6649027" cy="2997200"/>
          </a:xfrm>
          <a:prstGeom prst="rect">
            <a:avLst/>
          </a:prstGeom>
        </p:spPr>
      </p:pic>
      <p:pic>
        <p:nvPicPr>
          <p:cNvPr id="4" name="Picture 3" descr="Screen shot 2014-01-04 at 1.10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929929"/>
            <a:ext cx="8864600" cy="30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66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090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Example – Print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pic>
        <p:nvPicPr>
          <p:cNvPr id="3" name="Picture 2" descr="Screen shot 2014-01-04 at 1.10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812" y="1463818"/>
            <a:ext cx="6649027" cy="2997200"/>
          </a:xfrm>
          <a:prstGeom prst="rect">
            <a:avLst/>
          </a:prstGeom>
        </p:spPr>
      </p:pic>
      <p:pic>
        <p:nvPicPr>
          <p:cNvPr id="4" name="Picture 3" descr="Screen shot 2014-01-04 at 1.10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929929"/>
            <a:ext cx="8864600" cy="30353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1408545" y="3929929"/>
            <a:ext cx="1634837" cy="1142999"/>
          </a:xfrm>
          <a:prstGeom prst="straightConnector1">
            <a:avLst/>
          </a:prstGeom>
          <a:ln w="127000" cap="flat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170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090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Generating a License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pic>
        <p:nvPicPr>
          <p:cNvPr id="5" name="Picture 4" descr="Screen shot 2014-01-04 at 1.31.4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3855"/>
            <a:ext cx="9144000" cy="373516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62200" y="2262786"/>
            <a:ext cx="5230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Creative Commons License Chooser</a:t>
            </a:r>
          </a:p>
        </p:txBody>
      </p:sp>
    </p:spTree>
    <p:extLst>
      <p:ext uri="{BB962C8B-B14F-4D97-AF65-F5344CB8AC3E}">
        <p14:creationId xmlns:p14="http://schemas.microsoft.com/office/powerpoint/2010/main" val="553582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090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Generating a License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62200" y="2147336"/>
            <a:ext cx="5230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Creative Commons License Chooser</a:t>
            </a:r>
          </a:p>
        </p:txBody>
      </p:sp>
      <p:pic>
        <p:nvPicPr>
          <p:cNvPr id="3" name="Picture 2" descr="Screen shot 2014-01-04 at 1.31.5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4418"/>
            <a:ext cx="9144000" cy="442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736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9909"/>
            <a:ext cx="8548255" cy="3851708"/>
          </a:xfrm>
        </p:spPr>
        <p:txBody>
          <a:bodyPr/>
          <a:lstStyle/>
          <a:p>
            <a:r>
              <a:rPr lang="en-US" dirty="0"/>
              <a:t>Creative Commons (</a:t>
            </a:r>
            <a:r>
              <a:rPr lang="en-US" dirty="0" err="1"/>
              <a:t>creativecommons.org</a:t>
            </a:r>
            <a:r>
              <a:rPr lang="en-US" dirty="0"/>
              <a:t>)</a:t>
            </a:r>
          </a:p>
          <a:p>
            <a:r>
              <a:rPr lang="en-US" dirty="0"/>
              <a:t>License chooser (</a:t>
            </a:r>
            <a:r>
              <a:rPr lang="en-US" dirty="0" err="1"/>
              <a:t>creativecommons.org</a:t>
            </a:r>
            <a:r>
              <a:rPr lang="en-US" dirty="0"/>
              <a:t>/choose/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63454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Resources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42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Attributions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Creative Commons Logo – </a:t>
            </a:r>
            <a:r>
              <a:rPr lang="en-US" dirty="0">
                <a:hlinkClick r:id="rId2"/>
              </a:rPr>
              <a:t>http://creativecommons.org</a:t>
            </a:r>
            <a:r>
              <a:rPr lang="en-US" dirty="0"/>
              <a:t> - CC-BY</a:t>
            </a:r>
          </a:p>
          <a:p>
            <a:r>
              <a:rPr lang="en-US" dirty="0"/>
              <a:t>Copyright Logo – Public Domain</a:t>
            </a:r>
          </a:p>
        </p:txBody>
      </p:sp>
    </p:spTree>
    <p:extLst>
      <p:ext uri="{BB962C8B-B14F-4D97-AF65-F5344CB8AC3E}">
        <p14:creationId xmlns:p14="http://schemas.microsoft.com/office/powerpoint/2010/main" val="95342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3454" y="274638"/>
            <a:ext cx="5523345" cy="1143000"/>
          </a:xfrm>
        </p:spPr>
        <p:txBody>
          <a:bodyPr/>
          <a:lstStyle/>
          <a:p>
            <a:pPr algn="l"/>
            <a:r>
              <a:rPr lang="en-US" dirty="0"/>
              <a:t>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9292"/>
            <a:ext cx="8229600" cy="219825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Creative Commons licenses allow content creators to openly declare the level of sharing that is allowed with their work.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7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274" y="306821"/>
            <a:ext cx="62160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is CC licensing needed?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60" y="1550700"/>
            <a:ext cx="1905000" cy="1905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40546" y="1848428"/>
            <a:ext cx="9351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Vs.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991" y="1658218"/>
            <a:ext cx="1846119" cy="184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43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274" y="306821"/>
            <a:ext cx="62160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is CC licensing needed?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60" y="1550700"/>
            <a:ext cx="1905000" cy="1905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40546" y="1848428"/>
            <a:ext cx="9351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Vs.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991" y="1658218"/>
            <a:ext cx="1846119" cy="18461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83727" y="3925455"/>
            <a:ext cx="341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“All rights reserved” is assumed for any creative work even if the copyright symbol is not used. </a:t>
            </a:r>
          </a:p>
        </p:txBody>
      </p:sp>
    </p:spTree>
    <p:extLst>
      <p:ext uri="{BB962C8B-B14F-4D97-AF65-F5344CB8AC3E}">
        <p14:creationId xmlns:p14="http://schemas.microsoft.com/office/powerpoint/2010/main" val="15447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274" y="306821"/>
            <a:ext cx="62160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is CC licensing needed?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60" y="1550700"/>
            <a:ext cx="1905000" cy="1905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40546" y="1848428"/>
            <a:ext cx="9351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Vs.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991" y="1658218"/>
            <a:ext cx="1846119" cy="18461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83727" y="3925455"/>
            <a:ext cx="341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“All rights reserved” is assumed for any creative work even if the copyright symbol is not used.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545" y="3925455"/>
            <a:ext cx="3729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Allows creators that want to share their work a legal way to define exactly what kind of sharing is allowed.</a:t>
            </a:r>
          </a:p>
        </p:txBody>
      </p:sp>
    </p:spTree>
    <p:extLst>
      <p:ext uri="{BB962C8B-B14F-4D97-AF65-F5344CB8AC3E}">
        <p14:creationId xmlns:p14="http://schemas.microsoft.com/office/powerpoint/2010/main" val="170340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274" y="306821"/>
            <a:ext cx="62160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is CC licensing needed?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60" y="1550700"/>
            <a:ext cx="1905000" cy="1905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40546" y="1848428"/>
            <a:ext cx="9351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Vs.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991" y="1658218"/>
            <a:ext cx="1846119" cy="18461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83727" y="3925455"/>
            <a:ext cx="341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“All rights reserved” is assumed for any creative work even if the copyright symbol is not used.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545" y="3925455"/>
            <a:ext cx="3729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Allows creators that want to share their work a legal way to define exactly what kind of sharing is allowed.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2545" y="5495636"/>
            <a:ext cx="7908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Creative Commons licensing is a legally valid and accepted form of licensing and is meant to work in conjunction with and support “all rights reserved” rights. </a:t>
            </a:r>
          </a:p>
        </p:txBody>
      </p:sp>
    </p:spTree>
    <p:extLst>
      <p:ext uri="{BB962C8B-B14F-4D97-AF65-F5344CB8AC3E}">
        <p14:creationId xmlns:p14="http://schemas.microsoft.com/office/powerpoint/2010/main" val="424907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4" y="3010911"/>
            <a:ext cx="7354454" cy="1143000"/>
          </a:xfrm>
        </p:spPr>
        <p:txBody>
          <a:bodyPr>
            <a:normAutofit/>
          </a:bodyPr>
          <a:lstStyle/>
          <a:p>
            <a:pPr algn="l"/>
            <a:r>
              <a:rPr lang="en-US"/>
              <a:t>How is </a:t>
            </a:r>
            <a:r>
              <a:rPr lang="en-US" dirty="0"/>
              <a:t>CC licensing structured?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98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8545" y="6465455"/>
            <a:ext cx="88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Image Source: Cable Green (http://</a:t>
            </a:r>
            <a:r>
              <a:rPr lang="en-US" sz="1400" i="1" dirty="0" err="1"/>
              <a:t>www.slideshare.net</a:t>
            </a:r>
            <a:r>
              <a:rPr lang="en-US" sz="1400" i="1" dirty="0"/>
              <a:t>/</a:t>
            </a:r>
            <a:r>
              <a:rPr lang="en-US" sz="1400" i="1" dirty="0" err="1"/>
              <a:t>cgreen</a:t>
            </a:r>
            <a:r>
              <a:rPr lang="en-US" sz="1400" i="1" dirty="0"/>
              <a:t>/textbook-rebellion-summit-7-1311) </a:t>
            </a:r>
          </a:p>
        </p:txBody>
      </p:sp>
    </p:spTree>
    <p:extLst>
      <p:ext uri="{BB962C8B-B14F-4D97-AF65-F5344CB8AC3E}">
        <p14:creationId xmlns:p14="http://schemas.microsoft.com/office/powerpoint/2010/main" val="384609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434</Words>
  <Application>Microsoft Office PowerPoint</Application>
  <PresentationFormat>On-screen Show (4:3)</PresentationFormat>
  <Paragraphs>75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Introduction to Creative Commons Licensing Considerations </vt:lpstr>
      <vt:lpstr>What is it?</vt:lpstr>
      <vt:lpstr>Licensing</vt:lpstr>
      <vt:lpstr>Why is CC licensing needed?</vt:lpstr>
      <vt:lpstr>Why is CC licensing needed?</vt:lpstr>
      <vt:lpstr>Why is CC licensing needed?</vt:lpstr>
      <vt:lpstr>Why is CC licensing needed?</vt:lpstr>
      <vt:lpstr>How is CC licensing structured?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– Web Page</vt:lpstr>
      <vt:lpstr>Example – Web Page</vt:lpstr>
      <vt:lpstr>Example – Print</vt:lpstr>
      <vt:lpstr>Example – Print</vt:lpstr>
      <vt:lpstr>Generating a License</vt:lpstr>
      <vt:lpstr>Generating a License</vt:lpstr>
      <vt:lpstr>Resources</vt:lpstr>
      <vt:lpstr>Additional Attributions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Everywhere</dc:title>
  <dc:creator>Donna Gaudet</dc:creator>
  <cp:lastModifiedBy>Shijith Kumar</cp:lastModifiedBy>
  <cp:revision>58</cp:revision>
  <dcterms:created xsi:type="dcterms:W3CDTF">2014-03-24T15:23:48Z</dcterms:created>
  <dcterms:modified xsi:type="dcterms:W3CDTF">2019-01-26T13:24:47Z</dcterms:modified>
</cp:coreProperties>
</file>