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082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074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8706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667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2748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6119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6068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427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680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182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169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075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407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510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70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331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051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AE42069-FF38-4595-8669-2E556A06B47A}" type="datetimeFigureOut">
              <a:rPr lang="en-IN" smtClean="0"/>
              <a:t>29-01-2019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B415A-EB89-458E-AFDD-269FCCFF27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8797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B4CC7-7179-49C6-BC0B-97CAB64D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73" y="1468775"/>
            <a:ext cx="11852564" cy="2161116"/>
          </a:xfrm>
        </p:spPr>
        <p:txBody>
          <a:bodyPr/>
          <a:lstStyle/>
          <a:p>
            <a:pPr algn="ctr"/>
            <a:r>
              <a:rPr lang="en-IN" dirty="0">
                <a:solidFill>
                  <a:srgbClr val="FFFF00"/>
                </a:solidFill>
              </a:rPr>
              <a:t>Avoiding Plagiarism</a:t>
            </a:r>
            <a:br>
              <a:rPr lang="en-IN" dirty="0">
                <a:solidFill>
                  <a:srgbClr val="FFFF00"/>
                </a:solidFill>
              </a:rPr>
            </a:br>
            <a:endParaRPr lang="en-IN" sz="1800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9E4578-E16A-4798-B8F8-E6D42CABA916}"/>
              </a:ext>
            </a:extLst>
          </p:cNvPr>
          <p:cNvSpPr/>
          <p:nvPr/>
        </p:nvSpPr>
        <p:spPr>
          <a:xfrm>
            <a:off x="339436" y="3472198"/>
            <a:ext cx="118525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b="1" dirty="0">
                <a:solidFill>
                  <a:srgbClr val="00B0F0"/>
                </a:solidFill>
              </a:rPr>
              <a:t>Co-Ordinators</a:t>
            </a:r>
          </a:p>
          <a:p>
            <a:pPr algn="ctr"/>
            <a:r>
              <a:rPr lang="en-IN" b="1" dirty="0"/>
              <a:t>Dr </a:t>
            </a:r>
            <a:r>
              <a:rPr lang="en-IN" b="1" dirty="0" err="1"/>
              <a:t>Chandrashekhara</a:t>
            </a:r>
            <a:r>
              <a:rPr lang="en-IN" b="1" dirty="0"/>
              <a:t> M; Dr </a:t>
            </a:r>
            <a:r>
              <a:rPr lang="en-IN" b="1" dirty="0" err="1"/>
              <a:t>Kotrayya</a:t>
            </a:r>
            <a:r>
              <a:rPr lang="en-IN" b="1" dirty="0"/>
              <a:t> </a:t>
            </a:r>
            <a:r>
              <a:rPr lang="en-IN" b="1" dirty="0" err="1"/>
              <a:t>Agadi</a:t>
            </a:r>
            <a:r>
              <a:rPr lang="en-IN" b="1" dirty="0"/>
              <a:t>; Dr Shijith Kumar C; Mr. </a:t>
            </a:r>
            <a:r>
              <a:rPr lang="en-IN" b="1" dirty="0" err="1"/>
              <a:t>Muruli</a:t>
            </a:r>
            <a:r>
              <a:rPr lang="en-IN" b="1" dirty="0"/>
              <a:t> N; </a:t>
            </a:r>
            <a:r>
              <a:rPr lang="en-IN" b="1" dirty="0" err="1"/>
              <a:t>Ms.Pooja</a:t>
            </a:r>
            <a:r>
              <a:rPr lang="en-IN" b="1" dirty="0"/>
              <a:t> Singh </a:t>
            </a:r>
          </a:p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165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BCBE1-0C28-44BB-9F3E-C1EDF4941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8EB75-172B-4C55-A438-DC2CA154B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595718"/>
            <a:ext cx="10742325" cy="4195481"/>
          </a:xfrm>
        </p:spPr>
        <p:txBody>
          <a:bodyPr>
            <a:normAutofit fontScale="92500"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To discuss the concept of plagiarism </a:t>
            </a:r>
          </a:p>
          <a:p>
            <a:pPr marL="0" indent="0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r>
              <a:rPr lang="en-IN" sz="3200" dirty="0">
                <a:solidFill>
                  <a:srgbClr val="FFFF00"/>
                </a:solidFill>
              </a:rPr>
              <a:t>To elaborate on the ways to avoid plagiarism</a:t>
            </a:r>
          </a:p>
          <a:p>
            <a:pPr marL="0" indent="0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r>
              <a:rPr lang="en-IN" sz="3200" dirty="0">
                <a:solidFill>
                  <a:srgbClr val="FFFF00"/>
                </a:solidFill>
              </a:rPr>
              <a:t>To discuss the tools available for detecting plagiarism</a:t>
            </a:r>
          </a:p>
          <a:p>
            <a:pPr marL="0" indent="0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r>
              <a:rPr lang="en-IN" sz="3200" dirty="0">
                <a:solidFill>
                  <a:srgbClr val="FFFF00"/>
                </a:solidFill>
              </a:rPr>
              <a:t>To suggest best practices in scholarly writing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981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0C54B-F9A0-407D-B1FB-D7F6F732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Course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BEE93-7CE9-4EE4-BA42-347E72065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24000"/>
            <a:ext cx="10576070" cy="4724399"/>
          </a:xfrm>
        </p:spPr>
        <p:txBody>
          <a:bodyPr>
            <a:normAutofit/>
          </a:bodyPr>
          <a:lstStyle/>
          <a:p>
            <a:r>
              <a:rPr lang="en-IN" sz="2800" dirty="0"/>
              <a:t>Week 1</a:t>
            </a:r>
            <a:r>
              <a:rPr lang="en-IN" sz="2800" dirty="0">
                <a:solidFill>
                  <a:srgbClr val="FFFF00"/>
                </a:solidFill>
              </a:rPr>
              <a:t>: Basics of plagiarism &amp; Its Importance</a:t>
            </a:r>
          </a:p>
          <a:p>
            <a:endParaRPr lang="en-IN" sz="2800" dirty="0">
              <a:solidFill>
                <a:srgbClr val="FFFF00"/>
              </a:solidFill>
            </a:endParaRPr>
          </a:p>
          <a:p>
            <a:r>
              <a:rPr lang="en-IN" sz="2800" dirty="0"/>
              <a:t>Week 2</a:t>
            </a:r>
            <a:r>
              <a:rPr lang="en-IN" sz="2800" dirty="0">
                <a:solidFill>
                  <a:srgbClr val="FFFF00"/>
                </a:solidFill>
              </a:rPr>
              <a:t>: Regulations on Academic Integrity &amp; Prevention 				of Plagiarism</a:t>
            </a:r>
          </a:p>
          <a:p>
            <a:endParaRPr lang="en-IN" sz="2800" dirty="0">
              <a:solidFill>
                <a:srgbClr val="FFFF00"/>
              </a:solidFill>
            </a:endParaRPr>
          </a:p>
          <a:p>
            <a:r>
              <a:rPr lang="en-IN" sz="2800" dirty="0"/>
              <a:t>Week 3</a:t>
            </a:r>
            <a:r>
              <a:rPr lang="en-IN" sz="2800" dirty="0">
                <a:solidFill>
                  <a:srgbClr val="FFFF00"/>
                </a:solidFill>
              </a:rPr>
              <a:t>: Tools &amp; Techniques for avoiding plagiarism</a:t>
            </a:r>
          </a:p>
          <a:p>
            <a:endParaRPr lang="en-IN" sz="2800" dirty="0">
              <a:solidFill>
                <a:srgbClr val="FFFF00"/>
              </a:solidFill>
            </a:endParaRPr>
          </a:p>
          <a:p>
            <a:r>
              <a:rPr lang="en-IN" sz="2800" dirty="0"/>
              <a:t>Week 4</a:t>
            </a:r>
            <a:r>
              <a:rPr lang="en-IN" sz="2800" dirty="0">
                <a:solidFill>
                  <a:srgbClr val="FFFF00"/>
                </a:solidFill>
              </a:rPr>
              <a:t>: A case study of plagiarism detection tool </a:t>
            </a:r>
          </a:p>
        </p:txBody>
      </p:sp>
    </p:spTree>
    <p:extLst>
      <p:ext uri="{BB962C8B-B14F-4D97-AF65-F5344CB8AC3E}">
        <p14:creationId xmlns:p14="http://schemas.microsoft.com/office/powerpoint/2010/main" val="2352889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97A8-D01F-488D-8703-21B222891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3D320-FCC0-4468-8EA5-9642730BF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205346"/>
            <a:ext cx="10441596" cy="4461164"/>
          </a:xfrm>
        </p:spPr>
        <p:txBody>
          <a:bodyPr>
            <a:noAutofit/>
          </a:bodyPr>
          <a:lstStyle/>
          <a:p>
            <a:r>
              <a:rPr lang="en-IN" sz="2400" u="sng" dirty="0"/>
              <a:t>Week 1</a:t>
            </a:r>
            <a:r>
              <a:rPr lang="en-IN" sz="2400" dirty="0"/>
              <a:t>: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FF00"/>
                </a:solidFill>
              </a:rPr>
              <a:t>	</a:t>
            </a:r>
            <a:r>
              <a:rPr lang="en-US" sz="2400" dirty="0">
                <a:solidFill>
                  <a:srgbClr val="FFFF00"/>
                </a:solidFill>
              </a:rPr>
              <a:t>Recognition of  plagiarism in its various forms</a:t>
            </a:r>
            <a:endParaRPr lang="en-IN" sz="2400" dirty="0">
              <a:solidFill>
                <a:srgbClr val="FFFF00"/>
              </a:solidFill>
            </a:endParaRPr>
          </a:p>
          <a:p>
            <a:r>
              <a:rPr lang="en-IN" sz="2400" u="sng" dirty="0"/>
              <a:t>Week 2</a:t>
            </a:r>
            <a:r>
              <a:rPr lang="en-IN" sz="2400" dirty="0"/>
              <a:t>: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FF00"/>
                </a:solidFill>
              </a:rPr>
              <a:t>	Developing academic integrity among the learners</a:t>
            </a:r>
          </a:p>
          <a:p>
            <a:r>
              <a:rPr lang="en-IN" sz="2400" u="sng" dirty="0"/>
              <a:t>Week 3</a:t>
            </a:r>
            <a:r>
              <a:rPr lang="en-IN" sz="2400" dirty="0"/>
              <a:t>: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FF00"/>
                </a:solidFill>
              </a:rPr>
              <a:t>	Helping the learners to know the different tools for avoiding 	plagiarism</a:t>
            </a:r>
          </a:p>
          <a:p>
            <a:r>
              <a:rPr lang="en-IN" sz="2400" u="sng" dirty="0"/>
              <a:t>Week 4</a:t>
            </a:r>
            <a:r>
              <a:rPr lang="en-IN" sz="2400" dirty="0"/>
              <a:t>: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FF00"/>
                </a:solidFill>
              </a:rPr>
              <a:t>	Developing practical skills in using anti-plagiarism tool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4567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AEFF3-04E7-4B69-8284-DDA659817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541E2-9F1D-4B31-94C5-37FA9C74D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331259"/>
            <a:ext cx="8946541" cy="4195481"/>
          </a:xfrm>
        </p:spPr>
        <p:txBody>
          <a:bodyPr/>
          <a:lstStyle/>
          <a:p>
            <a:r>
              <a:rPr lang="en-IN" dirty="0">
                <a:solidFill>
                  <a:srgbClr val="FFFF00"/>
                </a:solidFill>
              </a:rPr>
              <a:t>1. MCQ </a:t>
            </a:r>
          </a:p>
          <a:p>
            <a:pPr marL="0" indent="0">
              <a:buNone/>
            </a:pPr>
            <a:endParaRPr lang="en-IN" dirty="0">
              <a:solidFill>
                <a:srgbClr val="FFFF00"/>
              </a:solidFill>
            </a:endParaRPr>
          </a:p>
          <a:p>
            <a:r>
              <a:rPr lang="en-IN" dirty="0">
                <a:solidFill>
                  <a:srgbClr val="FFFF00"/>
                </a:solidFill>
              </a:rPr>
              <a:t>2. Assignments </a:t>
            </a:r>
          </a:p>
          <a:p>
            <a:pPr marL="0" indent="0">
              <a:buNone/>
            </a:pPr>
            <a:endParaRPr lang="en-IN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4411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AF85F-7241-4366-A112-795B44889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sz="32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IN" sz="3200" dirty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en-IN" sz="3600" b="1" dirty="0">
                <a:solidFill>
                  <a:srgbClr val="FFC000"/>
                </a:solidFill>
              </a:rPr>
              <a:t>Discussion Forum</a:t>
            </a:r>
          </a:p>
          <a:p>
            <a:pPr marL="0" indent="0" algn="ctr">
              <a:buNone/>
            </a:pP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>
                <a:solidFill>
                  <a:srgbClr val="FF0000"/>
                </a:solidFill>
              </a:rPr>
              <a:t>for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IN" sz="3600" dirty="0">
                <a:solidFill>
                  <a:srgbClr val="FFC000"/>
                </a:solidFill>
              </a:rPr>
              <a:t>Collaborative Learning &amp; Query Posting </a:t>
            </a:r>
          </a:p>
        </p:txBody>
      </p:sp>
    </p:spTree>
    <p:extLst>
      <p:ext uri="{BB962C8B-B14F-4D97-AF65-F5344CB8AC3E}">
        <p14:creationId xmlns:p14="http://schemas.microsoft.com/office/powerpoint/2010/main" val="1724326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270</TotalTime>
  <Words>96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Avoiding Plagiarism </vt:lpstr>
      <vt:lpstr>Objectives</vt:lpstr>
      <vt:lpstr>Course Outline</vt:lpstr>
      <vt:lpstr>Learning Outcomes</vt:lpstr>
      <vt:lpstr>Assessment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Citation Analysis</dc:title>
  <dc:creator>Shijith Kumar</dc:creator>
  <cp:lastModifiedBy>Shijith Kumar</cp:lastModifiedBy>
  <cp:revision>21</cp:revision>
  <dcterms:created xsi:type="dcterms:W3CDTF">2019-01-28T16:50:29Z</dcterms:created>
  <dcterms:modified xsi:type="dcterms:W3CDTF">2019-01-29T15:43:26Z</dcterms:modified>
</cp:coreProperties>
</file>