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340" r:id="rId2"/>
    <p:sldId id="319" r:id="rId3"/>
    <p:sldId id="322" r:id="rId4"/>
    <p:sldId id="324" r:id="rId5"/>
    <p:sldId id="325" r:id="rId6"/>
    <p:sldId id="323" r:id="rId7"/>
    <p:sldId id="326" r:id="rId8"/>
    <p:sldId id="327" r:id="rId9"/>
    <p:sldId id="328" r:id="rId10"/>
    <p:sldId id="329" r:id="rId11"/>
    <p:sldId id="331" r:id="rId12"/>
    <p:sldId id="33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9314" y="596019"/>
            <a:ext cx="7510506" cy="3213982"/>
          </a:xfrm>
        </p:spPr>
        <p:txBody>
          <a:bodyPr anchor="b">
            <a:normAutofit/>
          </a:bodyPr>
          <a:lstStyle>
            <a:lvl1pPr algn="ctr">
              <a:defRPr sz="4000"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314" y="3886200"/>
            <a:ext cx="7510506" cy="2219108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529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677" y="4377485"/>
            <a:ext cx="7413007" cy="907505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7678" y="996188"/>
            <a:ext cx="7301427" cy="298112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677" y="5284990"/>
            <a:ext cx="7413007" cy="81707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7678" y="6181344"/>
            <a:ext cx="5337278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5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4" cy="3137782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343400"/>
            <a:ext cx="7511474" cy="175866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53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83818" y="86027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88822" y="29859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3044079"/>
          </a:xfrm>
        </p:spPr>
        <p:txBody>
          <a:bodyPr anchor="ctr">
            <a:normAutofit/>
          </a:bodyPr>
          <a:lstStyle>
            <a:lvl1pPr algn="l">
              <a:defRPr sz="28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6436" y="3650606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641206"/>
            <a:ext cx="7511473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0308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3603566"/>
            <a:ext cx="7512338" cy="14688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015" y="5072366"/>
            <a:ext cx="7512339" cy="102969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1277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83818" y="75385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7556" y="287949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2844369"/>
          </a:xfrm>
        </p:spPr>
        <p:txBody>
          <a:bodyPr anchor="ctr">
            <a:normAutofit/>
          </a:bodyPr>
          <a:lstStyle>
            <a:lvl1pPr algn="l">
              <a:defRPr sz="28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7" y="3886200"/>
            <a:ext cx="7512338" cy="105366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939862"/>
            <a:ext cx="7512338" cy="1162198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4837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6" y="596018"/>
            <a:ext cx="7511473" cy="275678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6" y="3682941"/>
            <a:ext cx="7511473" cy="104928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732224"/>
            <a:ext cx="7511472" cy="1369836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0103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6666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708" y="596018"/>
            <a:ext cx="1778112" cy="550604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8347" y="596018"/>
            <a:ext cx="5624137" cy="550604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213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4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314" y="3270698"/>
            <a:ext cx="7510506" cy="1823305"/>
          </a:xfrm>
        </p:spPr>
        <p:txBody>
          <a:bodyPr anchor="b">
            <a:normAutofit/>
          </a:bodyPr>
          <a:lstStyle>
            <a:lvl1pPr algn="r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314" y="5103810"/>
            <a:ext cx="7510506" cy="99825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87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347" y="2060898"/>
            <a:ext cx="3685073" cy="403133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060898"/>
            <a:ext cx="3689239" cy="403133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857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306" y="2060898"/>
            <a:ext cx="3397113" cy="733596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347" y="2786027"/>
            <a:ext cx="3685073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150" y="2060898"/>
            <a:ext cx="3419670" cy="725129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65" y="2786027"/>
            <a:ext cx="3701520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557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069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799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754928"/>
            <a:ext cx="2729523" cy="1371600"/>
          </a:xfrm>
        </p:spPr>
        <p:txBody>
          <a:bodyPr anchor="b">
            <a:normAutofit/>
          </a:bodyPr>
          <a:lstStyle>
            <a:lvl1pPr algn="l">
              <a:defRPr sz="2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8856" y="596018"/>
            <a:ext cx="4500964" cy="5506041"/>
          </a:xfrm>
        </p:spPr>
        <p:txBody>
          <a:bodyPr anchor="ctr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347" y="3126528"/>
            <a:ext cx="272952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594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898269"/>
            <a:ext cx="4423803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5442" y="-18288"/>
            <a:ext cx="2500062" cy="6903720"/>
          </a:xfr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080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7318" y="3269869"/>
            <a:ext cx="442380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23649" y="6181344"/>
            <a:ext cx="718502" cy="365125"/>
          </a:xfrm>
        </p:spPr>
        <p:txBody>
          <a:bodyPr/>
          <a:lstStyle/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8348" y="6181344"/>
            <a:ext cx="37053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24262" y="6181344"/>
            <a:ext cx="305186" cy="329250"/>
          </a:xfrm>
        </p:spPr>
        <p:txBody>
          <a:bodyPr/>
          <a:lstStyle/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718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8" y="2060898"/>
            <a:ext cx="7511472" cy="404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1708" y="6178260"/>
            <a:ext cx="1287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07FF4095-CEAE-41BA-B051-855C87641005}" type="datetimeFigureOut">
              <a:rPr lang="en-IN" smtClean="0"/>
              <a:pPr/>
              <a:t>28-01-2019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8347" y="6178260"/>
            <a:ext cx="5624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7202" y="617826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DD214587-F058-4F3E-B56C-3FA9E2BA19A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78433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 cap="all">
          <a:ln w="3175" cmpd="sng">
            <a:noFill/>
          </a:ln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65000"/>
                <a:lumOff val="35000"/>
                <a:alpha val="40000"/>
              </a:schemeClr>
            </a:glow>
            <a:outerShdw blurRad="28575" dist="38100" dir="1404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8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6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4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4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2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0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7C798-91A1-4EE5-B8F5-852CFBA7C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5E3AF-35FB-44D1-9A2C-9BD0D95F3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08498"/>
            <a:ext cx="7511472" cy="3464718"/>
          </a:xfrm>
        </p:spPr>
        <p:txBody>
          <a:bodyPr/>
          <a:lstStyle/>
          <a:p>
            <a:pPr marL="0" indent="0" algn="ctr">
              <a:buNone/>
            </a:pPr>
            <a:r>
              <a:rPr lang="en-IN" sz="2800" dirty="0">
                <a:solidFill>
                  <a:srgbClr val="FFFF00"/>
                </a:solidFill>
              </a:rPr>
              <a:t>			Measuring Scientific Productivity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3911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8074133" cy="1312480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FFFF00"/>
                </a:solidFill>
              </a:rPr>
            </a:br>
            <a:r>
              <a:rPr lang="en-US" b="1" cap="none" dirty="0">
                <a:solidFill>
                  <a:srgbClr val="FFFF00"/>
                </a:solidFill>
              </a:rPr>
              <a:t>Source Normalized Impact per Paper (SNIP)</a:t>
            </a:r>
            <a:br>
              <a:rPr lang="en-IN" b="1" dirty="0">
                <a:solidFill>
                  <a:srgbClr val="FFFF00"/>
                </a:solidFill>
              </a:rPr>
            </a:br>
            <a:endParaRPr lang="en-IN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347" y="1408419"/>
            <a:ext cx="8074132" cy="4041162"/>
          </a:xfrm>
        </p:spPr>
        <p:txBody>
          <a:bodyPr>
            <a:normAutofit/>
          </a:bodyPr>
          <a:lstStyle/>
          <a:p>
            <a:r>
              <a:rPr lang="en-US" sz="2400" cap="none" dirty="0">
                <a:solidFill>
                  <a:srgbClr val="FFFF00"/>
                </a:solidFill>
              </a:rPr>
              <a:t>Journal-level metric </a:t>
            </a:r>
          </a:p>
          <a:p>
            <a:r>
              <a:rPr lang="en-US" sz="2400" cap="none" dirty="0" err="1">
                <a:solidFill>
                  <a:srgbClr val="FFFF00"/>
                </a:solidFill>
              </a:rPr>
              <a:t>Weightage</a:t>
            </a:r>
            <a:r>
              <a:rPr lang="en-US" sz="2400" cap="none" dirty="0">
                <a:solidFill>
                  <a:srgbClr val="FFFF00"/>
                </a:solidFill>
              </a:rPr>
              <a:t> </a:t>
            </a:r>
            <a:r>
              <a:rPr lang="en-IN" sz="2400" cap="none" dirty="0">
                <a:solidFill>
                  <a:srgbClr val="FFFF00"/>
                </a:solidFill>
              </a:rPr>
              <a:t> to</a:t>
            </a:r>
            <a:r>
              <a:rPr lang="en-US" sz="2400" cap="none" dirty="0">
                <a:solidFill>
                  <a:srgbClr val="FFFF00"/>
                </a:solidFill>
              </a:rPr>
              <a:t> citations to a journal based on the number of citations in that field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Scopus database 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Prof. </a:t>
            </a:r>
            <a:r>
              <a:rPr lang="en-US" sz="2400" cap="none" dirty="0" err="1">
                <a:solidFill>
                  <a:srgbClr val="FFFF00"/>
                </a:solidFill>
              </a:rPr>
              <a:t>Henk</a:t>
            </a:r>
            <a:r>
              <a:rPr lang="en-US" sz="2400" cap="none" dirty="0">
                <a:solidFill>
                  <a:srgbClr val="FFFF00"/>
                </a:solidFill>
              </a:rPr>
              <a:t> </a:t>
            </a:r>
            <a:r>
              <a:rPr lang="en-US" sz="2400" cap="none" dirty="0" err="1">
                <a:solidFill>
                  <a:srgbClr val="FFFF00"/>
                </a:solidFill>
              </a:rPr>
              <a:t>Moed</a:t>
            </a:r>
            <a:r>
              <a:rPr lang="en-US" sz="2400" cap="none" dirty="0">
                <a:solidFill>
                  <a:srgbClr val="FFFF00"/>
                </a:solidFill>
              </a:rPr>
              <a:t>, University of Leiden, Netherlands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Free</a:t>
            </a:r>
            <a:endParaRPr lang="en-IN" sz="2400" cap="none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none" dirty="0">
                <a:solidFill>
                  <a:srgbClr val="FFFF00"/>
                </a:solidFill>
              </a:rPr>
              <a:t>H-Index…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180" y="1556792"/>
            <a:ext cx="8078300" cy="4041162"/>
          </a:xfrm>
        </p:spPr>
        <p:txBody>
          <a:bodyPr>
            <a:normAutofit/>
          </a:bodyPr>
          <a:lstStyle/>
          <a:p>
            <a:pPr marL="742950" indent="-301625"/>
            <a:r>
              <a:rPr lang="en-IN" sz="2400" cap="none" dirty="0">
                <a:solidFill>
                  <a:srgbClr val="FFFF00"/>
                </a:solidFill>
              </a:rPr>
              <a:t>Author-based metric/tool</a:t>
            </a:r>
          </a:p>
          <a:p>
            <a:pPr marL="742950" indent="-301625"/>
            <a:r>
              <a:rPr lang="en-IN" sz="2400" cap="none" dirty="0" err="1">
                <a:solidFill>
                  <a:srgbClr val="FFFF00"/>
                </a:solidFill>
                <a:latin typeface="Calibri" pitchFamily="34" charset="0"/>
              </a:rPr>
              <a:t>J.E.</a:t>
            </a:r>
            <a:r>
              <a:rPr lang="en-IN" sz="2400" cap="none" dirty="0">
                <a:solidFill>
                  <a:srgbClr val="FFFF00"/>
                </a:solidFill>
                <a:latin typeface="Calibri" pitchFamily="34" charset="0"/>
              </a:rPr>
              <a:t> Hirsch, a Physicist </a:t>
            </a:r>
          </a:p>
          <a:p>
            <a:pPr marL="742950" indent="-301625"/>
            <a:r>
              <a:rPr lang="en-IN" sz="2400" cap="none" dirty="0">
                <a:solidFill>
                  <a:srgbClr val="FFFF00"/>
                </a:solidFill>
              </a:rPr>
              <a:t>Scientist having 10 publications, if each got 10 citations, his h-index is 10</a:t>
            </a:r>
          </a:p>
          <a:p>
            <a:pPr marL="742950" indent="-301625"/>
            <a:r>
              <a:rPr lang="en-IN" sz="2400" cap="none" dirty="0">
                <a:solidFill>
                  <a:srgbClr val="FFFF00"/>
                </a:solidFill>
              </a:rPr>
              <a:t>Calculated using citation databases</a:t>
            </a:r>
          </a:p>
          <a:p>
            <a:pPr marL="441325" lvl="1" indent="0">
              <a:buNone/>
            </a:pPr>
            <a:r>
              <a:rPr lang="en-IN" sz="2400" cap="none" dirty="0">
                <a:solidFill>
                  <a:srgbClr val="FFFF00"/>
                </a:solidFill>
              </a:rPr>
              <a:t>			Google</a:t>
            </a:r>
          </a:p>
          <a:p>
            <a:pPr marL="441325" lvl="1" indent="0">
              <a:buNone/>
            </a:pPr>
            <a:r>
              <a:rPr lang="en-IN" sz="2400" cap="none" dirty="0">
                <a:solidFill>
                  <a:srgbClr val="FFFF00"/>
                </a:solidFill>
              </a:rPr>
              <a:t>			Scopus</a:t>
            </a:r>
          </a:p>
          <a:p>
            <a:pPr marL="441325" lvl="1" indent="0">
              <a:buNone/>
            </a:pPr>
            <a:r>
              <a:rPr lang="en-IN" sz="2400" cap="none" dirty="0">
                <a:solidFill>
                  <a:srgbClr val="FFFF00"/>
                </a:solidFill>
              </a:rPr>
              <a:t>			Web of Science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none" dirty="0">
                <a:solidFill>
                  <a:srgbClr val="FFFF00"/>
                </a:solidFill>
              </a:rPr>
              <a:t>…H-Index</a:t>
            </a:r>
            <a:endParaRPr lang="en-IN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396" y="1700808"/>
            <a:ext cx="8042076" cy="4041162"/>
          </a:xfrm>
        </p:spPr>
        <p:txBody>
          <a:bodyPr/>
          <a:lstStyle/>
          <a:p>
            <a:r>
              <a:rPr lang="en-IN" sz="2400" cap="none" dirty="0">
                <a:solidFill>
                  <a:srgbClr val="FFFF00"/>
                </a:solidFill>
              </a:rPr>
              <a:t>Provides both the number of papers &amp; citations </a:t>
            </a:r>
          </a:p>
          <a:p>
            <a:r>
              <a:rPr lang="en-IN" sz="2400" cap="none" dirty="0">
                <a:solidFill>
                  <a:srgbClr val="FFFF00"/>
                </a:solidFill>
              </a:rPr>
              <a:t>Vary from field to field</a:t>
            </a:r>
          </a:p>
          <a:p>
            <a:r>
              <a:rPr lang="en-IN" sz="2400" cap="none" dirty="0">
                <a:solidFill>
                  <a:srgbClr val="FFFF00"/>
                </a:solidFill>
              </a:rPr>
              <a:t>Database specific</a:t>
            </a:r>
          </a:p>
          <a:p>
            <a:r>
              <a:rPr lang="en-IN" sz="2400" cap="none" dirty="0">
                <a:solidFill>
                  <a:srgbClr val="FFFF00"/>
                </a:solidFill>
              </a:rPr>
              <a:t>Vary from database to database</a:t>
            </a:r>
          </a:p>
          <a:p>
            <a:r>
              <a:rPr lang="en-IN" sz="2400" cap="none" dirty="0">
                <a:solidFill>
                  <a:srgbClr val="FFFF00"/>
                </a:solidFill>
              </a:rPr>
              <a:t>Name variation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none" dirty="0">
                <a:solidFill>
                  <a:srgbClr val="FFFF0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6306"/>
            <a:ext cx="7511472" cy="4041162"/>
          </a:xfrm>
        </p:spPr>
        <p:txBody>
          <a:bodyPr>
            <a:normAutofit fontScale="25000" lnSpcReduction="20000"/>
          </a:bodyPr>
          <a:lstStyle/>
          <a:p>
            <a:endParaRPr lang="en-IN" sz="4200" dirty="0"/>
          </a:p>
          <a:p>
            <a:r>
              <a:rPr lang="en-IN" sz="8000" dirty="0">
                <a:solidFill>
                  <a:srgbClr val="FFFF00"/>
                </a:solidFill>
              </a:rPr>
              <a:t>Individual /Institution/ country contribution</a:t>
            </a:r>
          </a:p>
          <a:p>
            <a:endParaRPr lang="en-IN" sz="8000" dirty="0">
              <a:solidFill>
                <a:srgbClr val="FFFF00"/>
              </a:solidFill>
            </a:endParaRPr>
          </a:p>
          <a:p>
            <a:r>
              <a:rPr lang="en-IN" sz="8000" dirty="0">
                <a:solidFill>
                  <a:srgbClr val="FFFF00"/>
                </a:solidFill>
              </a:rPr>
              <a:t>No. of publications- Earlier  Method</a:t>
            </a:r>
          </a:p>
          <a:p>
            <a:endParaRPr lang="en-IN" sz="8000" dirty="0">
              <a:solidFill>
                <a:srgbClr val="FFFF00"/>
              </a:solidFill>
            </a:endParaRPr>
          </a:p>
          <a:p>
            <a:r>
              <a:rPr lang="en-IN" sz="8000" dirty="0">
                <a:solidFill>
                  <a:srgbClr val="FFFF00"/>
                </a:solidFill>
              </a:rPr>
              <a:t>No. of citations- Latest Method</a:t>
            </a:r>
          </a:p>
          <a:p>
            <a:endParaRPr lang="en-IN" sz="8000" dirty="0">
              <a:solidFill>
                <a:srgbClr val="FFFF00"/>
              </a:solidFill>
            </a:endParaRPr>
          </a:p>
          <a:p>
            <a:r>
              <a:rPr lang="en-IN" sz="8000" dirty="0">
                <a:solidFill>
                  <a:srgbClr val="FFFF00"/>
                </a:solidFill>
              </a:rPr>
              <a:t>Productivity Measurement Tools/ Metrics  </a:t>
            </a:r>
          </a:p>
          <a:p>
            <a:pPr>
              <a:buFont typeface="Arial" pitchFamily="34" charset="0"/>
              <a:buNone/>
            </a:pPr>
            <a:r>
              <a:rPr lang="en-IN" sz="8000" dirty="0">
                <a:solidFill>
                  <a:srgbClr val="FFFF00"/>
                </a:solidFill>
              </a:rPr>
              <a:t>		Journal-based metrics</a:t>
            </a:r>
          </a:p>
          <a:p>
            <a:pPr>
              <a:buFont typeface="Arial" pitchFamily="34" charset="0"/>
              <a:buNone/>
            </a:pPr>
            <a:r>
              <a:rPr lang="en-IN" sz="8000" dirty="0">
                <a:solidFill>
                  <a:srgbClr val="FFFF00"/>
                </a:solidFill>
              </a:rPr>
              <a:t>		Author-based metrics</a:t>
            </a:r>
          </a:p>
          <a:p>
            <a:pPr>
              <a:buNone/>
            </a:pPr>
            <a:r>
              <a:rPr lang="en-IN" dirty="0"/>
              <a:t>			</a:t>
            </a:r>
          </a:p>
          <a:p>
            <a:pPr>
              <a:buNone/>
            </a:pPr>
            <a:r>
              <a:rPr lang="en-IN" sz="4000" dirty="0"/>
              <a:t>	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none" dirty="0">
                <a:solidFill>
                  <a:srgbClr val="FFFF00"/>
                </a:solidFill>
              </a:rPr>
              <a:t>Measurement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981" y="1556792"/>
            <a:ext cx="7511472" cy="4041162"/>
          </a:xfrm>
        </p:spPr>
        <p:txBody>
          <a:bodyPr/>
          <a:lstStyle/>
          <a:p>
            <a:r>
              <a:rPr lang="en-IN" sz="2400" cap="none" dirty="0">
                <a:solidFill>
                  <a:srgbClr val="FFFF00"/>
                </a:solidFill>
              </a:rPr>
              <a:t>Journal Impact Factor (JIF/IF)</a:t>
            </a:r>
          </a:p>
          <a:p>
            <a:pPr indent="0">
              <a:buNone/>
            </a:pPr>
            <a:r>
              <a:rPr lang="en-IN" sz="2400" cap="none" dirty="0">
                <a:solidFill>
                  <a:srgbClr val="FFFF00"/>
                </a:solidFill>
              </a:rPr>
              <a:t>		Immediacy Index</a:t>
            </a:r>
          </a:p>
          <a:p>
            <a:pPr indent="0">
              <a:buNone/>
            </a:pPr>
            <a:r>
              <a:rPr lang="en-IN" sz="2400" cap="none" dirty="0">
                <a:solidFill>
                  <a:srgbClr val="FFFF00"/>
                </a:solidFill>
              </a:rPr>
              <a:t>		5-Year Impact Factor </a:t>
            </a:r>
          </a:p>
          <a:p>
            <a:r>
              <a:rPr lang="en-IN" sz="2400" cap="none" dirty="0" err="1">
                <a:solidFill>
                  <a:srgbClr val="FFFF00"/>
                </a:solidFill>
              </a:rPr>
              <a:t>SCImago</a:t>
            </a:r>
            <a:r>
              <a:rPr lang="en-IN" sz="2400" cap="none" dirty="0">
                <a:solidFill>
                  <a:srgbClr val="FFFF00"/>
                </a:solidFill>
              </a:rPr>
              <a:t>  Journal Ranking (</a:t>
            </a:r>
            <a:r>
              <a:rPr lang="en-IN" sz="2400" cap="none" dirty="0" err="1">
                <a:solidFill>
                  <a:srgbClr val="FFFF00"/>
                </a:solidFill>
              </a:rPr>
              <a:t>SJR</a:t>
            </a:r>
            <a:r>
              <a:rPr lang="en-IN" sz="2400" cap="none" dirty="0">
                <a:solidFill>
                  <a:srgbClr val="FFFF00"/>
                </a:solidFill>
              </a:rPr>
              <a:t>)</a:t>
            </a:r>
          </a:p>
          <a:p>
            <a:r>
              <a:rPr lang="en-IN" sz="2400" cap="none" dirty="0">
                <a:solidFill>
                  <a:srgbClr val="FFFF00"/>
                </a:solidFill>
              </a:rPr>
              <a:t>Source Normalized Impact per Paper (SNIP)</a:t>
            </a:r>
          </a:p>
          <a:p>
            <a:r>
              <a:rPr lang="en-IN" sz="2400" cap="none" dirty="0">
                <a:solidFill>
                  <a:srgbClr val="FFFF00"/>
                </a:solidFill>
              </a:rPr>
              <a:t>H-Index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9" y="596018"/>
            <a:ext cx="7646252" cy="1312480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b="1" cap="none" dirty="0">
                <a:solidFill>
                  <a:srgbClr val="FFFF00"/>
                </a:solidFill>
              </a:rPr>
              <a:t>Journal Impact Factor (JIF/IF)</a:t>
            </a:r>
            <a:br>
              <a:rPr lang="en-IN" b="1" cap="none" dirty="0">
                <a:solidFill>
                  <a:srgbClr val="FFFF00"/>
                </a:solidFill>
              </a:rPr>
            </a:br>
            <a:endParaRPr lang="en-IN" b="1" cap="none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1830541"/>
            <a:ext cx="8146140" cy="4041162"/>
          </a:xfrm>
        </p:spPr>
        <p:txBody>
          <a:bodyPr>
            <a:noAutofit/>
          </a:bodyPr>
          <a:lstStyle/>
          <a:p>
            <a:r>
              <a:rPr lang="en-IN" sz="2000" cap="none" dirty="0">
                <a:solidFill>
                  <a:srgbClr val="FFFF00"/>
                </a:solidFill>
              </a:rPr>
              <a:t>Yearly metric</a:t>
            </a:r>
          </a:p>
          <a:p>
            <a:endParaRPr lang="en-IN" sz="2000" cap="none" dirty="0">
              <a:solidFill>
                <a:srgbClr val="FFFF00"/>
              </a:solidFill>
            </a:endParaRPr>
          </a:p>
          <a:p>
            <a:r>
              <a:rPr lang="en-IN" sz="2000" cap="none" dirty="0">
                <a:solidFill>
                  <a:srgbClr val="FFFF00"/>
                </a:solidFill>
              </a:rPr>
              <a:t>Ratio between the no. of articles cited in a year and the total no. of articles published in the preceding two years  </a:t>
            </a:r>
          </a:p>
          <a:p>
            <a:endParaRPr lang="en-IN" sz="2000" cap="none" dirty="0">
              <a:solidFill>
                <a:srgbClr val="FFFF00"/>
              </a:solidFill>
            </a:endParaRPr>
          </a:p>
          <a:p>
            <a:pPr>
              <a:tabLst>
                <a:tab pos="357188" algn="l"/>
              </a:tabLst>
            </a:pPr>
            <a:r>
              <a:rPr lang="en-IN" sz="2000" cap="none" dirty="0">
                <a:solidFill>
                  <a:srgbClr val="FFFF00"/>
                </a:solidFill>
              </a:rPr>
              <a:t>	Proprietary tool of Thomson Reuters </a:t>
            </a:r>
          </a:p>
          <a:p>
            <a:pPr>
              <a:tabLst>
                <a:tab pos="357188" algn="l"/>
              </a:tabLst>
            </a:pPr>
            <a:endParaRPr lang="en-IN" sz="2000" cap="none" dirty="0">
              <a:solidFill>
                <a:srgbClr val="FFFF00"/>
              </a:solidFill>
            </a:endParaRPr>
          </a:p>
          <a:p>
            <a:r>
              <a:rPr lang="en-IN" sz="2000" cap="none" dirty="0">
                <a:solidFill>
                  <a:srgbClr val="FFFF00"/>
                </a:solidFill>
              </a:rPr>
              <a:t>Developed by Eugene Garfield for ISI</a:t>
            </a:r>
          </a:p>
          <a:p>
            <a:pPr marL="0" indent="0">
              <a:buNone/>
            </a:pPr>
            <a:endParaRPr lang="en-IN" sz="2000" cap="none" dirty="0">
              <a:solidFill>
                <a:srgbClr val="FFFF00"/>
              </a:solidFill>
            </a:endParaRPr>
          </a:p>
          <a:p>
            <a:r>
              <a:rPr lang="en-IN" sz="2000" cap="none" dirty="0">
                <a:solidFill>
                  <a:srgbClr val="FFFF00"/>
                </a:solidFill>
              </a:rPr>
              <a:t>Journal Citation Report (JCR)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…</a:t>
            </a:r>
            <a:r>
              <a:rPr lang="en-IN" b="1" cap="none" dirty="0">
                <a:solidFill>
                  <a:srgbClr val="FFFF00"/>
                </a:solidFill>
              </a:rPr>
              <a:t>Journal Impact Factor (JIF/IF)….</a:t>
            </a:r>
            <a:br>
              <a:rPr lang="en-IN" b="1" cap="none" dirty="0">
                <a:solidFill>
                  <a:srgbClr val="FFFF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180" y="1772816"/>
            <a:ext cx="7511472" cy="4041162"/>
          </a:xfrm>
        </p:spPr>
        <p:txBody>
          <a:bodyPr/>
          <a:lstStyle/>
          <a:p>
            <a:r>
              <a:rPr lang="en-IN" sz="2400" b="1" dirty="0">
                <a:solidFill>
                  <a:srgbClr val="FFFF00"/>
                </a:solidFill>
              </a:rPr>
              <a:t>Variant Forms</a:t>
            </a:r>
          </a:p>
          <a:p>
            <a:pPr lvl="1"/>
            <a:r>
              <a:rPr lang="en-IN" sz="2400" dirty="0">
                <a:solidFill>
                  <a:srgbClr val="FFFF00"/>
                </a:solidFill>
              </a:rPr>
              <a:t>Immediacy Index</a:t>
            </a:r>
          </a:p>
          <a:p>
            <a:pPr lvl="1"/>
            <a:r>
              <a:rPr lang="en-IN" sz="2400" dirty="0">
                <a:solidFill>
                  <a:srgbClr val="FFFF00"/>
                </a:solidFill>
              </a:rPr>
              <a:t>5-Year Impact Factor</a:t>
            </a:r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b="1" cap="none" dirty="0">
                <a:solidFill>
                  <a:srgbClr val="FFFF00"/>
                </a:solidFill>
              </a:rPr>
              <a:t>Features</a:t>
            </a:r>
            <a:r>
              <a:rPr lang="en-IN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296" y="1700808"/>
            <a:ext cx="7511472" cy="4041162"/>
          </a:xfrm>
        </p:spPr>
        <p:txBody>
          <a:bodyPr>
            <a:normAutofit/>
          </a:bodyPr>
          <a:lstStyle/>
          <a:p>
            <a:r>
              <a:rPr lang="en-US" sz="2400" cap="none" dirty="0">
                <a:solidFill>
                  <a:srgbClr val="FFFF00"/>
                </a:solidFill>
              </a:rPr>
              <a:t>Expressed in 3 digits after decimal e.g. 2.892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Year specific 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Journal specific 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Database specific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Value: Zero to 50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Varies from subject to subject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Indication of journal quality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cap="none" dirty="0">
                <a:solidFill>
                  <a:srgbClr val="FFFF00"/>
                </a:solidFill>
              </a:rPr>
              <a:t>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180" y="1628800"/>
            <a:ext cx="7511472" cy="4041162"/>
          </a:xfrm>
        </p:spPr>
        <p:txBody>
          <a:bodyPr/>
          <a:lstStyle/>
          <a:p>
            <a:pPr lvl="0"/>
            <a:r>
              <a:rPr lang="en-US" cap="none" dirty="0">
                <a:solidFill>
                  <a:srgbClr val="FFFF00"/>
                </a:solidFill>
              </a:rPr>
              <a:t>Selection of Journals</a:t>
            </a:r>
          </a:p>
          <a:p>
            <a:pPr marL="0" lvl="0" indent="0">
              <a:buNone/>
            </a:pPr>
            <a:endParaRPr lang="en-IN" cap="none" dirty="0">
              <a:solidFill>
                <a:srgbClr val="FFFF00"/>
              </a:solidFill>
            </a:endParaRPr>
          </a:p>
          <a:p>
            <a:pPr lvl="0"/>
            <a:r>
              <a:rPr lang="en-US" cap="none" dirty="0">
                <a:solidFill>
                  <a:srgbClr val="FFFF00"/>
                </a:solidFill>
              </a:rPr>
              <a:t>Discontinuation of a journal</a:t>
            </a:r>
          </a:p>
          <a:p>
            <a:pPr marL="0" lvl="0" indent="0">
              <a:buNone/>
            </a:pPr>
            <a:endParaRPr lang="en-US" cap="none" dirty="0">
              <a:solidFill>
                <a:srgbClr val="FFFF00"/>
              </a:solidFill>
            </a:endParaRPr>
          </a:p>
          <a:p>
            <a:r>
              <a:rPr lang="en-US" cap="none" dirty="0">
                <a:solidFill>
                  <a:srgbClr val="FFFF00"/>
                </a:solidFill>
              </a:rPr>
              <a:t>Market Research</a:t>
            </a:r>
          </a:p>
          <a:p>
            <a:pPr marL="0" indent="0">
              <a:buNone/>
            </a:pPr>
            <a:endParaRPr lang="en-IN" cap="none" dirty="0">
              <a:solidFill>
                <a:srgbClr val="FFFF00"/>
              </a:solidFill>
            </a:endParaRPr>
          </a:p>
          <a:p>
            <a:pPr lvl="0"/>
            <a:r>
              <a:rPr lang="en-US" cap="none" dirty="0">
                <a:solidFill>
                  <a:srgbClr val="FFFF00"/>
                </a:solidFill>
              </a:rPr>
              <a:t>Placing a Paper</a:t>
            </a:r>
          </a:p>
          <a:p>
            <a:pPr marL="0" lvl="0" indent="0">
              <a:buNone/>
            </a:pPr>
            <a:endParaRPr lang="en-IN" cap="none" dirty="0">
              <a:solidFill>
                <a:srgbClr val="FFFF00"/>
              </a:solidFill>
            </a:endParaRPr>
          </a:p>
          <a:p>
            <a:r>
              <a:rPr lang="en-US" cap="none" dirty="0">
                <a:solidFill>
                  <a:srgbClr val="FFFF00"/>
                </a:solidFill>
              </a:rPr>
              <a:t>Academic evaluation</a:t>
            </a:r>
            <a:endParaRPr lang="en-IN" cap="none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263" y="227781"/>
            <a:ext cx="7511473" cy="131248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cap="none" dirty="0">
                <a:solidFill>
                  <a:srgbClr val="FFFF00"/>
                </a:solidFill>
              </a:rPr>
              <a:t>Disadvantages</a:t>
            </a:r>
            <a:r>
              <a:rPr lang="en-US" dirty="0"/>
              <a:t>…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40768"/>
            <a:ext cx="8229600" cy="4929411"/>
          </a:xfrm>
        </p:spPr>
        <p:txBody>
          <a:bodyPr/>
          <a:lstStyle/>
          <a:p>
            <a:pPr indent="250825"/>
            <a:r>
              <a:rPr lang="en-US" sz="2400" cap="none" dirty="0">
                <a:solidFill>
                  <a:srgbClr val="FFFF00"/>
                </a:solidFill>
              </a:rPr>
              <a:t>Review Journals - high IF</a:t>
            </a:r>
          </a:p>
          <a:p>
            <a:pPr indent="250825"/>
            <a:r>
              <a:rPr lang="en-US" sz="2400" cap="none" dirty="0">
                <a:solidFill>
                  <a:srgbClr val="FFFF00"/>
                </a:solidFill>
              </a:rPr>
              <a:t>Title / name change of a journal affects</a:t>
            </a:r>
          </a:p>
          <a:p>
            <a:pPr indent="250825"/>
            <a:r>
              <a:rPr lang="en-US" sz="2400" cap="none" dirty="0">
                <a:solidFill>
                  <a:srgbClr val="FFFF00"/>
                </a:solidFill>
              </a:rPr>
              <a:t>Expensive</a:t>
            </a:r>
          </a:p>
          <a:p>
            <a:pPr indent="250825"/>
            <a:r>
              <a:rPr lang="en-US" sz="2400" cap="none" dirty="0">
                <a:solidFill>
                  <a:srgbClr val="FFFF00"/>
                </a:solidFill>
              </a:rPr>
              <a:t>Vary from one subject to another</a:t>
            </a:r>
          </a:p>
          <a:p>
            <a:pPr indent="250825"/>
            <a:r>
              <a:rPr lang="en-US" sz="2400" cap="none" dirty="0">
                <a:solidFill>
                  <a:srgbClr val="FFFF00"/>
                </a:solidFill>
              </a:rPr>
              <a:t>Non-English-language journals- lower IF</a:t>
            </a:r>
          </a:p>
          <a:p>
            <a:pPr lvl="0" indent="250825"/>
            <a:r>
              <a:rPr lang="en-US" sz="2400" cap="none" dirty="0">
                <a:solidFill>
                  <a:srgbClr val="FFFF00"/>
                </a:solidFill>
              </a:rPr>
              <a:t>Basic research journals higher than clinical</a:t>
            </a:r>
          </a:p>
          <a:p>
            <a:pPr indent="250825"/>
            <a:r>
              <a:rPr lang="en-US" sz="2400" cap="none" dirty="0">
                <a:solidFill>
                  <a:srgbClr val="FFFF00"/>
                </a:solidFill>
              </a:rPr>
              <a:t>Open access journal  have high IF</a:t>
            </a:r>
          </a:p>
          <a:p>
            <a:pPr indent="250825"/>
            <a:r>
              <a:rPr lang="en-US" sz="2400" cap="none" dirty="0">
                <a:solidFill>
                  <a:srgbClr val="FFFF00"/>
                </a:solidFill>
              </a:rPr>
              <a:t>Less accessible journals- less IF</a:t>
            </a:r>
          </a:p>
          <a:p>
            <a:pPr lvl="0"/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404" y="0"/>
            <a:ext cx="7511473" cy="1312480"/>
          </a:xfrm>
        </p:spPr>
        <p:txBody>
          <a:bodyPr>
            <a:noAutofit/>
          </a:bodyPr>
          <a:lstStyle/>
          <a:p>
            <a:br>
              <a:rPr lang="en-US" sz="3200" b="1" cap="none" dirty="0">
                <a:solidFill>
                  <a:srgbClr val="FFFF00"/>
                </a:solidFill>
              </a:rPr>
            </a:br>
            <a:r>
              <a:rPr lang="en-US" sz="3200" b="1" cap="none" dirty="0" err="1">
                <a:solidFill>
                  <a:srgbClr val="FFFF00"/>
                </a:solidFill>
              </a:rPr>
              <a:t>SCImago</a:t>
            </a:r>
            <a:r>
              <a:rPr lang="en-US" sz="3200" b="1" cap="none" dirty="0">
                <a:solidFill>
                  <a:srgbClr val="FFFF00"/>
                </a:solidFill>
              </a:rPr>
              <a:t> Journal Rank  (</a:t>
            </a:r>
            <a:r>
              <a:rPr lang="en-US" sz="3200" b="1" cap="none" dirty="0" err="1">
                <a:solidFill>
                  <a:srgbClr val="FFFF00"/>
                </a:solidFill>
              </a:rPr>
              <a:t>SJR</a:t>
            </a:r>
            <a:r>
              <a:rPr lang="en-US" sz="3200" b="1" cap="none" dirty="0">
                <a:solidFill>
                  <a:srgbClr val="FFFF00"/>
                </a:solidFill>
              </a:rPr>
              <a:t>)</a:t>
            </a:r>
            <a:br>
              <a:rPr lang="en-IN" sz="3200" b="1" cap="none" dirty="0">
                <a:solidFill>
                  <a:srgbClr val="FFFF00"/>
                </a:solidFill>
              </a:rPr>
            </a:br>
            <a:endParaRPr lang="en-IN" sz="3200" b="1" cap="none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405" y="1052736"/>
            <a:ext cx="7511472" cy="4248472"/>
          </a:xfrm>
        </p:spPr>
        <p:txBody>
          <a:bodyPr>
            <a:noAutofit/>
          </a:bodyPr>
          <a:lstStyle/>
          <a:p>
            <a:r>
              <a:rPr lang="en-US" sz="2400" cap="none" dirty="0">
                <a:solidFill>
                  <a:srgbClr val="FFFF00"/>
                </a:solidFill>
              </a:rPr>
              <a:t>Journal level metric</a:t>
            </a:r>
          </a:p>
          <a:p>
            <a:r>
              <a:rPr lang="en-US" sz="2400" cap="none" dirty="0" err="1">
                <a:solidFill>
                  <a:srgbClr val="FFFF00"/>
                </a:solidFill>
              </a:rPr>
              <a:t>SCImago</a:t>
            </a:r>
            <a:r>
              <a:rPr lang="en-US" sz="2400" cap="none" dirty="0">
                <a:solidFill>
                  <a:srgbClr val="FFFF00"/>
                </a:solidFill>
              </a:rPr>
              <a:t> Lab, Spain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Scopus database of Elsevier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Free 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“All the citations are not equal”</a:t>
            </a:r>
          </a:p>
          <a:p>
            <a:r>
              <a:rPr lang="en-US" sz="2400" cap="none" dirty="0">
                <a:solidFill>
                  <a:srgbClr val="FFFF00"/>
                </a:solidFill>
              </a:rPr>
              <a:t>Prestige-based metric  </a:t>
            </a:r>
            <a:endParaRPr lang="en-IN" sz="2400" cap="none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h">
  <a:themeElements>
    <a:clrScheme name="Mesh">
      <a:dk1>
        <a:sysClr val="windowText" lastClr="000000"/>
      </a:dk1>
      <a:lt1>
        <a:sysClr val="window" lastClr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Mesh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esh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84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000000">
                <a:alpha val="5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25400" h="254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28000"/>
                <a:satMod val="94000"/>
                <a:lumMod val="20000"/>
              </a:schemeClr>
              <a:schemeClr val="phClr">
                <a:tint val="94000"/>
                <a:shade val="84000"/>
                <a:satMod val="148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sh" id="{789EC3FE-34FD-429C-9918-760025E6C145}" vid="{B8BE45C0-8141-4D58-8C71-A009BC26FBB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Mesh</Template>
  <TotalTime>1732</TotalTime>
  <Words>264</Words>
  <Application>Microsoft Office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Century Gothic</vt:lpstr>
      <vt:lpstr>Mesh</vt:lpstr>
      <vt:lpstr>PowerPoint Presentation</vt:lpstr>
      <vt:lpstr>Introduction</vt:lpstr>
      <vt:lpstr>Measurement Tools</vt:lpstr>
      <vt:lpstr> Journal Impact Factor (JIF/IF) </vt:lpstr>
      <vt:lpstr> …Journal Impact Factor (JIF/IF)…. </vt:lpstr>
      <vt:lpstr>Features </vt:lpstr>
      <vt:lpstr>Uses</vt:lpstr>
      <vt:lpstr> Disadvantages…  </vt:lpstr>
      <vt:lpstr> SCImago Journal Rank  (SJR) </vt:lpstr>
      <vt:lpstr> Source Normalized Impact per Paper (SNIP) </vt:lpstr>
      <vt:lpstr>H-Index…</vt:lpstr>
      <vt:lpstr>…H-Index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Guides</dc:title>
  <dc:creator>Dr. Shijith Kumar C</dc:creator>
  <cp:lastModifiedBy>Shijith Kumar</cp:lastModifiedBy>
  <cp:revision>52</cp:revision>
  <dcterms:created xsi:type="dcterms:W3CDTF">2017-04-25T06:47:45Z</dcterms:created>
  <dcterms:modified xsi:type="dcterms:W3CDTF">2019-01-28T02:32:55Z</dcterms:modified>
</cp:coreProperties>
</file>