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7B1D-223F-4B7A-B3C4-1FB998F00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0212" y="625722"/>
            <a:ext cx="8791575" cy="1655762"/>
          </a:xfrm>
        </p:spPr>
        <p:txBody>
          <a:bodyPr>
            <a:normAutofit/>
          </a:bodyPr>
          <a:lstStyle/>
          <a:p>
            <a:r>
              <a:rPr lang="en-IN" b="1" dirty="0"/>
              <a:t>Tackling  Plagiarism in Academic Writing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D227D-8B33-4366-B861-FA20914CAB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i="1" dirty="0" err="1"/>
              <a:t>Mrs.S.Brindha</a:t>
            </a:r>
            <a:endParaRPr lang="en-IN" dirty="0"/>
          </a:p>
          <a:p>
            <a:r>
              <a:rPr lang="en-IN" i="1" dirty="0" err="1"/>
              <a:t>Mr.Poorna</a:t>
            </a:r>
            <a:r>
              <a:rPr lang="en-IN" i="1" dirty="0"/>
              <a:t> Reddy</a:t>
            </a:r>
            <a:endParaRPr lang="en-IN" dirty="0"/>
          </a:p>
          <a:p>
            <a:r>
              <a:rPr lang="en-IN" i="1" dirty="0"/>
              <a:t>Shijith Kumar C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425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809E6-F2AB-45B2-B771-1D8ED0FC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77773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Objectives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7CEB3-7ABA-418A-80E2-D1A273C3B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6" y="1323212"/>
            <a:ext cx="9905999" cy="3541714"/>
          </a:xfrm>
        </p:spPr>
        <p:txBody>
          <a:bodyPr/>
          <a:lstStyle/>
          <a:p>
            <a:pPr lvl="0"/>
            <a:r>
              <a:rPr lang="en-IN" dirty="0"/>
              <a:t>To familiarize the learners with the basics of plagiarism </a:t>
            </a:r>
          </a:p>
          <a:p>
            <a:pPr lvl="0"/>
            <a:r>
              <a:rPr lang="en-IN" dirty="0"/>
              <a:t>To acquaint the learners with the types of plagiarism and how to avoid it</a:t>
            </a:r>
          </a:p>
          <a:p>
            <a:pPr lvl="0"/>
            <a:r>
              <a:rPr lang="en-IN" dirty="0"/>
              <a:t>To comprehend on UGC regulations on preventing plagiarism</a:t>
            </a:r>
          </a:p>
          <a:p>
            <a:pPr lvl="0"/>
            <a:r>
              <a:rPr lang="en-IN" dirty="0"/>
              <a:t>To enable the learners to use online plagiarism detection tools 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105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361D1-BB70-47A0-BEF0-220F23857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440388"/>
            <a:ext cx="9905998" cy="996526"/>
          </a:xfrm>
        </p:spPr>
        <p:txBody>
          <a:bodyPr/>
          <a:lstStyle/>
          <a:p>
            <a:r>
              <a:rPr lang="en-IN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55D8C-375C-4222-9021-4D70ECF1A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75156"/>
            <a:ext cx="9905999" cy="3541714"/>
          </a:xfrm>
        </p:spPr>
        <p:txBody>
          <a:bodyPr/>
          <a:lstStyle/>
          <a:p>
            <a:r>
              <a:rPr lang="en-IN" dirty="0"/>
              <a:t>To enable the learners to recognise the different types of plagiarism</a:t>
            </a:r>
          </a:p>
          <a:p>
            <a:r>
              <a:rPr lang="en-IN" dirty="0"/>
              <a:t>To develop expertise among the learners in using plagiarism checking tool</a:t>
            </a:r>
          </a:p>
          <a:p>
            <a:r>
              <a:rPr lang="en-IN" dirty="0"/>
              <a:t>To demonstrate the learners about the relevance of academic integrity</a:t>
            </a:r>
          </a:p>
          <a:p>
            <a:r>
              <a:rPr lang="en-IN" dirty="0"/>
              <a:t>To outline the UGC regulations on </a:t>
            </a:r>
            <a:r>
              <a:rPr lang="en-IN"/>
              <a:t>plagiarism prevention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034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52101-E20A-41EF-8DC1-B72E7FEA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MCQ-1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0DF43-D236-44CC-BA4C-7C3343D4D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1) What is unintentional plagiarism</a:t>
            </a:r>
          </a:p>
          <a:p>
            <a:pPr marL="0" indent="0">
              <a:buNone/>
            </a:pPr>
            <a:r>
              <a:rPr lang="en-IN" dirty="0"/>
              <a:t>    a. Copying others’ work without their knowledge </a:t>
            </a:r>
          </a:p>
          <a:p>
            <a:pPr marL="0" indent="0">
              <a:buNone/>
            </a:pPr>
            <a:r>
              <a:rPr lang="en-IN" dirty="0"/>
              <a:t>     b. Asking other’s help in wring your report</a:t>
            </a:r>
          </a:p>
          <a:p>
            <a:pPr marL="0" indent="0">
              <a:buNone/>
            </a:pPr>
            <a:r>
              <a:rPr lang="en-IN" dirty="0"/>
              <a:t>     c. Copying others’ work out of ignorance </a:t>
            </a:r>
          </a:p>
          <a:p>
            <a:pPr marL="0" indent="0">
              <a:buNone/>
            </a:pPr>
            <a:r>
              <a:rPr lang="en-IN" dirty="0"/>
              <a:t>     d. None of the above</a:t>
            </a:r>
          </a:p>
          <a:p>
            <a:pPr marL="0" indent="0">
              <a:buNone/>
            </a:pPr>
            <a:r>
              <a:rPr lang="en-IN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25286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AAAB-5800-4DC7-A5DC-2AA5C04F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MCQ-2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019ED-B9F2-45DE-82D9-A1836F0F9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What is the applicable level of plagiarism as per the UGC regulations?</a:t>
            </a:r>
          </a:p>
          <a:p>
            <a:pPr marL="457200" indent="-457200">
              <a:buAutoNum type="alphaLcPeriod"/>
            </a:pPr>
            <a:r>
              <a:rPr lang="en-IN" dirty="0"/>
              <a:t>10-15 %</a:t>
            </a:r>
          </a:p>
          <a:p>
            <a:pPr marL="457200" indent="-457200">
              <a:buAutoNum type="alphaLcPeriod"/>
            </a:pPr>
            <a:r>
              <a:rPr lang="en-IN" dirty="0"/>
              <a:t>Below 10%</a:t>
            </a:r>
          </a:p>
          <a:p>
            <a:pPr marL="457200" indent="-457200">
              <a:buAutoNum type="alphaLcPeriod"/>
            </a:pPr>
            <a:r>
              <a:rPr lang="en-IN" dirty="0"/>
              <a:t>Between 15-20%</a:t>
            </a:r>
          </a:p>
          <a:p>
            <a:pPr marL="457200" indent="-457200">
              <a:buAutoNum type="alphaLcPeriod"/>
            </a:pPr>
            <a:r>
              <a:rPr lang="en-IN" dirty="0"/>
              <a:t>Above 20%</a:t>
            </a:r>
          </a:p>
        </p:txBody>
      </p:sp>
    </p:spTree>
    <p:extLst>
      <p:ext uri="{BB962C8B-B14F-4D97-AF65-F5344CB8AC3E}">
        <p14:creationId xmlns:p14="http://schemas.microsoft.com/office/powerpoint/2010/main" val="54715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C441-06CB-4C50-B4C6-0D50129F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MCQ-3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5BA94-BA27-4181-835F-A41E5E99C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From where will you retrieve the matching documents in Turnitin</a:t>
            </a:r>
          </a:p>
          <a:p>
            <a:pPr marL="457200" indent="-457200">
              <a:buAutoNum type="alphaLcPeriod"/>
            </a:pPr>
            <a:r>
              <a:rPr lang="en-IN" dirty="0"/>
              <a:t>Similarity report</a:t>
            </a:r>
          </a:p>
          <a:p>
            <a:pPr marL="457200" indent="-457200">
              <a:buAutoNum type="alphaLcPeriod"/>
            </a:pPr>
            <a:r>
              <a:rPr lang="en-IN" dirty="0"/>
              <a:t>Following the link to the matching sources</a:t>
            </a:r>
          </a:p>
          <a:p>
            <a:pPr marL="457200" indent="-457200">
              <a:buAutoNum type="alphaLcPeriod"/>
            </a:pPr>
            <a:r>
              <a:rPr lang="en-IN"/>
              <a:t>Turnitin submissions</a:t>
            </a:r>
            <a:endParaRPr lang="en-IN" dirty="0"/>
          </a:p>
          <a:p>
            <a:pPr marL="457200" indent="-457200">
              <a:buAutoNum type="alphaLcPeriod"/>
            </a:pPr>
            <a:r>
              <a:rPr lang="en-IN" dirty="0"/>
              <a:t>None of the above</a:t>
            </a:r>
          </a:p>
          <a:p>
            <a:pPr marL="457200" indent="-457200">
              <a:buAutoNum type="alphaL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781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9E6FB-F60B-4699-ACF2-57DDE6BDB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MCQ-4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77B40-CFBE-4864-87D3-9DAA561B8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Among the following what may lead to plagiarism</a:t>
            </a:r>
          </a:p>
          <a:p>
            <a:r>
              <a:rPr lang="en-IN" dirty="0"/>
              <a:t>a. Non-use of reference management system</a:t>
            </a:r>
          </a:p>
          <a:p>
            <a:r>
              <a:rPr lang="en-IN" dirty="0"/>
              <a:t>b. Low subject knowledge </a:t>
            </a:r>
          </a:p>
          <a:p>
            <a:r>
              <a:rPr lang="en-IN" dirty="0"/>
              <a:t>c. Poor writing skills</a:t>
            </a:r>
          </a:p>
          <a:p>
            <a:r>
              <a:rPr lang="en-IN" dirty="0"/>
              <a:t>d. All the above</a:t>
            </a:r>
          </a:p>
        </p:txBody>
      </p:sp>
    </p:spTree>
    <p:extLst>
      <p:ext uri="{BB962C8B-B14F-4D97-AF65-F5344CB8AC3E}">
        <p14:creationId xmlns:p14="http://schemas.microsoft.com/office/powerpoint/2010/main" val="300913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4A04-5BC0-41C7-9832-7AB093F6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MCQ-5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58FFB-5FA5-4F24-A340-493E3D560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Among the following which may NOT be the impact of the implementation of UGC regulations on plagiarism </a:t>
            </a:r>
          </a:p>
          <a:p>
            <a:pPr marL="457200" indent="-457200">
              <a:buAutoNum type="alphaLcPeriod"/>
            </a:pPr>
            <a:r>
              <a:rPr lang="en-IN" dirty="0"/>
              <a:t>Decrease in research output</a:t>
            </a:r>
          </a:p>
          <a:p>
            <a:pPr marL="457200" indent="-457200">
              <a:buAutoNum type="alphaLcPeriod"/>
            </a:pPr>
            <a:r>
              <a:rPr lang="en-IN" dirty="0"/>
              <a:t>Enhanced quality of research works</a:t>
            </a:r>
          </a:p>
          <a:p>
            <a:pPr marL="457200" indent="-457200">
              <a:buAutoNum type="alphaLcPeriod"/>
            </a:pPr>
            <a:r>
              <a:rPr lang="en-IN" dirty="0"/>
              <a:t>Promotion of academic integrity</a:t>
            </a:r>
          </a:p>
          <a:p>
            <a:pPr marL="457200" indent="-457200">
              <a:buAutoNum type="alphaLcPeriod"/>
            </a:pPr>
            <a:r>
              <a:rPr lang="en-IN" dirty="0"/>
              <a:t>Increased enrolment in undergraduate education  </a:t>
            </a:r>
          </a:p>
          <a:p>
            <a:pPr marL="0" indent="0">
              <a:buNone/>
            </a:pPr>
            <a:endParaRPr lang="en-IN" dirty="0"/>
          </a:p>
          <a:p>
            <a:pPr marL="457200" indent="-457200">
              <a:buAutoNum type="alphaLcPeriod"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0563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186</TotalTime>
  <Words>265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Circuit</vt:lpstr>
      <vt:lpstr>Tackling  Plagiarism in Academic Writing</vt:lpstr>
      <vt:lpstr>Objectives </vt:lpstr>
      <vt:lpstr>Learning Outcomes</vt:lpstr>
      <vt:lpstr>MCQ-1</vt:lpstr>
      <vt:lpstr>MCQ-2</vt:lpstr>
      <vt:lpstr>MCQ-3</vt:lpstr>
      <vt:lpstr>MCQ-4</vt:lpstr>
      <vt:lpstr>MCQ-5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  Plagiarism in Academic Writing</dc:title>
  <dc:creator>Shijith Kumar</dc:creator>
  <cp:lastModifiedBy>Shijith Kumar</cp:lastModifiedBy>
  <cp:revision>11</cp:revision>
  <dcterms:created xsi:type="dcterms:W3CDTF">2020-02-11T12:19:59Z</dcterms:created>
  <dcterms:modified xsi:type="dcterms:W3CDTF">2020-02-12T01:54:11Z</dcterms:modified>
</cp:coreProperties>
</file>