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60" r:id="rId5"/>
    <p:sldId id="259" r:id="rId6"/>
    <p:sldId id="262" r:id="rId7"/>
    <p:sldId id="263" r:id="rId8"/>
    <p:sldId id="265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216" y="1447801"/>
            <a:ext cx="6619244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216" y="4777380"/>
            <a:ext cx="6619244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73956-C830-4A4C-B489-960A936C6B8B}" type="datetimeFigureOut">
              <a:rPr lang="en-US" smtClean="0"/>
              <a:pPr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1B612-FA75-40BF-97A6-927508A881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7" y="4800587"/>
            <a:ext cx="6619243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216" y="685800"/>
            <a:ext cx="6619244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217" y="5367325"/>
            <a:ext cx="6619242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73956-C830-4A4C-B489-960A936C6B8B}" type="datetimeFigureOut">
              <a:rPr lang="en-US" smtClean="0"/>
              <a:pPr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1B612-FA75-40BF-97A6-927508A881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6" y="1447800"/>
            <a:ext cx="6619244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216" y="3657600"/>
            <a:ext cx="6619244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73956-C830-4A4C-B489-960A936C6B8B}" type="datetimeFigureOut">
              <a:rPr lang="en-US" smtClean="0"/>
              <a:pPr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1B612-FA75-40BF-97A6-927508A881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101" y="1447800"/>
            <a:ext cx="5999486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7800" y="3771174"/>
            <a:ext cx="5459737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216" y="4350657"/>
            <a:ext cx="6619244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73956-C830-4A4C-B489-960A936C6B8B}" type="datetimeFigureOut">
              <a:rPr lang="en-US" smtClean="0"/>
              <a:pPr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1B612-FA75-40BF-97A6-927508A881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73721" y="971253"/>
            <a:ext cx="601434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7868" y="2613787"/>
            <a:ext cx="601434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6" y="3124201"/>
            <a:ext cx="6619245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216" y="4777381"/>
            <a:ext cx="6619244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73956-C830-4A4C-B489-960A936C6B8B}" type="datetimeFigureOut">
              <a:rPr lang="en-US" smtClean="0"/>
              <a:pPr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1B612-FA75-40BF-97A6-927508A881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710" y="1981200"/>
            <a:ext cx="22101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347" y="2667000"/>
            <a:ext cx="21955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2745" y="1981200"/>
            <a:ext cx="220218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4829" y="2667000"/>
            <a:ext cx="2210096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3525" y="1981200"/>
            <a:ext cx="219908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3525" y="2667000"/>
            <a:ext cx="219908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4607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167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73956-C830-4A4C-B489-960A936C6B8B}" type="datetimeFigureOut">
              <a:rPr lang="en-US" smtClean="0"/>
              <a:pPr/>
              <a:t>2/28/2020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1B612-FA75-40BF-97A6-927508A881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347" y="4250949"/>
            <a:ext cx="22050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347" y="2209800"/>
            <a:ext cx="220503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347" y="4827212"/>
            <a:ext cx="220503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032" y="4250949"/>
            <a:ext cx="219789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031" y="2209800"/>
            <a:ext cx="2197894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016" y="4827211"/>
            <a:ext cx="2200805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3525" y="4250949"/>
            <a:ext cx="219908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3525" y="2209800"/>
            <a:ext cx="219908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3432" y="4827209"/>
            <a:ext cx="220199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4607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167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73956-C830-4A4C-B489-960A936C6B8B}" type="datetimeFigureOut">
              <a:rPr lang="en-US" smtClean="0"/>
              <a:pPr/>
              <a:t>2/28/2020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1B612-FA75-40BF-97A6-927508A881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73956-C830-4A4C-B489-960A936C6B8B}" type="datetimeFigureOut">
              <a:rPr lang="en-US" smtClean="0"/>
              <a:pPr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1B612-FA75-40BF-97A6-927508A881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8159" y="430214"/>
            <a:ext cx="131445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348" y="887414"/>
            <a:ext cx="5567362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73956-C830-4A4C-B489-960A936C6B8B}" type="datetimeFigureOut">
              <a:rPr lang="en-US" smtClean="0"/>
              <a:pPr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1B612-FA75-40BF-97A6-927508A881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73956-C830-4A4C-B489-960A936C6B8B}" type="datetimeFigureOut">
              <a:rPr lang="en-US" smtClean="0"/>
              <a:pPr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1B612-FA75-40BF-97A6-927508A881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7" y="2861734"/>
            <a:ext cx="6619243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216" y="4777381"/>
            <a:ext cx="6619244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73956-C830-4A4C-B489-960A936C6B8B}" type="datetimeFigureOut">
              <a:rPr lang="en-US" smtClean="0"/>
              <a:pPr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1B612-FA75-40BF-97A6-927508A881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485" y="2060576"/>
            <a:ext cx="3297254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0870" y="2056093"/>
            <a:ext cx="3297256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73956-C830-4A4C-B489-960A936C6B8B}" type="datetimeFigureOut">
              <a:rPr lang="en-US" smtClean="0"/>
              <a:pPr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1B612-FA75-40BF-97A6-927508A881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485" y="1905000"/>
            <a:ext cx="32972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485" y="2514600"/>
            <a:ext cx="3297254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0872" y="1905000"/>
            <a:ext cx="32972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0872" y="2514600"/>
            <a:ext cx="3297254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73956-C830-4A4C-B489-960A936C6B8B}" type="datetimeFigureOut">
              <a:rPr lang="en-US" smtClean="0"/>
              <a:pPr/>
              <a:t>2/28/2020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1B612-FA75-40BF-97A6-927508A881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73956-C830-4A4C-B489-960A936C6B8B}" type="datetimeFigureOut">
              <a:rPr lang="en-US" smtClean="0"/>
              <a:pPr/>
              <a:t>2/28/2020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1B612-FA75-40BF-97A6-927508A881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73956-C830-4A4C-B489-960A936C6B8B}" type="datetimeFigureOut">
              <a:rPr lang="en-US" smtClean="0"/>
              <a:pPr/>
              <a:t>2/28/2020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1B612-FA75-40BF-97A6-927508A881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5" y="1447800"/>
            <a:ext cx="2550798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8462" y="1447800"/>
            <a:ext cx="3896998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215" y="3129281"/>
            <a:ext cx="2550797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73956-C830-4A4C-B489-960A936C6B8B}" type="datetimeFigureOut">
              <a:rPr lang="en-US" smtClean="0"/>
              <a:pPr/>
              <a:t>2/28/2020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1B612-FA75-40BF-97A6-927508A881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430" y="1854192"/>
            <a:ext cx="3819680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2160" y="1143000"/>
            <a:ext cx="24003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216" y="3657600"/>
            <a:ext cx="3813734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73956-C830-4A4C-B489-960A936C6B8B}" type="datetimeFigureOut">
              <a:rPr lang="en-US" smtClean="0"/>
              <a:pPr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1B612-FA75-40BF-97A6-927508A881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6"/>
            <a:ext cx="302775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8"/>
            <a:ext cx="1141809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6456759" y="1676400"/>
            <a:ext cx="211455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5999560" y="1"/>
            <a:ext cx="1202540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6454408" y="6096000"/>
            <a:ext cx="745301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584" y="452718"/>
            <a:ext cx="7053542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484" y="2052919"/>
            <a:ext cx="6709906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2905" y="1828801"/>
            <a:ext cx="990599" cy="2285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C5A73956-C830-4A4C-B489-960A936C6B8B}" type="datetimeFigureOut">
              <a:rPr lang="en-US" smtClean="0"/>
              <a:pPr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1206" y="3263398"/>
            <a:ext cx="3859795" cy="2286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4406" y="295730"/>
            <a:ext cx="62864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1B612-FA75-40BF-97A6-927508A881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1676400"/>
            <a:ext cx="77724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i="1" dirty="0" smtClean="0">
                <a:solidFill>
                  <a:srgbClr val="FFC000"/>
                </a:solidFill>
                <a:ea typeface="+mj-lt"/>
                <a:cs typeface="+mj-lt"/>
              </a:rPr>
              <a:t>UGC Regulations </a:t>
            </a:r>
            <a:br>
              <a:rPr lang="en-US" sz="3200" i="1" dirty="0" smtClean="0">
                <a:solidFill>
                  <a:srgbClr val="FFC000"/>
                </a:solidFill>
                <a:ea typeface="+mj-lt"/>
                <a:cs typeface="+mj-lt"/>
              </a:rPr>
            </a:br>
            <a:r>
              <a:rPr lang="en-US" sz="3200" i="1" dirty="0" smtClean="0">
                <a:solidFill>
                  <a:srgbClr val="FFC000"/>
                </a:solidFill>
                <a:ea typeface="+mj-lt"/>
                <a:cs typeface="+mj-lt"/>
              </a:rPr>
              <a:t>on</a:t>
            </a:r>
            <a:br>
              <a:rPr lang="en-US" sz="3200" i="1" dirty="0" smtClean="0">
                <a:solidFill>
                  <a:srgbClr val="FFC000"/>
                </a:solidFill>
                <a:ea typeface="+mj-lt"/>
                <a:cs typeface="+mj-lt"/>
              </a:rPr>
            </a:br>
            <a:r>
              <a:rPr lang="en-US" sz="3200" i="1" dirty="0" smtClean="0">
                <a:solidFill>
                  <a:srgbClr val="FFC000"/>
                </a:solidFill>
                <a:ea typeface="+mj-lt"/>
                <a:cs typeface="+mj-lt"/>
              </a:rPr>
              <a:t> </a:t>
            </a:r>
            <a:r>
              <a:rPr lang="en-US" sz="3200" b="1" dirty="0" smtClean="0">
                <a:solidFill>
                  <a:srgbClr val="FFC000"/>
                </a:solidFill>
                <a:ea typeface="+mj-lt"/>
                <a:cs typeface="+mj-lt"/>
              </a:rPr>
              <a:t>Promotion of Academic Integrity</a:t>
            </a:r>
            <a:br>
              <a:rPr lang="en-US" sz="3200" b="1" dirty="0" smtClean="0">
                <a:solidFill>
                  <a:srgbClr val="FFC000"/>
                </a:solidFill>
                <a:ea typeface="+mj-lt"/>
                <a:cs typeface="+mj-lt"/>
              </a:rPr>
            </a:br>
            <a:r>
              <a:rPr lang="en-US" sz="3200" b="1" dirty="0" smtClean="0">
                <a:solidFill>
                  <a:srgbClr val="FFC000"/>
                </a:solidFill>
                <a:ea typeface="+mj-lt"/>
                <a:cs typeface="+mj-lt"/>
              </a:rPr>
              <a:t> &amp;         </a:t>
            </a:r>
            <a:br>
              <a:rPr lang="en-US" sz="3200" b="1" dirty="0" smtClean="0">
                <a:solidFill>
                  <a:srgbClr val="FFC000"/>
                </a:solidFill>
                <a:ea typeface="+mj-lt"/>
                <a:cs typeface="+mj-lt"/>
              </a:rPr>
            </a:br>
            <a:r>
              <a:rPr lang="en-US" sz="3200" b="1" dirty="0" smtClean="0">
                <a:solidFill>
                  <a:srgbClr val="FFC000"/>
                </a:solidFill>
                <a:ea typeface="+mj-lt"/>
                <a:cs typeface="+mj-lt"/>
              </a:rPr>
              <a:t>Prevention of Plagiarism</a:t>
            </a:r>
            <a:br>
              <a:rPr lang="en-US" sz="3200" b="1" dirty="0" smtClean="0">
                <a:solidFill>
                  <a:srgbClr val="FFC000"/>
                </a:solidFill>
                <a:ea typeface="+mj-lt"/>
                <a:cs typeface="+mj-lt"/>
              </a:rPr>
            </a:br>
            <a:r>
              <a:rPr lang="en-US" sz="3200" b="1" dirty="0" smtClean="0">
                <a:solidFill>
                  <a:srgbClr val="FFC000"/>
                </a:solidFill>
                <a:ea typeface="+mj-lt"/>
                <a:cs typeface="+mj-lt"/>
              </a:rPr>
              <a:t> in  </a:t>
            </a:r>
            <a:br>
              <a:rPr lang="en-US" sz="3200" b="1" dirty="0" smtClean="0">
                <a:solidFill>
                  <a:srgbClr val="FFC000"/>
                </a:solidFill>
                <a:ea typeface="+mj-lt"/>
                <a:cs typeface="+mj-lt"/>
              </a:rPr>
            </a:br>
            <a:r>
              <a:rPr lang="en-US" sz="3200" b="1" dirty="0" smtClean="0">
                <a:solidFill>
                  <a:srgbClr val="FFC000"/>
                </a:solidFill>
                <a:ea typeface="+mj-lt"/>
                <a:cs typeface="+mj-lt"/>
              </a:rPr>
              <a:t>Higher Educational Institutions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32EBA98D-E028-40C5-BD99-B562DCFAAFBB}"/>
              </a:ext>
            </a:extLst>
          </p:cNvPr>
          <p:cNvSpPr txBox="1"/>
          <p:nvPr/>
        </p:nvSpPr>
        <p:spPr>
          <a:xfrm>
            <a:off x="3402055" y="457200"/>
            <a:ext cx="4454104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IN" sz="5400" dirty="0">
                <a:latin typeface="Arial"/>
                <a:ea typeface="+mj-ea"/>
                <a:cs typeface="+mj-cs"/>
              </a:rPr>
              <a:t>Objectives</a:t>
            </a:r>
            <a:endParaRPr lang="en-US" sz="5400" dirty="0"/>
          </a:p>
        </p:txBody>
      </p:sp>
      <p:pic>
        <p:nvPicPr>
          <p:cNvPr id="5" name="Picture 7" descr="A close up of a sign&#10;&#10;Description generated with very high confidence">
            <a:extLst>
              <a:ext uri="{FF2B5EF4-FFF2-40B4-BE49-F238E27FC236}">
                <a16:creationId xmlns="" xmlns:a16="http://schemas.microsoft.com/office/drawing/2014/main" id="{7F912807-44CB-4111-84F9-179F6174FB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1600" y="2249942"/>
            <a:ext cx="3671165" cy="2802568"/>
          </a:xfrm>
          <a:prstGeom prst="rect">
            <a:avLst/>
          </a:prstGeom>
        </p:spPr>
      </p:pic>
      <p:sp>
        <p:nvSpPr>
          <p:cNvPr id="6" name="Arrow: Right 8">
            <a:extLst>
              <a:ext uri="{FF2B5EF4-FFF2-40B4-BE49-F238E27FC236}">
                <a16:creationId xmlns="" xmlns:a16="http://schemas.microsoft.com/office/drawing/2014/main" id="{D1ED00A7-819F-4DB6-A9D4-BD7E34A57A59}"/>
              </a:ext>
            </a:extLst>
          </p:cNvPr>
          <p:cNvSpPr/>
          <p:nvPr/>
        </p:nvSpPr>
        <p:spPr>
          <a:xfrm>
            <a:off x="762000" y="2133600"/>
            <a:ext cx="4343400" cy="2819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: Rounded Corners 12">
            <a:extLst>
              <a:ext uri="{FF2B5EF4-FFF2-40B4-BE49-F238E27FC236}">
                <a16:creationId xmlns="" xmlns:a16="http://schemas.microsoft.com/office/drawing/2014/main" id="{55130DE4-8E4B-4FE6-988A-1A8ADBE14A89}"/>
              </a:ext>
            </a:extLst>
          </p:cNvPr>
          <p:cNvSpPr/>
          <p:nvPr/>
        </p:nvSpPr>
        <p:spPr>
          <a:xfrm>
            <a:off x="838200" y="3200400"/>
            <a:ext cx="1600200" cy="685800"/>
          </a:xfrm>
          <a:prstGeom prst="roundRect">
            <a:avLst/>
          </a:prstGeom>
          <a:solidFill>
            <a:schemeClr val="tx2"/>
          </a:solidFill>
          <a:ln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00B0F0"/>
                </a:solidFill>
                <a:latin typeface="Bookman Old Style"/>
                <a:ea typeface="+mn-lt"/>
                <a:cs typeface="+mn-lt"/>
              </a:rPr>
              <a:t> </a:t>
            </a:r>
            <a:endParaRPr lang="en-US" sz="2400" b="1" dirty="0" smtClean="0">
              <a:solidFill>
                <a:srgbClr val="00B0F0"/>
              </a:solidFill>
              <a:latin typeface="Bookman Old Style"/>
              <a:ea typeface="+mn-lt"/>
              <a:cs typeface="+mn-lt"/>
            </a:endParaRPr>
          </a:p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Bookman Old Style"/>
                <a:ea typeface="+mn-lt"/>
                <a:cs typeface="+mn-lt"/>
              </a:rPr>
              <a:t>Create</a:t>
            </a:r>
            <a:r>
              <a:rPr lang="en-US" sz="2000" b="1" dirty="0">
                <a:solidFill>
                  <a:srgbClr val="FF0000"/>
                </a:solidFill>
                <a:latin typeface="Bookman Old Style"/>
                <a:ea typeface="+mn-lt"/>
                <a:cs typeface="+mn-lt"/>
              </a:rPr>
              <a:t> </a:t>
            </a:r>
            <a:endParaRPr lang="en-US" sz="2000" b="1" dirty="0" smtClean="0">
              <a:solidFill>
                <a:srgbClr val="FF0000"/>
              </a:solidFill>
              <a:latin typeface="Bookman Old Style"/>
              <a:ea typeface="+mn-lt"/>
              <a:cs typeface="+mn-lt"/>
            </a:endParaRPr>
          </a:p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Bookman Old Style"/>
                <a:ea typeface="+mn-lt"/>
                <a:cs typeface="+mn-lt"/>
              </a:rPr>
              <a:t>awareness</a:t>
            </a:r>
            <a:r>
              <a:rPr lang="en-US" sz="1600" dirty="0">
                <a:solidFill>
                  <a:srgbClr val="FF0000"/>
                </a:solidFill>
                <a:ea typeface="+mn-lt"/>
                <a:cs typeface="+mn-lt"/>
              </a:rPr>
              <a:t> </a:t>
            </a:r>
            <a:endParaRPr lang="en-US" dirty="0">
              <a:solidFill>
                <a:srgbClr val="FF0000"/>
              </a:solidFill>
            </a:endParaRPr>
          </a:p>
          <a:p>
            <a:pPr algn="ctr"/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8" name="Rectangle: Rounded Corners 13">
            <a:extLst>
              <a:ext uri="{FF2B5EF4-FFF2-40B4-BE49-F238E27FC236}">
                <a16:creationId xmlns="" xmlns:a16="http://schemas.microsoft.com/office/drawing/2014/main" id="{F761BC7A-98DC-4E77-AC39-48695136AE36}"/>
              </a:ext>
            </a:extLst>
          </p:cNvPr>
          <p:cNvSpPr/>
          <p:nvPr/>
        </p:nvSpPr>
        <p:spPr>
          <a:xfrm>
            <a:off x="2590800" y="3200400"/>
            <a:ext cx="1543217" cy="685800"/>
          </a:xfrm>
          <a:prstGeom prst="roundRect">
            <a:avLst/>
          </a:prstGeom>
          <a:solidFill>
            <a:schemeClr val="tx2"/>
          </a:solidFill>
          <a:ln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 smtClean="0">
              <a:solidFill>
                <a:srgbClr val="FF0000"/>
              </a:solidFill>
              <a:latin typeface="Bookman Old Style"/>
              <a:ea typeface="+mn-lt"/>
              <a:cs typeface="+mn-lt"/>
            </a:endParaRPr>
          </a:p>
          <a:p>
            <a:pPr algn="ctr"/>
            <a:r>
              <a:rPr lang="en-US" b="1" dirty="0" smtClean="0">
                <a:solidFill>
                  <a:srgbClr val="FF0000"/>
                </a:solidFill>
                <a:latin typeface="Bookman Old Style"/>
                <a:ea typeface="+mn-lt"/>
                <a:cs typeface="+mn-lt"/>
              </a:rPr>
              <a:t>Education </a:t>
            </a:r>
            <a:r>
              <a:rPr lang="en-US" b="1" dirty="0">
                <a:solidFill>
                  <a:srgbClr val="FF0000"/>
                </a:solidFill>
                <a:latin typeface="Bookman Old Style"/>
                <a:ea typeface="+mn-lt"/>
                <a:cs typeface="+mn-lt"/>
              </a:rPr>
              <a:t>&amp; Training</a:t>
            </a:r>
            <a:endParaRPr lang="en-US" sz="1400" dirty="0">
              <a:solidFill>
                <a:srgbClr val="FF0000"/>
              </a:solidFill>
            </a:endParaRPr>
          </a:p>
          <a:p>
            <a:pPr algn="ctr"/>
            <a:endParaRPr lang="en-US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A screenshot of a cell phone&#10;&#10;Description generated with very high confidence">
            <a:extLst>
              <a:ext uri="{FF2B5EF4-FFF2-40B4-BE49-F238E27FC236}">
                <a16:creationId xmlns="" xmlns:a16="http://schemas.microsoft.com/office/drawing/2014/main" id="{D02C1320-3594-4FCE-A2A6-1E0E2F7440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524000"/>
            <a:ext cx="8005311" cy="437567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5389C405-4894-4B87-91ED-57177E096852}"/>
              </a:ext>
            </a:extLst>
          </p:cNvPr>
          <p:cNvSpPr txBox="1"/>
          <p:nvPr/>
        </p:nvSpPr>
        <p:spPr>
          <a:xfrm>
            <a:off x="1982637" y="528691"/>
            <a:ext cx="5273614" cy="6924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900" dirty="0">
                <a:solidFill>
                  <a:srgbClr val="FFFF00"/>
                </a:solidFill>
                <a:ea typeface="+mj-ea"/>
                <a:cs typeface="+mj-cs"/>
              </a:rPr>
              <a:t>Curbing Plagiarism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C2F2230A-06BC-4531-91A2-E8E2151D604C}"/>
              </a:ext>
            </a:extLst>
          </p:cNvPr>
          <p:cNvSpPr txBox="1"/>
          <p:nvPr/>
        </p:nvSpPr>
        <p:spPr>
          <a:xfrm>
            <a:off x="1355785" y="827589"/>
            <a:ext cx="6064369" cy="6924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900" dirty="0">
                <a:solidFill>
                  <a:srgbClr val="FF0000"/>
                </a:solidFill>
                <a:ea typeface="+mj-ea"/>
                <a:cs typeface="+mj-cs"/>
              </a:rPr>
              <a:t>Types of Research Works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5" name="Picture 3" descr="A close up of a sign&#10;&#10;Description generated with very high confidence">
            <a:extLst>
              <a:ext uri="{FF2B5EF4-FFF2-40B4-BE49-F238E27FC236}">
                <a16:creationId xmlns="" xmlns:a16="http://schemas.microsoft.com/office/drawing/2014/main" id="{1ECC0329-138F-487A-ACF8-A9D759F2FE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1828800"/>
            <a:ext cx="6064369" cy="384628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62E47D3D-78AA-4989-A5A1-F567E1B21569}"/>
              </a:ext>
            </a:extLst>
          </p:cNvPr>
          <p:cNvSpPr txBox="1"/>
          <p:nvPr/>
        </p:nvSpPr>
        <p:spPr>
          <a:xfrm>
            <a:off x="1743974" y="4925136"/>
            <a:ext cx="5963728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IN" sz="2400">
                <a:latin typeface="Arial"/>
              </a:rPr>
              <a:t>Exclusions: </a:t>
            </a:r>
            <a:r>
              <a:rPr lang="en-IN" sz="2400">
                <a:solidFill>
                  <a:srgbClr val="FFFF00"/>
                </a:solidFill>
                <a:latin typeface="Arial"/>
              </a:rPr>
              <a:t>Assignments, Term Papers, Essays, Course Works &amp; Projects Reports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490BEC05-4AD1-4843-8C12-93A4A4D5F8BD}"/>
              </a:ext>
            </a:extLst>
          </p:cNvPr>
          <p:cNvSpPr txBox="1"/>
          <p:nvPr/>
        </p:nvSpPr>
        <p:spPr>
          <a:xfrm>
            <a:off x="605286" y="1069675"/>
            <a:ext cx="8091577" cy="6924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IN" sz="3900">
                <a:solidFill>
                  <a:srgbClr val="00B0F0"/>
                </a:solidFill>
                <a:latin typeface="Arial"/>
                <a:ea typeface="+mj-ea"/>
                <a:cs typeface="+mj-cs"/>
              </a:rPr>
              <a:t>Exclusion from Similarity Check</a:t>
            </a:r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FEE6E654-9F93-4B75-8953-2117A103FB1A}"/>
              </a:ext>
            </a:extLst>
          </p:cNvPr>
          <p:cNvSpPr txBox="1"/>
          <p:nvPr/>
        </p:nvSpPr>
        <p:spPr>
          <a:xfrm>
            <a:off x="533400" y="2133600"/>
            <a:ext cx="7976558" cy="2831544"/>
          </a:xfrm>
          <a:prstGeom prst="rect">
            <a:avLst/>
          </a:prstGeom>
          <a:noFill/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457200" indent="-457200">
              <a:buFont typeface="Wingdings"/>
              <a:buChar char="q"/>
            </a:pPr>
            <a:r>
              <a:rPr lang="en-IN" sz="3200" dirty="0">
                <a:solidFill>
                  <a:srgbClr val="FFC000"/>
                </a:solidFill>
                <a:latin typeface="Bookman Old Style"/>
              </a:rPr>
              <a:t>Acknowledgement</a:t>
            </a:r>
            <a:endParaRPr lang="en-US" sz="3200">
              <a:solidFill>
                <a:srgbClr val="FFC000"/>
              </a:solidFill>
              <a:latin typeface="Bookman Old Style"/>
            </a:endParaRPr>
          </a:p>
          <a:p>
            <a:pPr marL="457200" indent="-457200">
              <a:buFont typeface="Wingdings"/>
              <a:buChar char="q"/>
            </a:pPr>
            <a:r>
              <a:rPr lang="en-IN" sz="3200" dirty="0">
                <a:solidFill>
                  <a:srgbClr val="FFC000"/>
                </a:solidFill>
                <a:latin typeface="Bookman Old Style"/>
              </a:rPr>
              <a:t>Bibliography / References</a:t>
            </a:r>
            <a:endParaRPr lang="en-IN" sz="3200">
              <a:solidFill>
                <a:srgbClr val="FFC000"/>
              </a:solidFill>
              <a:latin typeface="Bookman Old Style"/>
              <a:cs typeface="Arial"/>
            </a:endParaRPr>
          </a:p>
          <a:p>
            <a:pPr marL="457200" indent="-457200">
              <a:buFont typeface="Wingdings"/>
              <a:buChar char="q"/>
            </a:pPr>
            <a:r>
              <a:rPr lang="en-IN" sz="3200" dirty="0">
                <a:solidFill>
                  <a:srgbClr val="FFC000"/>
                </a:solidFill>
                <a:latin typeface="Bookman Old Style"/>
              </a:rPr>
              <a:t>Generic terms, laws, std. equations</a:t>
            </a:r>
            <a:endParaRPr lang="en-IN" sz="3200">
              <a:solidFill>
                <a:srgbClr val="FFC000"/>
              </a:solidFill>
              <a:latin typeface="Bookman Old Style"/>
              <a:cs typeface="Arial"/>
            </a:endParaRPr>
          </a:p>
          <a:p>
            <a:pPr marL="457200" indent="-457200">
              <a:buFont typeface="Wingdings"/>
              <a:buChar char="q"/>
            </a:pPr>
            <a:r>
              <a:rPr lang="en-IN" sz="3200" dirty="0">
                <a:solidFill>
                  <a:srgbClr val="FFC000"/>
                </a:solidFill>
                <a:latin typeface="Bookman Old Style"/>
              </a:rPr>
              <a:t>Preface</a:t>
            </a:r>
            <a:endParaRPr lang="en-IN" sz="3200">
              <a:solidFill>
                <a:srgbClr val="FFC000"/>
              </a:solidFill>
              <a:latin typeface="Bookman Old Style"/>
              <a:cs typeface="Arial"/>
            </a:endParaRPr>
          </a:p>
          <a:p>
            <a:pPr marL="457200" indent="-457200">
              <a:buFont typeface="Wingdings"/>
              <a:buChar char="q"/>
            </a:pPr>
            <a:r>
              <a:rPr lang="en-IN" sz="3200" dirty="0">
                <a:solidFill>
                  <a:srgbClr val="FFC000"/>
                </a:solidFill>
                <a:latin typeface="Bookman Old Style"/>
              </a:rPr>
              <a:t>Table of contents</a:t>
            </a:r>
            <a:endParaRPr lang="en-IN" sz="3200">
              <a:solidFill>
                <a:srgbClr val="FFC000"/>
              </a:solidFill>
              <a:latin typeface="Bookman Old Style"/>
              <a:cs typeface="Arial"/>
            </a:endParaRPr>
          </a:p>
          <a:p>
            <a:endParaRPr lang="en-IN"/>
          </a:p>
        </p:txBody>
      </p:sp>
      <p:pic>
        <p:nvPicPr>
          <p:cNvPr id="6" name="Picture 6" descr="A picture containing drawing, shirt&#10;&#10;Description generated with very high confidence">
            <a:extLst>
              <a:ext uri="{FF2B5EF4-FFF2-40B4-BE49-F238E27FC236}">
                <a16:creationId xmlns="" xmlns:a16="http://schemas.microsoft.com/office/drawing/2014/main" id="{19A1108E-4F8B-4C11-8B96-230880EBDB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9095" y="4964365"/>
            <a:ext cx="6653843" cy="1394877"/>
          </a:xfrm>
          <a:prstGeom prst="rect">
            <a:avLst/>
          </a:prstGeom>
          <a:ln>
            <a:solidFill>
              <a:schemeClr val="bg1"/>
            </a:solidFill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6A48310D-E0DA-4A31-8758-04E859117CBE}"/>
              </a:ext>
            </a:extLst>
          </p:cNvPr>
          <p:cNvSpPr txBox="1"/>
          <p:nvPr/>
        </p:nvSpPr>
        <p:spPr>
          <a:xfrm>
            <a:off x="685800" y="533400"/>
            <a:ext cx="5863086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000" b="1" dirty="0">
                <a:solidFill>
                  <a:srgbClr val="00B0F0"/>
                </a:solidFill>
                <a:ea typeface="+mj-ea"/>
                <a:cs typeface="+mj-cs"/>
              </a:rPr>
              <a:t>Levels of Plagiarism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CB291A4-F898-44DC-A18A-B3C69614D02D}"/>
              </a:ext>
            </a:extLst>
          </p:cNvPr>
          <p:cNvSpPr/>
          <p:nvPr/>
        </p:nvSpPr>
        <p:spPr>
          <a:xfrm>
            <a:off x="692989" y="5367068"/>
            <a:ext cx="2099093" cy="172529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C29EA9EC-7B72-41AA-8F2C-278B6BF867EE}"/>
              </a:ext>
            </a:extLst>
          </p:cNvPr>
          <p:cNvSpPr/>
          <p:nvPr/>
        </p:nvSpPr>
        <p:spPr>
          <a:xfrm>
            <a:off x="2619555" y="4432539"/>
            <a:ext cx="2099093" cy="172529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63E99CF9-0BEB-455E-B15A-24FD286CA131}"/>
              </a:ext>
            </a:extLst>
          </p:cNvPr>
          <p:cNvSpPr/>
          <p:nvPr/>
        </p:nvSpPr>
        <p:spPr>
          <a:xfrm>
            <a:off x="6558951" y="2592238"/>
            <a:ext cx="2099093" cy="172529"/>
          </a:xfrm>
          <a:prstGeom prst="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5E1CB7D6-4CFF-4279-ABE4-0A48A002A24F}"/>
              </a:ext>
            </a:extLst>
          </p:cNvPr>
          <p:cNvSpPr/>
          <p:nvPr/>
        </p:nvSpPr>
        <p:spPr>
          <a:xfrm>
            <a:off x="4546120" y="3512388"/>
            <a:ext cx="2099093" cy="172529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11C39EA7-CC5B-48B4-9C01-257E28A127FF}"/>
              </a:ext>
            </a:extLst>
          </p:cNvPr>
          <p:cNvSpPr/>
          <p:nvPr/>
        </p:nvSpPr>
        <p:spPr>
          <a:xfrm>
            <a:off x="6471787" y="2591340"/>
            <a:ext cx="172528" cy="1164565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47DEDF9E-262C-46CD-99C9-9C19E38D2232}"/>
              </a:ext>
            </a:extLst>
          </p:cNvPr>
          <p:cNvSpPr/>
          <p:nvPr/>
        </p:nvSpPr>
        <p:spPr>
          <a:xfrm>
            <a:off x="4545220" y="3511490"/>
            <a:ext cx="172528" cy="1164565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F4F81711-4766-47E7-80B6-250E54525750}"/>
              </a:ext>
            </a:extLst>
          </p:cNvPr>
          <p:cNvSpPr/>
          <p:nvPr/>
        </p:nvSpPr>
        <p:spPr>
          <a:xfrm>
            <a:off x="2618655" y="4431642"/>
            <a:ext cx="172528" cy="1164565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D8A2244E-0C9A-44C1-9D7E-FBDA72BC4507}"/>
              </a:ext>
            </a:extLst>
          </p:cNvPr>
          <p:cNvSpPr/>
          <p:nvPr/>
        </p:nvSpPr>
        <p:spPr>
          <a:xfrm>
            <a:off x="692088" y="5366170"/>
            <a:ext cx="172528" cy="1164565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C582D39A-D1A1-445B-BED7-70F0485A6D2C}"/>
              </a:ext>
            </a:extLst>
          </p:cNvPr>
          <p:cNvSpPr txBox="1"/>
          <p:nvPr/>
        </p:nvSpPr>
        <p:spPr>
          <a:xfrm>
            <a:off x="6564702" y="1656272"/>
            <a:ext cx="2743200" cy="7848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IN" sz="2500">
                <a:latin typeface="Arial"/>
              </a:rPr>
              <a:t>Level 3 </a:t>
            </a:r>
          </a:p>
          <a:p>
            <a:r>
              <a:rPr lang="en-IN" sz="2000">
                <a:solidFill>
                  <a:srgbClr val="00B0F0"/>
                </a:solidFill>
                <a:latin typeface="Arial"/>
              </a:rPr>
              <a:t>(Above 60%)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E23FC705-AB42-4AB2-8E5A-D0AEA7F12303}"/>
              </a:ext>
            </a:extLst>
          </p:cNvPr>
          <p:cNvSpPr txBox="1"/>
          <p:nvPr/>
        </p:nvSpPr>
        <p:spPr>
          <a:xfrm>
            <a:off x="4724400" y="2590800"/>
            <a:ext cx="2743200" cy="7848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IN" sz="2500" dirty="0">
                <a:latin typeface="Arial"/>
              </a:rPr>
              <a:t>Level 2 </a:t>
            </a:r>
            <a:endParaRPr lang="en-US"/>
          </a:p>
          <a:p>
            <a:r>
              <a:rPr lang="en-IN" sz="2000" dirty="0">
                <a:solidFill>
                  <a:srgbClr val="00B0F0"/>
                </a:solidFill>
                <a:latin typeface="Arial"/>
              </a:rPr>
              <a:t>(40-60 %)</a:t>
            </a:r>
            <a:r>
              <a:rPr lang="en-IN" sz="2000" dirty="0">
                <a:latin typeface="Arial"/>
              </a:rPr>
              <a:t> </a:t>
            </a:r>
            <a:endParaRPr lang="en-IN" sz="2000" dirty="0">
              <a:latin typeface="Arial"/>
              <a:cs typeface="Arial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A52D351B-75B1-4BC3-881A-01947345D961}"/>
              </a:ext>
            </a:extLst>
          </p:cNvPr>
          <p:cNvSpPr txBox="1"/>
          <p:nvPr/>
        </p:nvSpPr>
        <p:spPr>
          <a:xfrm>
            <a:off x="2711569" y="3510951"/>
            <a:ext cx="2743200" cy="7848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IN" sz="2500" dirty="0">
                <a:latin typeface="Arial"/>
              </a:rPr>
              <a:t>Level 1 </a:t>
            </a:r>
            <a:endParaRPr lang="en-US" dirty="0"/>
          </a:p>
          <a:p>
            <a:r>
              <a:rPr lang="en-IN" sz="2000" dirty="0">
                <a:solidFill>
                  <a:srgbClr val="00B0F0"/>
                </a:solidFill>
                <a:latin typeface="Arial"/>
              </a:rPr>
              <a:t>(10-40 %)</a:t>
            </a:r>
            <a:endParaRPr lang="en-IN" sz="2000" dirty="0">
              <a:solidFill>
                <a:srgbClr val="00B0F0"/>
              </a:solidFill>
              <a:latin typeface="Arial"/>
              <a:cs typeface="Arial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119F942C-1AFD-4678-BEE6-9AC2E9EABCA3}"/>
              </a:ext>
            </a:extLst>
          </p:cNvPr>
          <p:cNvSpPr txBox="1"/>
          <p:nvPr/>
        </p:nvSpPr>
        <p:spPr>
          <a:xfrm>
            <a:off x="540588" y="4431102"/>
            <a:ext cx="2743200" cy="86177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IN" sz="2500">
                <a:latin typeface="Arial"/>
              </a:rPr>
              <a:t>   Level 0 </a:t>
            </a:r>
          </a:p>
          <a:p>
            <a:r>
              <a:rPr lang="en-IN" sz="2500">
                <a:latin typeface="Arial"/>
              </a:rPr>
              <a:t>  </a:t>
            </a:r>
            <a:r>
              <a:rPr lang="en-IN" sz="2000">
                <a:solidFill>
                  <a:srgbClr val="00B0F0"/>
                </a:solidFill>
                <a:latin typeface="Arial"/>
              </a:rPr>
              <a:t>(Below 10%)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A drawing of a cartoon character&#10;&#10;Description generated with high confidence">
            <a:extLst>
              <a:ext uri="{FF2B5EF4-FFF2-40B4-BE49-F238E27FC236}">
                <a16:creationId xmlns="" xmlns:a16="http://schemas.microsoft.com/office/drawing/2014/main" id="{2ADA5847-51FF-495B-BF6E-0F0EEE48E2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0"/>
            <a:ext cx="1905000" cy="10668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D71D66C1-FD28-41A4-8C79-76B8A37BAE8D}"/>
              </a:ext>
            </a:extLst>
          </p:cNvPr>
          <p:cNvSpPr txBox="1"/>
          <p:nvPr/>
        </p:nvSpPr>
        <p:spPr>
          <a:xfrm>
            <a:off x="2590800" y="152400"/>
            <a:ext cx="3657600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200" b="1" dirty="0">
                <a:solidFill>
                  <a:srgbClr val="FFFF00"/>
                </a:solidFill>
                <a:ea typeface="+mj-ea"/>
                <a:cs typeface="+mj-cs"/>
              </a:rPr>
              <a:t>Penalty</a:t>
            </a:r>
            <a:endParaRPr lang="en-US" sz="3200" b="1" dirty="0">
              <a:solidFill>
                <a:srgbClr val="FFFF00"/>
              </a:solidFill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="" xmlns:a16="http://schemas.microsoft.com/office/drawing/2014/main" id="{4AF7D807-E5D6-4B5A-815D-EA4B9F2994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982613771"/>
              </p:ext>
            </p:extLst>
          </p:nvPr>
        </p:nvGraphicFramePr>
        <p:xfrm>
          <a:off x="0" y="1066800"/>
          <a:ext cx="9144001" cy="594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199">
                  <a:extLst>
                    <a:ext uri="{9D8B030D-6E8A-4147-A177-3AD203B41FA5}">
                      <a16:colId xmlns="" xmlns:a16="http://schemas.microsoft.com/office/drawing/2014/main" val="3858907594"/>
                    </a:ext>
                  </a:extLst>
                </a:gridCol>
                <a:gridCol w="3048001">
                  <a:extLst>
                    <a:ext uri="{9D8B030D-6E8A-4147-A177-3AD203B41FA5}">
                      <a16:colId xmlns="" xmlns:a16="http://schemas.microsoft.com/office/drawing/2014/main" val="2061447004"/>
                    </a:ext>
                  </a:extLst>
                </a:gridCol>
                <a:gridCol w="4114801">
                  <a:extLst>
                    <a:ext uri="{9D8B030D-6E8A-4147-A177-3AD203B41FA5}">
                      <a16:colId xmlns="" xmlns:a16="http://schemas.microsoft.com/office/drawing/2014/main" val="1453799595"/>
                    </a:ext>
                  </a:extLst>
                </a:gridCol>
              </a:tblGrid>
              <a:tr h="922156">
                <a:tc>
                  <a:txBody>
                    <a:bodyPr/>
                    <a:lstStyle/>
                    <a:p>
                      <a:pPr marL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400" kern="1200" dirty="0">
                          <a:effectLst/>
                        </a:rPr>
                        <a:t>Plagiarism Level</a:t>
                      </a:r>
                      <a:endParaRPr lang="en-IN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400" kern="1200" dirty="0">
                          <a:effectLst/>
                        </a:rPr>
                        <a:t>Thesis &amp; Dissertation</a:t>
                      </a:r>
                      <a:endParaRPr lang="en-IN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400" kern="1200">
                          <a:effectLst/>
                        </a:rPr>
                        <a:t>Publication Manuscript</a:t>
                      </a:r>
                      <a:endParaRPr lang="en-IN">
                        <a:effectLst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2673103961"/>
                  </a:ext>
                </a:extLst>
              </a:tr>
              <a:tr h="461080">
                <a:tc>
                  <a:txBody>
                    <a:bodyPr/>
                    <a:lstStyle/>
                    <a:p>
                      <a:pPr marL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400" kern="1200">
                          <a:effectLst/>
                        </a:rPr>
                        <a:t>L0 (0-10%)</a:t>
                      </a:r>
                      <a:endParaRPr lang="en-IN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2880" indent="-18288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2400"/>
                        <a:buFont typeface="Arial" panose="020B0604020202020204" pitchFamily="34" charset="0"/>
                        <a:buChar char="•"/>
                      </a:pPr>
                      <a:r>
                        <a:rPr lang="en-IN" sz="2400" kern="1200">
                          <a:effectLst/>
                        </a:rPr>
                        <a:t>No penalty</a:t>
                      </a:r>
                      <a:endParaRPr lang="en-IN" sz="24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2880" indent="-18288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2400"/>
                        <a:buFont typeface="Arial" panose="020B0604020202020204" pitchFamily="34" charset="0"/>
                        <a:buChar char="•"/>
                      </a:pPr>
                      <a:r>
                        <a:rPr lang="en-IN" sz="2400" kern="1200" dirty="0">
                          <a:effectLst/>
                        </a:rPr>
                        <a:t>No penalty</a:t>
                      </a:r>
                      <a:endParaRPr lang="en-IN" sz="2400" dirty="0">
                        <a:effectLst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489101509"/>
                  </a:ext>
                </a:extLst>
              </a:tr>
              <a:tr h="693460">
                <a:tc>
                  <a:txBody>
                    <a:bodyPr/>
                    <a:lstStyle/>
                    <a:p>
                      <a:pPr marL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400" kern="1200">
                          <a:effectLst/>
                        </a:rPr>
                        <a:t>L1 (10-40%)</a:t>
                      </a:r>
                      <a:endParaRPr lang="en-IN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2880" indent="-18288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2400"/>
                        <a:buFont typeface="Arial" panose="020B0604020202020204" pitchFamily="34" charset="0"/>
                        <a:buChar char="•"/>
                      </a:pPr>
                      <a:r>
                        <a:rPr lang="en-IN" sz="2400" kern="1200">
                          <a:effectLst/>
                        </a:rPr>
                        <a:t>Revise in 6 months</a:t>
                      </a:r>
                      <a:endParaRPr lang="en-IN" sz="24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2880" indent="-18288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2400"/>
                        <a:buFont typeface="Arial" panose="020B0604020202020204" pitchFamily="34" charset="0"/>
                        <a:buChar char="•"/>
                      </a:pPr>
                      <a:r>
                        <a:rPr lang="en-IN" sz="2400" kern="1200">
                          <a:effectLst/>
                        </a:rPr>
                        <a:t>Manuscript withdrawal</a:t>
                      </a:r>
                      <a:endParaRPr lang="en-IN" sz="2400">
                        <a:effectLst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3005244852"/>
                  </a:ext>
                </a:extLst>
              </a:tr>
              <a:tr h="1844312">
                <a:tc>
                  <a:txBody>
                    <a:bodyPr/>
                    <a:lstStyle/>
                    <a:p>
                      <a:pPr marL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400" kern="1200" dirty="0">
                          <a:effectLst/>
                        </a:rPr>
                        <a:t>L2 (40-60%)</a:t>
                      </a:r>
                      <a:endParaRPr lang="en-IN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2880" indent="-18288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2400"/>
                        <a:buFont typeface="Arial" panose="020B0604020202020204" pitchFamily="34" charset="0"/>
                        <a:buChar char="•"/>
                      </a:pPr>
                      <a:r>
                        <a:rPr lang="en-IN" sz="2400" kern="1200">
                          <a:effectLst/>
                        </a:rPr>
                        <a:t>1 year debarment </a:t>
                      </a:r>
                      <a:endParaRPr lang="en-IN" sz="240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2880" marR="0" indent="-182880" algn="l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2400"/>
                        <a:buFont typeface="Arial" panose="020B0604020202020204" pitchFamily="34" charset="0"/>
                        <a:buChar char="•"/>
                      </a:pPr>
                      <a:r>
                        <a:rPr lang="en-IN" sz="2400" kern="1200" dirty="0">
                          <a:effectLst/>
                        </a:rPr>
                        <a:t>Manuscript withdrawal</a:t>
                      </a:r>
                      <a:endParaRPr lang="en-IN" sz="2400" dirty="0">
                        <a:effectLst/>
                      </a:endParaRPr>
                    </a:p>
                    <a:p>
                      <a:pPr marL="182880" indent="-18288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IN" sz="2400" kern="1200" dirty="0" smtClean="0">
                          <a:effectLst/>
                        </a:rPr>
                        <a:t>Increment </a:t>
                      </a:r>
                      <a:r>
                        <a:rPr lang="en-IN" sz="2400" kern="1200" dirty="0">
                          <a:effectLst/>
                        </a:rPr>
                        <a:t>denial (</a:t>
                      </a:r>
                      <a:r>
                        <a:rPr lang="en-IN" sz="2000" kern="1200" dirty="0">
                          <a:effectLst/>
                        </a:rPr>
                        <a:t>1no</a:t>
                      </a:r>
                      <a:r>
                        <a:rPr lang="en-IN" sz="2400" kern="1200" dirty="0">
                          <a:effectLst/>
                        </a:rPr>
                        <a:t>.)</a:t>
                      </a:r>
                      <a:endParaRPr lang="en-IN" dirty="0">
                        <a:effectLst/>
                      </a:endParaRPr>
                    </a:p>
                    <a:p>
                      <a:pPr marL="182880" indent="-18288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IN" sz="2400" kern="1200" dirty="0" err="1" smtClean="0">
                          <a:effectLst/>
                        </a:rPr>
                        <a:t>Guideship</a:t>
                      </a:r>
                      <a:r>
                        <a:rPr lang="en-IN" sz="2400" kern="1200" baseline="0" dirty="0" smtClean="0">
                          <a:effectLst/>
                        </a:rPr>
                        <a:t> </a:t>
                      </a:r>
                      <a:r>
                        <a:rPr lang="en-IN" sz="2400" kern="1200" dirty="0" smtClean="0">
                          <a:effectLst/>
                        </a:rPr>
                        <a:t>suspension(</a:t>
                      </a:r>
                      <a:r>
                        <a:rPr lang="en-IN" sz="2000" kern="1200" dirty="0" smtClean="0">
                          <a:effectLst/>
                        </a:rPr>
                        <a:t>2yrs</a:t>
                      </a:r>
                      <a:r>
                        <a:rPr lang="en-IN" sz="2400" kern="1200" dirty="0">
                          <a:effectLst/>
                        </a:rPr>
                        <a:t>)</a:t>
                      </a:r>
                      <a:endParaRPr lang="en-IN" dirty="0">
                        <a:effectLst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4228621345"/>
                  </a:ext>
                </a:extLst>
              </a:tr>
              <a:tr h="2022592">
                <a:tc>
                  <a:txBody>
                    <a:bodyPr/>
                    <a:lstStyle/>
                    <a:p>
                      <a:pPr marL="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400" kern="1200">
                          <a:effectLst/>
                        </a:rPr>
                        <a:t>L3 (60% &amp; above)</a:t>
                      </a:r>
                      <a:endParaRPr lang="en-IN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2880" indent="-18288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2400"/>
                        <a:buFont typeface="Arial" panose="020B0604020202020204" pitchFamily="34" charset="0"/>
                        <a:buChar char="•"/>
                      </a:pPr>
                      <a:r>
                        <a:rPr lang="en-IN" sz="2400" kern="1200" baseline="0" dirty="0">
                          <a:effectLst/>
                        </a:rPr>
                        <a:t>Registration cancellation</a:t>
                      </a:r>
                      <a:endParaRPr lang="en-IN" sz="2400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82880" marR="0" indent="-182880" algn="l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2400"/>
                        <a:buFont typeface="Arial" panose="020B0604020202020204" pitchFamily="34" charset="0"/>
                        <a:buChar char="•"/>
                      </a:pPr>
                      <a:r>
                        <a:rPr lang="en-IN" sz="2400" kern="1200" dirty="0">
                          <a:effectLst/>
                        </a:rPr>
                        <a:t>Manuscript withdrawal</a:t>
                      </a:r>
                      <a:endParaRPr lang="en-IN" sz="2400" dirty="0">
                        <a:effectLst/>
                      </a:endParaRPr>
                    </a:p>
                    <a:p>
                      <a:pPr marL="182880" marR="0" indent="-182880" algn="l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IN" sz="2400" kern="1200" dirty="0">
                          <a:effectLst/>
                        </a:rPr>
                        <a:t>Increment denial (</a:t>
                      </a:r>
                      <a:r>
                        <a:rPr lang="en-IN" sz="2000" kern="1200" dirty="0">
                          <a:effectLst/>
                        </a:rPr>
                        <a:t>2 no</a:t>
                      </a:r>
                      <a:r>
                        <a:rPr lang="en-IN" sz="2400" kern="1200" dirty="0">
                          <a:effectLst/>
                        </a:rPr>
                        <a:t>.)</a:t>
                      </a:r>
                      <a:endParaRPr lang="en-IN" dirty="0">
                        <a:effectLst/>
                      </a:endParaRPr>
                    </a:p>
                    <a:p>
                      <a:pPr marL="182880" indent="-182880" algn="l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IN" sz="2400" kern="1200" dirty="0" err="1">
                          <a:effectLst/>
                        </a:rPr>
                        <a:t>Guideship</a:t>
                      </a:r>
                      <a:r>
                        <a:rPr lang="en-IN" sz="2400" kern="1200" dirty="0">
                          <a:effectLst/>
                        </a:rPr>
                        <a:t> suspension</a:t>
                      </a:r>
                      <a:r>
                        <a:rPr lang="en-IN" sz="2000" kern="1200" dirty="0">
                          <a:effectLst/>
                        </a:rPr>
                        <a:t>(3 yr)</a:t>
                      </a:r>
                      <a:endParaRPr lang="en-IN" dirty="0">
                        <a:effectLst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253658754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F0379BBF-66AC-4894-97DA-079672B6AEF4}"/>
              </a:ext>
            </a:extLst>
          </p:cNvPr>
          <p:cNvSpPr txBox="1"/>
          <p:nvPr/>
        </p:nvSpPr>
        <p:spPr>
          <a:xfrm>
            <a:off x="228600" y="457200"/>
            <a:ext cx="7703388" cy="6924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900" dirty="0">
                <a:solidFill>
                  <a:srgbClr val="00B0F0"/>
                </a:solidFill>
                <a:ea typeface="+mj-ea"/>
                <a:cs typeface="+mj-cs"/>
              </a:rPr>
              <a:t>          </a:t>
            </a:r>
            <a:r>
              <a:rPr lang="en-US" sz="3900" dirty="0">
                <a:solidFill>
                  <a:schemeClr val="accent1"/>
                </a:solidFill>
                <a:ea typeface="+mj-ea"/>
                <a:cs typeface="+mj-cs"/>
              </a:rPr>
              <a:t> </a:t>
            </a:r>
            <a:r>
              <a:rPr lang="en-US" sz="3900" dirty="0">
                <a:solidFill>
                  <a:srgbClr val="FFC000"/>
                </a:solidFill>
                <a:ea typeface="+mj-ea"/>
                <a:cs typeface="+mj-cs"/>
              </a:rPr>
              <a:t>Handling of Plagiarism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890D6F38-AEED-436A-84F7-55BE13A2850F}"/>
              </a:ext>
            </a:extLst>
          </p:cNvPr>
          <p:cNvSpPr txBox="1"/>
          <p:nvPr/>
        </p:nvSpPr>
        <p:spPr>
          <a:xfrm>
            <a:off x="457200" y="2362200"/>
            <a:ext cx="8206595" cy="378565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IN" sz="2000" dirty="0">
                <a:latin typeface="Arial"/>
              </a:rPr>
              <a:t>Chairman:     </a:t>
            </a:r>
            <a:r>
              <a:rPr lang="en-IN" sz="2000" dirty="0">
                <a:solidFill>
                  <a:srgbClr val="FFFF00"/>
                </a:solidFill>
                <a:latin typeface="Arial"/>
              </a:rPr>
              <a:t>Head of the Dept.</a:t>
            </a:r>
            <a:endParaRPr lang="en-IN" sz="2000" dirty="0">
              <a:solidFill>
                <a:srgbClr val="FFFF00"/>
              </a:solidFill>
              <a:latin typeface="Arial"/>
              <a:cs typeface="Arial"/>
            </a:endParaRPr>
          </a:p>
          <a:p>
            <a:pPr marL="342900" indent="-342900">
              <a:buFont typeface="Arial"/>
              <a:buChar char="•"/>
            </a:pPr>
            <a:r>
              <a:rPr lang="en-IN" sz="2000" dirty="0">
                <a:latin typeface="Arial"/>
              </a:rPr>
              <a:t>Member:        </a:t>
            </a:r>
            <a:r>
              <a:rPr lang="en-IN" sz="2000" dirty="0">
                <a:solidFill>
                  <a:srgbClr val="FFFF00"/>
                </a:solidFill>
                <a:latin typeface="Arial"/>
              </a:rPr>
              <a:t>Faculty from other Dept.</a:t>
            </a:r>
            <a:endParaRPr lang="en-IN" sz="2000" dirty="0">
              <a:solidFill>
                <a:srgbClr val="FFFF00"/>
              </a:solidFill>
              <a:latin typeface="Arial"/>
              <a:cs typeface="Arial"/>
            </a:endParaRPr>
          </a:p>
          <a:p>
            <a:pPr marL="342900" indent="-342900">
              <a:buFont typeface="Arial"/>
              <a:buChar char="•"/>
            </a:pPr>
            <a:r>
              <a:rPr lang="en-IN" sz="2000" dirty="0">
                <a:latin typeface="Arial"/>
              </a:rPr>
              <a:t>Member:        </a:t>
            </a:r>
            <a:r>
              <a:rPr lang="en-IN" sz="2000" dirty="0">
                <a:solidFill>
                  <a:srgbClr val="FFFF00"/>
                </a:solidFill>
                <a:latin typeface="Arial"/>
              </a:rPr>
              <a:t>Expert in anti-plagiarism tools</a:t>
            </a:r>
            <a:r>
              <a:rPr lang="en-IN" sz="2000" dirty="0">
                <a:latin typeface="Arial"/>
              </a:rPr>
              <a:t> </a:t>
            </a:r>
            <a:endParaRPr lang="en-IN" sz="2000" dirty="0">
              <a:latin typeface="Arial"/>
              <a:cs typeface="Arial"/>
            </a:endParaRPr>
          </a:p>
          <a:p>
            <a:pPr marL="342900" indent="-342900">
              <a:buFont typeface="Arial"/>
              <a:buChar char="•"/>
            </a:pPr>
            <a:endParaRPr lang="en-IN" sz="2000" dirty="0">
              <a:latin typeface="Arial"/>
              <a:cs typeface="Arial"/>
            </a:endParaRPr>
          </a:p>
          <a:p>
            <a:endParaRPr lang="en-IN" sz="2000" dirty="0">
              <a:latin typeface="Arial"/>
            </a:endParaRPr>
          </a:p>
          <a:p>
            <a:endParaRPr lang="en-IN" sz="2000" dirty="0">
              <a:latin typeface="Arial"/>
              <a:cs typeface="Arial"/>
            </a:endParaRPr>
          </a:p>
          <a:p>
            <a:endParaRPr lang="en-IN" sz="2000" dirty="0">
              <a:latin typeface="Arial"/>
              <a:cs typeface="Arial"/>
            </a:endParaRPr>
          </a:p>
          <a:p>
            <a:endParaRPr lang="en-IN" sz="2000" dirty="0">
              <a:latin typeface="Arial"/>
            </a:endParaRPr>
          </a:p>
          <a:p>
            <a:pPr marL="342900" indent="-342900">
              <a:buFont typeface="Arial"/>
              <a:buChar char="•"/>
            </a:pPr>
            <a:r>
              <a:rPr lang="en-IN" sz="2000" dirty="0">
                <a:latin typeface="Arial"/>
              </a:rPr>
              <a:t>Chairperson:   </a:t>
            </a:r>
            <a:r>
              <a:rPr lang="en-IN" sz="2000" dirty="0">
                <a:solidFill>
                  <a:srgbClr val="FFFF00"/>
                </a:solidFill>
                <a:latin typeface="Arial"/>
              </a:rPr>
              <a:t>PVC/Dean/Sr. Faculty</a:t>
            </a:r>
            <a:endParaRPr lang="en-IN" sz="2000" dirty="0">
              <a:solidFill>
                <a:srgbClr val="FFFF00"/>
              </a:solidFill>
              <a:latin typeface="Arial"/>
              <a:cs typeface="Arial"/>
            </a:endParaRPr>
          </a:p>
          <a:p>
            <a:pPr marL="342900" indent="-342900">
              <a:buFont typeface="Arial"/>
              <a:buChar char="•"/>
            </a:pPr>
            <a:r>
              <a:rPr lang="en-IN" sz="2000" dirty="0">
                <a:latin typeface="Arial"/>
              </a:rPr>
              <a:t>Member: 	  </a:t>
            </a:r>
            <a:r>
              <a:rPr lang="en-IN" sz="2000" dirty="0">
                <a:solidFill>
                  <a:srgbClr val="FFFF00"/>
                </a:solidFill>
                <a:latin typeface="Arial"/>
              </a:rPr>
              <a:t>Sr. Faculty</a:t>
            </a:r>
            <a:r>
              <a:rPr lang="en-IN" sz="2000" dirty="0">
                <a:latin typeface="Arial"/>
              </a:rPr>
              <a:t> </a:t>
            </a:r>
            <a:endParaRPr lang="en-IN" sz="2000" dirty="0">
              <a:latin typeface="Arial"/>
              <a:cs typeface="Arial"/>
            </a:endParaRPr>
          </a:p>
          <a:p>
            <a:pPr marL="342900" indent="-342900">
              <a:buFont typeface="Arial"/>
              <a:buChar char="•"/>
            </a:pPr>
            <a:r>
              <a:rPr lang="en-IN" sz="2000" dirty="0">
                <a:latin typeface="Arial"/>
              </a:rPr>
              <a:t>Member:          </a:t>
            </a:r>
            <a:r>
              <a:rPr lang="en-IN" sz="2000" dirty="0">
                <a:solidFill>
                  <a:srgbClr val="FFFF00"/>
                </a:solidFill>
                <a:latin typeface="Arial"/>
              </a:rPr>
              <a:t>Faculty from outside the organization</a:t>
            </a:r>
            <a:endParaRPr lang="en-IN" sz="2000" dirty="0">
              <a:solidFill>
                <a:srgbClr val="FFFF00"/>
              </a:solidFill>
              <a:latin typeface="Arial"/>
              <a:cs typeface="Arial"/>
            </a:endParaRPr>
          </a:p>
          <a:p>
            <a:pPr marL="342900" indent="-342900">
              <a:buFont typeface="Arial"/>
              <a:buChar char="•"/>
            </a:pPr>
            <a:r>
              <a:rPr lang="en-IN" sz="2000" dirty="0">
                <a:latin typeface="Arial"/>
              </a:rPr>
              <a:t>Member:          </a:t>
            </a:r>
            <a:r>
              <a:rPr lang="en-IN" sz="2000" dirty="0">
                <a:solidFill>
                  <a:srgbClr val="FFFF00"/>
                </a:solidFill>
                <a:latin typeface="Arial"/>
              </a:rPr>
              <a:t>Expert in anti-plagiarism tools</a:t>
            </a:r>
            <a:endParaRPr lang="en-IN" sz="2000" dirty="0">
              <a:solidFill>
                <a:srgbClr val="FFFF00"/>
              </a:solidFill>
              <a:latin typeface="Arial"/>
              <a:cs typeface="Arial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8712C19F-0D15-4650-BD7C-89E2363FB541}"/>
              </a:ext>
            </a:extLst>
          </p:cNvPr>
          <p:cNvSpPr/>
          <p:nvPr/>
        </p:nvSpPr>
        <p:spPr>
          <a:xfrm>
            <a:off x="451449" y="1558506"/>
            <a:ext cx="7433092" cy="618226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IN" sz="2400" dirty="0">
              <a:latin typeface="Arial"/>
              <a:cs typeface="Arial"/>
            </a:endParaRPr>
          </a:p>
          <a:p>
            <a:pPr algn="ctr"/>
            <a:r>
              <a:rPr lang="en-IN" sz="2400" dirty="0">
                <a:latin typeface="Arial"/>
                <a:ea typeface="+mn-lt"/>
                <a:cs typeface="Arial"/>
              </a:rPr>
              <a:t>Departmental Academic Integrity Panel (DAIP)</a:t>
            </a:r>
            <a:endParaRPr lang="en-IN" dirty="0"/>
          </a:p>
          <a:p>
            <a:pPr algn="ctr"/>
            <a:endParaRPr lang="en-US" sz="1600" dirty="0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AA196CB5-54E4-461C-A528-E5CB206BE623}"/>
              </a:ext>
            </a:extLst>
          </p:cNvPr>
          <p:cNvSpPr/>
          <p:nvPr/>
        </p:nvSpPr>
        <p:spPr>
          <a:xfrm>
            <a:off x="451449" y="3959524"/>
            <a:ext cx="7433092" cy="618226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IN" sz="2400" dirty="0">
              <a:latin typeface="Arial"/>
              <a:cs typeface="Arial"/>
            </a:endParaRPr>
          </a:p>
          <a:p>
            <a:r>
              <a:rPr lang="en-IN" sz="2400" dirty="0">
                <a:latin typeface="Arial"/>
                <a:cs typeface="Arial"/>
              </a:rPr>
              <a:t>Institutional</a:t>
            </a:r>
            <a:r>
              <a:rPr lang="en-IN" sz="2400" dirty="0">
                <a:latin typeface="Arial"/>
                <a:ea typeface="+mn-lt"/>
                <a:cs typeface="Arial"/>
              </a:rPr>
              <a:t>  Academic Integrity Panel (IAIP)</a:t>
            </a:r>
            <a:endParaRPr lang="en-IN" sz="2400" dirty="0">
              <a:ea typeface="+mn-lt"/>
              <a:cs typeface="+mn-lt"/>
            </a:endParaRPr>
          </a:p>
          <a:p>
            <a:endParaRPr lang="en-IN"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0508F485-D802-4B48-9691-DE2A27DCA4A7}"/>
              </a:ext>
            </a:extLst>
          </p:cNvPr>
          <p:cNvSpPr txBox="1"/>
          <p:nvPr/>
        </p:nvSpPr>
        <p:spPr>
          <a:xfrm>
            <a:off x="1009291" y="530525"/>
            <a:ext cx="5805577" cy="6924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IN" sz="3900" dirty="0">
                <a:solidFill>
                  <a:srgbClr val="FFC000"/>
                </a:solidFill>
                <a:latin typeface="Arial"/>
                <a:ea typeface="+mj-ea"/>
                <a:cs typeface="+mj-cs"/>
              </a:rPr>
              <a:t>Concerns &amp; Conclusion 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24847D04-247E-4A0E-BC6C-15DB4F44FB27}"/>
              </a:ext>
            </a:extLst>
          </p:cNvPr>
          <p:cNvSpPr txBox="1"/>
          <p:nvPr/>
        </p:nvSpPr>
        <p:spPr>
          <a:xfrm>
            <a:off x="1066800" y="1752600"/>
            <a:ext cx="6107501" cy="206210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914400" lvl="1" indent="-457200">
              <a:buFont typeface="Wingdings"/>
              <a:buChar char="q"/>
            </a:pPr>
            <a:r>
              <a:rPr lang="en-IN" sz="3200" dirty="0">
                <a:solidFill>
                  <a:srgbClr val="00B0F0"/>
                </a:solidFill>
                <a:latin typeface="Arial"/>
              </a:rPr>
              <a:t>Technology-based solution</a:t>
            </a:r>
            <a:endParaRPr lang="en-US" sz="3200" dirty="0"/>
          </a:p>
          <a:p>
            <a:pPr marL="914400" lvl="1" indent="-457200">
              <a:buFont typeface="Wingdings"/>
              <a:buChar char="q"/>
            </a:pPr>
            <a:r>
              <a:rPr lang="en-IN" sz="3200" dirty="0">
                <a:solidFill>
                  <a:srgbClr val="00B050"/>
                </a:solidFill>
                <a:latin typeface="Arial"/>
              </a:rPr>
              <a:t>Quantification of plagiarism</a:t>
            </a:r>
            <a:endParaRPr lang="en-IN" sz="3200" dirty="0">
              <a:solidFill>
                <a:srgbClr val="00B050"/>
              </a:solidFill>
              <a:latin typeface="Arial"/>
              <a:cs typeface="Arial"/>
            </a:endParaRPr>
          </a:p>
          <a:p>
            <a:pPr marL="914400" lvl="1" indent="-457200">
              <a:buFont typeface="Wingdings"/>
              <a:buChar char="q"/>
            </a:pPr>
            <a:r>
              <a:rPr lang="en-IN" sz="3200" dirty="0">
                <a:solidFill>
                  <a:srgbClr val="002060"/>
                </a:solidFill>
                <a:latin typeface="Arial"/>
              </a:rPr>
              <a:t>Incomplete penalty clause</a:t>
            </a:r>
            <a:endParaRPr lang="en-IN" sz="32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914400" lvl="1" indent="-457200">
              <a:buFont typeface="Wingdings"/>
              <a:buChar char="q"/>
            </a:pPr>
            <a:r>
              <a:rPr lang="en-IN" sz="3200" dirty="0">
                <a:solidFill>
                  <a:schemeClr val="tx2"/>
                </a:solidFill>
                <a:latin typeface="Arial"/>
              </a:rPr>
              <a:t>Bold initiative </a:t>
            </a:r>
            <a:endParaRPr lang="en-IN" sz="3200" dirty="0">
              <a:solidFill>
                <a:schemeClr val="tx2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tf78148557</Template>
  <TotalTime>23</TotalTime>
  <Words>157</Words>
  <Application>Microsoft Office PowerPoint</Application>
  <PresentationFormat>On-screen Show (4:3)</PresentationFormat>
  <Paragraphs>67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Ion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Windows User</cp:lastModifiedBy>
  <cp:revision>11</cp:revision>
  <dcterms:created xsi:type="dcterms:W3CDTF">2020-02-28T05:26:05Z</dcterms:created>
  <dcterms:modified xsi:type="dcterms:W3CDTF">2020-02-28T06:49:54Z</dcterms:modified>
</cp:coreProperties>
</file>