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  <p:sldId id="271" r:id="rId17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65C73-AC3E-474D-BFA4-5EA95E33D091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Indian Copyright Act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s://mirrors.creativecommons.org/presskit/buttons/88x31/png/b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209800"/>
            <a:ext cx="3838575" cy="1343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3554" name="Picture 2" descr="https://mirrors.creativecommons.org/presskit/buttons/88x31/png/by-s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209800"/>
            <a:ext cx="3838575" cy="1343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78" name="Picture 2" descr="https://mirrors.creativecommons.org/presskit/buttons/88x31/png/by-n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362200"/>
            <a:ext cx="3838575" cy="1343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52712" y="3191669"/>
            <a:ext cx="3838575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5602" name="Picture 2" descr="Image result for creative commons license pd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286000"/>
            <a:ext cx="3619500" cy="1266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6628" name="Picture 4" descr="https://mirrors.creativecommons.org/presskit/buttons/88x31/png/by-nc-n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819400"/>
            <a:ext cx="3838575" cy="1343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	Legal Right </a:t>
            </a:r>
          </a:p>
          <a:p>
            <a:pPr algn="ctr">
              <a:buNone/>
            </a:pPr>
            <a:r>
              <a:rPr lang="en-US" dirty="0"/>
              <a:t>	on</a:t>
            </a:r>
          </a:p>
          <a:p>
            <a:pPr algn="ctr">
              <a:buNone/>
            </a:pPr>
            <a:r>
              <a:rPr lang="en-US" dirty="0"/>
              <a:t> Intellectual Work 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Intellectual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Literary works</a:t>
            </a:r>
          </a:p>
          <a:p>
            <a:r>
              <a:rPr lang="en-US" dirty="0"/>
              <a:t>Dramatic works</a:t>
            </a:r>
          </a:p>
          <a:p>
            <a:r>
              <a:rPr lang="en-US" dirty="0"/>
              <a:t>Music </a:t>
            </a:r>
            <a:r>
              <a:rPr lang="en-US" sz="1600" dirty="0" err="1">
                <a:solidFill>
                  <a:srgbClr val="FF0000"/>
                </a:solidFill>
              </a:rPr>
              <a:t>Music</a:t>
            </a:r>
            <a:r>
              <a:rPr lang="en-US" sz="1600" dirty="0">
                <a:solidFill>
                  <a:srgbClr val="FF0000"/>
                </a:solidFill>
              </a:rPr>
              <a:t> and includes any graphical notati</a:t>
            </a:r>
            <a:r>
              <a:rPr lang="en-US" sz="1600" dirty="0"/>
              <a:t>on</a:t>
            </a:r>
            <a:r>
              <a:rPr lang="en-US" b="1" dirty="0"/>
              <a:t> </a:t>
            </a:r>
          </a:p>
          <a:p>
            <a:r>
              <a:rPr lang="en-US" dirty="0"/>
              <a:t>Artistic works </a:t>
            </a:r>
            <a:r>
              <a:rPr lang="en-US" sz="1400" dirty="0">
                <a:solidFill>
                  <a:srgbClr val="FF0000"/>
                </a:solidFill>
              </a:rPr>
              <a:t>Painting, drawing, engraving, sculpture, photograph, architecture</a:t>
            </a:r>
            <a:endParaRPr lang="en-US" dirty="0"/>
          </a:p>
          <a:p>
            <a:r>
              <a:rPr lang="en-US" dirty="0"/>
              <a:t>Cinematograph films </a:t>
            </a:r>
            <a:r>
              <a:rPr lang="en-US" sz="1400" dirty="0">
                <a:solidFill>
                  <a:srgbClr val="FF0000"/>
                </a:solidFill>
              </a:rPr>
              <a:t>any work of visual recording on any medium</a:t>
            </a:r>
          </a:p>
          <a:p>
            <a:r>
              <a:rPr lang="en-US" dirty="0"/>
              <a:t>Sound recordings </a:t>
            </a:r>
            <a:r>
              <a:rPr lang="en-US" sz="1600" dirty="0">
                <a:solidFill>
                  <a:srgbClr val="FF0000"/>
                </a:solidFill>
              </a:rPr>
              <a:t>Phonogram and CD-ROM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/>
              <a:t>Copyright Owner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/>
              <a:t>Literary work : Author</a:t>
            </a:r>
          </a:p>
          <a:p>
            <a:r>
              <a:rPr lang="en-US" sz="4000" dirty="0"/>
              <a:t>Dramatic work : Author</a:t>
            </a:r>
          </a:p>
          <a:p>
            <a:r>
              <a:rPr lang="en-US" sz="4000" dirty="0"/>
              <a:t>Musical work: Composer</a:t>
            </a:r>
          </a:p>
          <a:p>
            <a:r>
              <a:rPr lang="en-US" sz="4000" dirty="0"/>
              <a:t>Cinematograph film: Producer</a:t>
            </a:r>
          </a:p>
          <a:p>
            <a:r>
              <a:rPr lang="en-US" sz="4000" dirty="0"/>
              <a:t>Sound recording : Producer</a:t>
            </a:r>
          </a:p>
          <a:p>
            <a:r>
              <a:rPr lang="en-US" sz="4000" dirty="0"/>
              <a:t>Photograph: Photographer</a:t>
            </a:r>
          </a:p>
          <a:p>
            <a:r>
              <a:rPr lang="en-US" sz="4000" dirty="0"/>
              <a:t>Musical Sound Recording</a:t>
            </a:r>
          </a:p>
          <a:p>
            <a:pPr lvl="1" algn="just"/>
            <a:r>
              <a:rPr lang="en-US" dirty="0" err="1"/>
              <a:t>Lyricist,composer,singer</a:t>
            </a:r>
            <a:r>
              <a:rPr lang="en-US" dirty="0"/>
              <a:t>, background music man, producer.</a:t>
            </a:r>
          </a:p>
          <a:p>
            <a:r>
              <a:rPr lang="en-US" sz="4000" dirty="0"/>
              <a:t>Employer</a:t>
            </a:r>
          </a:p>
          <a:p>
            <a:r>
              <a:rPr lang="en-US" sz="4000" dirty="0"/>
              <a:t>Assignee</a:t>
            </a:r>
            <a:r>
              <a:rPr lang="en-US" b="1" dirty="0"/>
              <a:t> </a:t>
            </a:r>
          </a:p>
          <a:p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Bundle of rights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Reproduction</a:t>
            </a:r>
          </a:p>
          <a:p>
            <a:r>
              <a:rPr lang="en-US" dirty="0"/>
              <a:t>Communication</a:t>
            </a:r>
          </a:p>
          <a:p>
            <a:r>
              <a:rPr lang="en-US" dirty="0"/>
              <a:t>Performance</a:t>
            </a:r>
          </a:p>
          <a:p>
            <a:r>
              <a:rPr lang="en-US" dirty="0"/>
              <a:t>Adaptation </a:t>
            </a:r>
          </a:p>
          <a:p>
            <a:r>
              <a:rPr lang="en-US" dirty="0"/>
              <a:t>Translation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claim copyright?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dirty="0"/>
              <a:t>Automatic</a:t>
            </a:r>
          </a:p>
          <a:p>
            <a:r>
              <a:rPr lang="en-US" dirty="0"/>
              <a:t>Register of Copyrights</a:t>
            </a:r>
          </a:p>
          <a:p>
            <a:r>
              <a:rPr lang="en-US" dirty="0"/>
              <a:t>Copyright Office, Department of Education, GOI</a:t>
            </a:r>
          </a:p>
          <a:p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 of Copyright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Protected for a limited period of time</a:t>
            </a:r>
          </a:p>
          <a:p>
            <a:r>
              <a:rPr lang="en-US" dirty="0"/>
              <a:t>60-year from the year following the death of the author</a:t>
            </a:r>
          </a:p>
          <a:p>
            <a:r>
              <a:rPr lang="en-US" dirty="0"/>
              <a:t>60-year from the date of publication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/>
              <a:t>Copyright of foreign works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International Copyright Order</a:t>
            </a:r>
          </a:p>
          <a:p>
            <a:r>
              <a:rPr lang="en-US" dirty="0"/>
              <a:t>Berne Convention for the Protection of Literary and Artistic Works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Copyright Infringements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b="1" dirty="0"/>
          </a:p>
          <a:p>
            <a:pPr lvl="1"/>
            <a:r>
              <a:rPr lang="en-US" dirty="0"/>
              <a:t>Making infringing copies for sale</a:t>
            </a:r>
          </a:p>
          <a:p>
            <a:endParaRPr lang="en-US" dirty="0"/>
          </a:p>
          <a:p>
            <a:pPr lvl="1"/>
            <a:r>
              <a:rPr lang="en-US" dirty="0"/>
              <a:t>Performance of works in public</a:t>
            </a:r>
          </a:p>
          <a:p>
            <a:endParaRPr lang="en-US" dirty="0"/>
          </a:p>
          <a:p>
            <a:pPr lvl="1"/>
            <a:r>
              <a:rPr lang="en-US" dirty="0"/>
              <a:t>Distributing infringing copies for the purpose of trade </a:t>
            </a:r>
          </a:p>
          <a:p>
            <a:endParaRPr lang="en-US" dirty="0"/>
          </a:p>
          <a:p>
            <a:pPr lvl="1"/>
            <a:r>
              <a:rPr lang="en-US" dirty="0"/>
              <a:t>Importation of infringing copies into India</a:t>
            </a:r>
          </a:p>
          <a:p>
            <a:pPr lvl="1"/>
            <a:r>
              <a:rPr lang="en-US" b="1" dirty="0"/>
              <a:t>criminal offence under Section 63 of the Copyright Act</a:t>
            </a:r>
          </a:p>
          <a:p>
            <a:pPr lvl="1"/>
            <a:r>
              <a:rPr lang="en-US" b="1" dirty="0"/>
              <a:t>The minimum punishment for infringement of copyright is imprisonment for six months with the minimum fine of Rs. 50,000/-. In the case of a second and subsequent conviction the minimum punishment is imprisonment for one year and fine of Rs. one </a:t>
            </a:r>
            <a:r>
              <a:rPr lang="en-US" b="1" dirty="0" err="1"/>
              <a:t>lakh</a:t>
            </a:r>
            <a:endParaRPr lang="en-US" b="1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0310d483-4e0a-4de2-88e2-103e4a77e11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245</Words>
  <Application>Microsoft Office PowerPoint</Application>
  <PresentationFormat>On-screen Show (4:3)</PresentationFormat>
  <Paragraphs>54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Indian Copyright Act</vt:lpstr>
      <vt:lpstr>PowerPoint Presentation</vt:lpstr>
      <vt:lpstr>Intellectual Works</vt:lpstr>
      <vt:lpstr>Copyright Owner</vt:lpstr>
      <vt:lpstr>Bundle of rights </vt:lpstr>
      <vt:lpstr>How to claim copyright? </vt:lpstr>
      <vt:lpstr>Term of Copyright</vt:lpstr>
      <vt:lpstr>Copyright of foreign works </vt:lpstr>
      <vt:lpstr>Copyright Infringements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 Copyright Act</dc:title>
  <dc:creator>Windows User</dc:creator>
  <cp:lastModifiedBy>Shijith Kumar</cp:lastModifiedBy>
  <cp:revision>29</cp:revision>
  <dcterms:created xsi:type="dcterms:W3CDTF">2019-04-26T08:42:51Z</dcterms:created>
  <dcterms:modified xsi:type="dcterms:W3CDTF">2022-01-12T06:12:57Z</dcterms:modified>
</cp:coreProperties>
</file>