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290" r:id="rId2"/>
    <p:sldId id="283" r:id="rId3"/>
    <p:sldId id="286" r:id="rId4"/>
    <p:sldId id="287" r:id="rId5"/>
    <p:sldId id="288" r:id="rId6"/>
    <p:sldId id="289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Times New Roman" pitchFamily="16" charset="0"/>
        <a:ea typeface="+mn-ea"/>
        <a:cs typeface="Arial Unicode MS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Times New Roman" pitchFamily="16" charset="0"/>
        <a:ea typeface="+mn-ea"/>
        <a:cs typeface="Arial Unicode MS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Times New Roman" pitchFamily="16" charset="0"/>
        <a:ea typeface="+mn-ea"/>
        <a:cs typeface="Arial Unicode MS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Times New Roman" pitchFamily="16" charset="0"/>
        <a:ea typeface="+mn-ea"/>
        <a:cs typeface="Arial Unicode MS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Times New Roman" pitchFamily="16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Times New Roman" pitchFamily="16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Times New Roman" pitchFamily="16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Times New Roman" pitchFamily="16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Times New Roman" pitchFamily="16" charset="0"/>
        <a:ea typeface="+mn-ea"/>
        <a:cs typeface="Arial Unicode M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1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5737225" y="698500"/>
            <a:ext cx="488950" cy="457200"/>
          </a:xfrm>
          <a:prstGeom prst="roundRect">
            <a:avLst>
              <a:gd name="adj" fmla="val 34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5000"/>
              </a:lnSpc>
              <a:buClr>
                <a:srgbClr val="618FFD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2D72E579-1526-4F5C-A170-A195B178AC4D}" type="slidenum">
              <a:rPr lang="en-GB" sz="2400">
                <a:solidFill>
                  <a:srgbClr val="618FFD"/>
                </a:solidFill>
                <a:cs typeface="+mn-cs"/>
              </a:rPr>
              <a:pPr>
                <a:lnSpc>
                  <a:spcPct val="95000"/>
                </a:lnSpc>
                <a:buClr>
                  <a:srgbClr val="618FFD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‹#›</a:t>
            </a:fld>
            <a:endParaRPr lang="en-GB" sz="2400">
              <a:solidFill>
                <a:srgbClr val="618FFD"/>
              </a:solidFill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9850" y="342900"/>
            <a:ext cx="2036763" cy="57515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42900"/>
            <a:ext cx="5962650" cy="57515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42900"/>
            <a:ext cx="7770813" cy="11414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4B"/>
            </a:gs>
            <a:gs pos="100000">
              <a:srgbClr val="0000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AutoShape 1"/>
          <p:cNvSpPr>
            <a:spLocks noChangeArrowheads="1"/>
          </p:cNvSpPr>
          <p:nvPr/>
        </p:nvSpPr>
        <p:spPr bwMode="auto">
          <a:xfrm>
            <a:off x="0" y="1524000"/>
            <a:ext cx="9131300" cy="114300"/>
          </a:xfrm>
          <a:prstGeom prst="roundRect">
            <a:avLst>
              <a:gd name="adj" fmla="val 1389"/>
            </a:avLst>
          </a:prstGeom>
          <a:gradFill rotWithShape="0">
            <a:gsLst>
              <a:gs pos="0">
                <a:srgbClr val="00CECE"/>
              </a:gs>
              <a:gs pos="100000">
                <a:srgbClr val="002929"/>
              </a:gs>
            </a:gsLst>
            <a:lin ang="108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0" y="1733550"/>
            <a:ext cx="9131300" cy="38100"/>
          </a:xfrm>
          <a:prstGeom prst="roundRect">
            <a:avLst>
              <a:gd name="adj" fmla="val 4167"/>
            </a:avLst>
          </a:prstGeom>
          <a:gradFill rotWithShape="0">
            <a:gsLst>
              <a:gs pos="0">
                <a:srgbClr val="E4E4E7"/>
              </a:gs>
              <a:gs pos="100000">
                <a:srgbClr val="000020"/>
              </a:gs>
            </a:gsLst>
            <a:lin ang="108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42900"/>
            <a:ext cx="7770813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60" tIns="44280" rIns="90360" bIns="442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CECE"/>
        </a:buClr>
        <a:buSzPct val="100000"/>
        <a:buFont typeface="Times New Roman" pitchFamily="16" charset="0"/>
        <a:defRPr sz="4400">
          <a:solidFill>
            <a:srgbClr val="00CECE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CECE"/>
        </a:buClr>
        <a:buSzPct val="100000"/>
        <a:buFont typeface="Times New Roman" pitchFamily="16" charset="0"/>
        <a:defRPr sz="4400">
          <a:solidFill>
            <a:srgbClr val="00CECE"/>
          </a:solidFill>
          <a:latin typeface="Times New Roman" pitchFamily="16" charset="0"/>
          <a:cs typeface="Arial Unicode M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CECE"/>
        </a:buClr>
        <a:buSzPct val="100000"/>
        <a:buFont typeface="Times New Roman" pitchFamily="16" charset="0"/>
        <a:defRPr sz="4400">
          <a:solidFill>
            <a:srgbClr val="00CECE"/>
          </a:solidFill>
          <a:latin typeface="Times New Roman" pitchFamily="16" charset="0"/>
          <a:cs typeface="Arial Unicode M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CECE"/>
        </a:buClr>
        <a:buSzPct val="100000"/>
        <a:buFont typeface="Times New Roman" pitchFamily="16" charset="0"/>
        <a:defRPr sz="4400">
          <a:solidFill>
            <a:srgbClr val="00CECE"/>
          </a:solidFill>
          <a:latin typeface="Times New Roman" pitchFamily="16" charset="0"/>
          <a:cs typeface="Arial Unicode M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CECE"/>
        </a:buClr>
        <a:buSzPct val="100000"/>
        <a:buFont typeface="Times New Roman" pitchFamily="16" charset="0"/>
        <a:defRPr sz="4400">
          <a:solidFill>
            <a:srgbClr val="00CECE"/>
          </a:solidFill>
          <a:latin typeface="Times New Roman" pitchFamily="16" charset="0"/>
          <a:cs typeface="Arial Unicode MS" charset="0"/>
        </a:defRPr>
      </a:lvl5pPr>
      <a:lvl6pPr marL="457200" algn="l" defTabSz="457200" rtl="0" eaLnBrk="0" fontAlgn="base" hangingPunct="0">
        <a:spcBef>
          <a:spcPct val="0"/>
        </a:spcBef>
        <a:spcAft>
          <a:spcPct val="0"/>
        </a:spcAft>
        <a:buClr>
          <a:srgbClr val="00CECE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 Unicode MS" charset="0"/>
        </a:defRPr>
      </a:lvl6pPr>
      <a:lvl7pPr marL="914400" algn="l" defTabSz="457200" rtl="0" eaLnBrk="0" fontAlgn="base" hangingPunct="0">
        <a:spcBef>
          <a:spcPct val="0"/>
        </a:spcBef>
        <a:spcAft>
          <a:spcPct val="0"/>
        </a:spcAft>
        <a:buClr>
          <a:srgbClr val="00CECE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 Unicode MS" charset="0"/>
        </a:defRPr>
      </a:lvl7pPr>
      <a:lvl8pPr marL="1371600" algn="l" defTabSz="457200" rtl="0" eaLnBrk="0" fontAlgn="base" hangingPunct="0">
        <a:spcBef>
          <a:spcPct val="0"/>
        </a:spcBef>
        <a:spcAft>
          <a:spcPct val="0"/>
        </a:spcAft>
        <a:buClr>
          <a:srgbClr val="00CECE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 Unicode MS" charset="0"/>
        </a:defRPr>
      </a:lvl8pPr>
      <a:lvl9pPr marL="1828800" algn="l" defTabSz="457200" rtl="0" eaLnBrk="0" fontAlgn="base" hangingPunct="0">
        <a:spcBef>
          <a:spcPct val="0"/>
        </a:spcBef>
        <a:spcAft>
          <a:spcPct val="0"/>
        </a:spcAft>
        <a:buClr>
          <a:srgbClr val="00CECE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 Unicode MS" charset="0"/>
        </a:defRPr>
      </a:lvl9pPr>
    </p:titleStyle>
    <p:bodyStyle>
      <a:lvl1pPr marL="341313" indent="-341313" algn="l" defTabSz="457200" rtl="0" eaLnBrk="0" fontAlgn="base" hangingPunct="0">
        <a:spcBef>
          <a:spcPts val="800"/>
        </a:spcBef>
        <a:spcAft>
          <a:spcPct val="0"/>
        </a:spcAft>
        <a:buClr>
          <a:srgbClr val="00CECE"/>
        </a:buClr>
        <a:buSzPct val="75000"/>
        <a:buFont typeface="Monotype Sorts" charset="2"/>
        <a:buChar char=""/>
        <a:defRPr sz="3200">
          <a:solidFill>
            <a:srgbClr val="E0E0E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1363" indent="-284163" algn="l" defTabSz="457200" rtl="0" eaLnBrk="0" fontAlgn="base" hangingPunct="0">
        <a:spcBef>
          <a:spcPts val="700"/>
        </a:spcBef>
        <a:spcAft>
          <a:spcPct val="0"/>
        </a:spcAft>
        <a:buClr>
          <a:srgbClr val="00CECE"/>
        </a:buClr>
        <a:buSzPct val="75000"/>
        <a:buFont typeface="Monotype Sorts" charset="2"/>
        <a:buChar char=""/>
        <a:defRPr sz="2800">
          <a:solidFill>
            <a:srgbClr val="E0E0E0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CECE"/>
        </a:buClr>
        <a:buSzPct val="65000"/>
        <a:buFont typeface="Monotype Sorts" charset="2"/>
        <a:buChar char=""/>
        <a:defRPr sz="2400">
          <a:solidFill>
            <a:srgbClr val="E0E0E0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CECE"/>
        </a:buClr>
        <a:buSzPct val="65000"/>
        <a:buFont typeface="Monotype Sorts" charset="2"/>
        <a:buChar char=""/>
        <a:defRPr sz="2000">
          <a:solidFill>
            <a:srgbClr val="E0E0E0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CECE"/>
        </a:buClr>
        <a:buSzPct val="65000"/>
        <a:buFont typeface="Monotype Sorts" charset="2"/>
        <a:buChar char=""/>
        <a:defRPr sz="2000">
          <a:solidFill>
            <a:srgbClr val="E0E0E0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CECE"/>
        </a:buClr>
        <a:buSzPct val="65000"/>
        <a:buFont typeface="Monotype Sorts" charset="2"/>
        <a:buChar char=""/>
        <a:defRPr sz="2000">
          <a:solidFill>
            <a:srgbClr val="E0E0E0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CECE"/>
        </a:buClr>
        <a:buSzPct val="65000"/>
        <a:buFont typeface="Monotype Sorts" charset="2"/>
        <a:buChar char=""/>
        <a:defRPr sz="2000">
          <a:solidFill>
            <a:srgbClr val="E0E0E0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CECE"/>
        </a:buClr>
        <a:buSzPct val="65000"/>
        <a:buFont typeface="Monotype Sorts" charset="2"/>
        <a:buChar char=""/>
        <a:defRPr sz="2000">
          <a:solidFill>
            <a:srgbClr val="E0E0E0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CECE"/>
        </a:buClr>
        <a:buSzPct val="65000"/>
        <a:buFont typeface="Monotype Sorts" charset="2"/>
        <a:buChar char=""/>
        <a:defRPr sz="2000">
          <a:solidFill>
            <a:srgbClr val="E0E0E0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19977-AE79-4221-82EF-3E8412D29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67000"/>
            <a:ext cx="7770813" cy="1141413"/>
          </a:xfrm>
        </p:spPr>
        <p:txBody>
          <a:bodyPr/>
          <a:lstStyle/>
          <a:p>
            <a:pPr algn="ctr"/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r>
              <a:rPr lang="en-US" b="1" dirty="0"/>
              <a:t>Manual for the Training on Modernization of Lib-. Services of Teacher Education </a:t>
            </a:r>
            <a:br>
              <a:rPr lang="en-US" b="1" dirty="0"/>
            </a:br>
            <a:r>
              <a:rPr lang="en-US" b="1" dirty="0"/>
              <a:t>Institutions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													</a:t>
            </a:r>
            <a:r>
              <a:rPr lang="en-US" sz="1500" b="1" dirty="0"/>
              <a:t>Shijith Kumar C</a:t>
            </a:r>
            <a:br>
              <a:rPr lang="en-US" b="1" dirty="0"/>
            </a:br>
            <a:r>
              <a:rPr lang="en-US" b="1" dirty="0"/>
              <a:t>			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15316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1792"/>
            <a:ext cx="8806543" cy="1122183"/>
          </a:xfrm>
        </p:spPr>
        <p:txBody>
          <a:bodyPr/>
          <a:lstStyle/>
          <a:p>
            <a:pPr algn="ctr"/>
            <a:br>
              <a:rPr lang="en-IN" sz="3500" b="1" dirty="0">
                <a:latin typeface="Adobe Arabic" pitchFamily="18" charset="-78"/>
                <a:cs typeface="Adobe Arabic" pitchFamily="18" charset="-78"/>
              </a:rPr>
            </a:br>
            <a:r>
              <a:rPr lang="en-IN" sz="3500" u="sng" dirty="0">
                <a:latin typeface="Adobe Arabic" pitchFamily="18" charset="-78"/>
                <a:cs typeface="Adobe Arabic" pitchFamily="18" charset="-78"/>
              </a:rPr>
              <a:t>Topic 1 </a:t>
            </a:r>
            <a:r>
              <a:rPr lang="en-IN" sz="3500" b="1" dirty="0">
                <a:latin typeface="Adobe Arabic" pitchFamily="18" charset="-78"/>
                <a:cs typeface="Adobe Arabic" pitchFamily="18" charset="-78"/>
              </a:rPr>
              <a:t>:  Development of Library Website </a:t>
            </a:r>
            <a:br>
              <a:rPr lang="en-IN" sz="3500" b="1" dirty="0">
                <a:latin typeface="Adobe Arabic" pitchFamily="18" charset="-78"/>
                <a:cs typeface="Adobe Arabic" pitchFamily="18" charset="-78"/>
              </a:rPr>
            </a:br>
            <a:r>
              <a:rPr lang="en-IN" sz="3500" b="1" dirty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IN" sz="2400" dirty="0">
                <a:solidFill>
                  <a:srgbClr val="FFFF00"/>
                </a:solidFill>
                <a:latin typeface="Adobe Arabic" pitchFamily="18" charset="-78"/>
                <a:cs typeface="Adobe Arabic" pitchFamily="18" charset="-78"/>
              </a:rPr>
              <a:t>[Objective 1&amp; 2: </a:t>
            </a:r>
            <a:r>
              <a:rPr lang="en-US" sz="2400" dirty="0">
                <a:solidFill>
                  <a:srgbClr val="FFFF00"/>
                </a:solidFill>
              </a:rPr>
              <a:t>Professional Competency/ ICT applications ]</a:t>
            </a:r>
            <a:br>
              <a:rPr lang="en-US" sz="3500" dirty="0">
                <a:latin typeface="Adobe Arabic" pitchFamily="18" charset="-78"/>
                <a:cs typeface="Adobe Arabic" pitchFamily="18" charset="-78"/>
              </a:rPr>
            </a:br>
            <a:endParaRPr lang="en-US" sz="3500" dirty="0"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8229600" cy="4113213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6" name="Line Callout 3 (Border and Accent Bar) 5"/>
          <p:cNvSpPr/>
          <p:nvPr/>
        </p:nvSpPr>
        <p:spPr bwMode="auto">
          <a:xfrm>
            <a:off x="533400" y="2057400"/>
            <a:ext cx="1676400" cy="457200"/>
          </a:xfrm>
          <a:prstGeom prst="accentBorderCallout3">
            <a:avLst/>
          </a:prstGeom>
          <a:solidFill>
            <a:schemeClr val="bg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</a:rPr>
              <a:t>Objective</a:t>
            </a:r>
          </a:p>
        </p:txBody>
      </p:sp>
      <p:grpSp>
        <p:nvGrpSpPr>
          <p:cNvPr id="8" name="Group 42"/>
          <p:cNvGrpSpPr>
            <a:grpSpLocks/>
          </p:cNvGrpSpPr>
          <p:nvPr/>
        </p:nvGrpSpPr>
        <p:grpSpPr bwMode="auto">
          <a:xfrm>
            <a:off x="2514600" y="1905000"/>
            <a:ext cx="6400800" cy="838200"/>
            <a:chOff x="-221" y="2004"/>
            <a:chExt cx="2546" cy="1078"/>
          </a:xfrm>
          <a:solidFill>
            <a:schemeClr val="accent1">
              <a:lumMod val="50000"/>
            </a:schemeClr>
          </a:solidFill>
        </p:grpSpPr>
        <p:sp>
          <p:nvSpPr>
            <p:cNvPr id="9" name="AutoShape 43"/>
            <p:cNvSpPr>
              <a:spLocks noChangeArrowheads="1"/>
            </p:cNvSpPr>
            <p:nvPr/>
          </p:nvSpPr>
          <p:spPr bwMode="auto">
            <a:xfrm>
              <a:off x="-181" y="2004"/>
              <a:ext cx="2506" cy="1078"/>
            </a:xfrm>
            <a:prstGeom prst="roundRect">
              <a:avLst>
                <a:gd name="adj" fmla="val 12523"/>
              </a:avLst>
            </a:prstGeom>
            <a:grpFill/>
            <a:ln w="12600">
              <a:solidFill>
                <a:srgbClr val="000000"/>
              </a:solidFill>
              <a:round/>
              <a:headEnd/>
              <a:tailEnd/>
            </a:ln>
            <a:effectLst>
              <a:outerShdw dist="10793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AutoShape 44"/>
            <p:cNvSpPr>
              <a:spLocks noChangeArrowheads="1"/>
            </p:cNvSpPr>
            <p:nvPr/>
          </p:nvSpPr>
          <p:spPr bwMode="auto">
            <a:xfrm>
              <a:off x="-221" y="2052"/>
              <a:ext cx="2456" cy="886"/>
            </a:xfrm>
            <a:prstGeom prst="roundRect">
              <a:avLst>
                <a:gd name="adj" fmla="val 97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lIns="90360" tIns="44280" rIns="90360" bIns="44280" anchor="ctr" anchorCtr="1"/>
            <a:lstStyle/>
            <a:p>
              <a:pPr algn="just"/>
              <a:r>
                <a:rPr lang="en-IN" sz="2000" dirty="0"/>
                <a:t>To enable the trainees to develop a website for their library/ Institution </a:t>
              </a:r>
              <a:endParaRPr lang="en-US" sz="2000" dirty="0"/>
            </a:p>
          </p:txBody>
        </p:sp>
      </p:grpSp>
      <p:sp>
        <p:nvSpPr>
          <p:cNvPr id="11" name="Line Callout 3 (Border and Accent Bar) 10"/>
          <p:cNvSpPr/>
          <p:nvPr/>
        </p:nvSpPr>
        <p:spPr bwMode="auto">
          <a:xfrm>
            <a:off x="457200" y="3886200"/>
            <a:ext cx="1905000" cy="457200"/>
          </a:xfrm>
          <a:prstGeom prst="accentBorderCallout3">
            <a:avLst/>
          </a:prstGeom>
          <a:solidFill>
            <a:schemeClr val="bg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IN" dirty="0">
                <a:solidFill>
                  <a:srgbClr val="FF0000"/>
                </a:solidFill>
              </a:rPr>
              <a:t>Mode of Delivery</a:t>
            </a:r>
            <a:endParaRPr lang="en-US" dirty="0">
              <a:solidFill>
                <a:srgbClr val="FF0000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</a:endParaRPr>
          </a:p>
        </p:txBody>
      </p:sp>
      <p:grpSp>
        <p:nvGrpSpPr>
          <p:cNvPr id="12" name="Group 42"/>
          <p:cNvGrpSpPr>
            <a:grpSpLocks/>
          </p:cNvGrpSpPr>
          <p:nvPr/>
        </p:nvGrpSpPr>
        <p:grpSpPr bwMode="auto">
          <a:xfrm>
            <a:off x="2438400" y="2971800"/>
            <a:ext cx="6476641" cy="1981200"/>
            <a:chOff x="-314" y="2004"/>
            <a:chExt cx="2639" cy="1078"/>
          </a:xfrm>
          <a:solidFill>
            <a:schemeClr val="accent1">
              <a:lumMod val="50000"/>
            </a:schemeClr>
          </a:solidFill>
        </p:grpSpPr>
        <p:sp>
          <p:nvSpPr>
            <p:cNvPr id="13" name="AutoShape 43"/>
            <p:cNvSpPr>
              <a:spLocks noChangeArrowheads="1"/>
            </p:cNvSpPr>
            <p:nvPr/>
          </p:nvSpPr>
          <p:spPr bwMode="auto">
            <a:xfrm>
              <a:off x="-181" y="2004"/>
              <a:ext cx="2506" cy="1078"/>
            </a:xfrm>
            <a:prstGeom prst="roundRect">
              <a:avLst>
                <a:gd name="adj" fmla="val 12523"/>
              </a:avLst>
            </a:prstGeom>
            <a:grpFill/>
            <a:ln w="12600">
              <a:solidFill>
                <a:srgbClr val="000000"/>
              </a:solidFill>
              <a:round/>
              <a:headEnd/>
              <a:tailEnd/>
            </a:ln>
            <a:effectLst>
              <a:outerShdw dist="10793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" name="AutoShape 44"/>
            <p:cNvSpPr>
              <a:spLocks noChangeArrowheads="1"/>
            </p:cNvSpPr>
            <p:nvPr/>
          </p:nvSpPr>
          <p:spPr bwMode="auto">
            <a:xfrm>
              <a:off x="-314" y="2052"/>
              <a:ext cx="2608" cy="988"/>
            </a:xfrm>
            <a:prstGeom prst="roundRect">
              <a:avLst>
                <a:gd name="adj" fmla="val 97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lIns="90360" tIns="44280" rIns="90360" bIns="44280" anchor="ctr" anchorCtr="1"/>
            <a:lstStyle/>
            <a:p>
              <a:pPr algn="just">
                <a:tabLst>
                  <a:tab pos="798513" algn="l"/>
                </a:tabLst>
              </a:pPr>
              <a:r>
                <a:rPr lang="en-IN" sz="2000" u="sng" dirty="0"/>
                <a:t>Theory</a:t>
              </a:r>
              <a:r>
                <a:rPr lang="en-IN" sz="2000" dirty="0"/>
                <a:t>: Need and purpose of a library website. Website development tools. Planning &amp; Design. Identification of contents &amp; preparation of checklist. </a:t>
              </a:r>
            </a:p>
            <a:p>
              <a:pPr algn="just"/>
              <a:r>
                <a:rPr lang="en-IN" sz="2000" u="sng" dirty="0"/>
                <a:t>Practical</a:t>
              </a:r>
              <a:r>
                <a:rPr lang="en-IN" sz="2000" dirty="0"/>
                <a:t>: Development of a B.Ed. College Library website  using free tools such as </a:t>
              </a:r>
              <a:r>
                <a:rPr lang="en-IN" sz="2000" dirty="0" err="1"/>
                <a:t>Wix</a:t>
              </a:r>
              <a:r>
                <a:rPr lang="en-IN" sz="2000" dirty="0"/>
                <a:t> Website Builder.  </a:t>
              </a:r>
            </a:p>
          </p:txBody>
        </p:sp>
      </p:grpSp>
      <p:sp>
        <p:nvSpPr>
          <p:cNvPr id="15" name="Line Callout 3 (Border and Accent Bar) 14"/>
          <p:cNvSpPr/>
          <p:nvPr/>
        </p:nvSpPr>
        <p:spPr bwMode="auto">
          <a:xfrm>
            <a:off x="457200" y="5638800"/>
            <a:ext cx="1905000" cy="457200"/>
          </a:xfrm>
          <a:prstGeom prst="accentBorderCallout3">
            <a:avLst/>
          </a:prstGeom>
          <a:solidFill>
            <a:schemeClr val="bg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IN" dirty="0">
                <a:solidFill>
                  <a:srgbClr val="FF0000"/>
                </a:solidFill>
              </a:rPr>
              <a:t>Expected outcome</a:t>
            </a:r>
            <a:endParaRPr lang="en-US" dirty="0">
              <a:solidFill>
                <a:srgbClr val="FF0000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</a:endParaRPr>
          </a:p>
        </p:txBody>
      </p:sp>
      <p:grpSp>
        <p:nvGrpSpPr>
          <p:cNvPr id="16" name="Group 42"/>
          <p:cNvGrpSpPr>
            <a:grpSpLocks/>
          </p:cNvGrpSpPr>
          <p:nvPr/>
        </p:nvGrpSpPr>
        <p:grpSpPr bwMode="auto">
          <a:xfrm>
            <a:off x="2438400" y="5181600"/>
            <a:ext cx="6476641" cy="1600200"/>
            <a:chOff x="-314" y="2004"/>
            <a:chExt cx="2639" cy="1078"/>
          </a:xfrm>
          <a:solidFill>
            <a:schemeClr val="accent1">
              <a:lumMod val="50000"/>
            </a:schemeClr>
          </a:solidFill>
        </p:grpSpPr>
        <p:sp>
          <p:nvSpPr>
            <p:cNvPr id="17" name="AutoShape 43"/>
            <p:cNvSpPr>
              <a:spLocks noChangeArrowheads="1"/>
            </p:cNvSpPr>
            <p:nvPr/>
          </p:nvSpPr>
          <p:spPr bwMode="auto">
            <a:xfrm>
              <a:off x="-181" y="2004"/>
              <a:ext cx="2506" cy="1078"/>
            </a:xfrm>
            <a:prstGeom prst="roundRect">
              <a:avLst>
                <a:gd name="adj" fmla="val 12523"/>
              </a:avLst>
            </a:prstGeom>
            <a:grpFill/>
            <a:ln w="12600">
              <a:solidFill>
                <a:srgbClr val="000000"/>
              </a:solidFill>
              <a:round/>
              <a:headEnd/>
              <a:tailEnd/>
            </a:ln>
            <a:effectLst>
              <a:outerShdw dist="10793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8" name="AutoShape 44"/>
            <p:cNvSpPr>
              <a:spLocks noChangeArrowheads="1"/>
            </p:cNvSpPr>
            <p:nvPr/>
          </p:nvSpPr>
          <p:spPr bwMode="auto">
            <a:xfrm>
              <a:off x="-314" y="2052"/>
              <a:ext cx="2608" cy="988"/>
            </a:xfrm>
            <a:prstGeom prst="roundRect">
              <a:avLst>
                <a:gd name="adj" fmla="val 97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lIns="90360" tIns="44280" rIns="90360" bIns="44280" anchor="ctr" anchorCtr="1"/>
            <a:lstStyle/>
            <a:p>
              <a:pPr algn="just"/>
              <a:endParaRPr lang="en-IN" sz="2000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2514600" y="5334000"/>
            <a:ext cx="6248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dirty="0"/>
              <a:t>The trainees will be able to identify a suitable tool for developing their website, decide the contents for the website and develop the site  and promote the library services through the website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839200" cy="989013"/>
          </a:xfrm>
        </p:spPr>
        <p:txBody>
          <a:bodyPr/>
          <a:lstStyle/>
          <a:p>
            <a:pPr>
              <a:lnSpc>
                <a:spcPts val="3500"/>
              </a:lnSpc>
            </a:pPr>
            <a:br>
              <a:rPr lang="en-IN" b="1" dirty="0">
                <a:latin typeface="Adobe Arabic" pitchFamily="18" charset="-78"/>
                <a:cs typeface="Adobe Arabic" pitchFamily="18" charset="-78"/>
              </a:rPr>
            </a:br>
            <a:r>
              <a:rPr lang="en-IN" sz="3500" u="sng" dirty="0">
                <a:latin typeface="Adobe Arabic" pitchFamily="18" charset="-78"/>
                <a:cs typeface="Adobe Arabic" pitchFamily="18" charset="-78"/>
              </a:rPr>
              <a:t>Topic 2</a:t>
            </a:r>
            <a:r>
              <a:rPr lang="en-IN" sz="3500" b="1" dirty="0">
                <a:latin typeface="Adobe Arabic" pitchFamily="18" charset="-78"/>
                <a:cs typeface="Adobe Arabic" pitchFamily="18" charset="-78"/>
              </a:rPr>
              <a:t>: Integrated Library Management     </a:t>
            </a:r>
            <a:br>
              <a:rPr lang="en-IN" sz="3500" b="1" dirty="0">
                <a:latin typeface="Adobe Arabic" pitchFamily="18" charset="-78"/>
                <a:cs typeface="Adobe Arabic" pitchFamily="18" charset="-78"/>
              </a:rPr>
            </a:br>
            <a:r>
              <a:rPr lang="en-IN" sz="3500" b="1" dirty="0">
                <a:latin typeface="Adobe Arabic" pitchFamily="18" charset="-78"/>
                <a:cs typeface="Adobe Arabic" pitchFamily="18" charset="-78"/>
              </a:rPr>
              <a:t>               System </a:t>
            </a:r>
            <a:br>
              <a:rPr lang="en-IN" sz="3200" b="1" dirty="0">
                <a:latin typeface="Adobe Arabic" pitchFamily="18" charset="-78"/>
                <a:cs typeface="Adobe Arabic" pitchFamily="18" charset="-78"/>
              </a:rPr>
            </a:br>
            <a:r>
              <a:rPr lang="en-IN" sz="3200" b="1" dirty="0">
                <a:latin typeface="Adobe Arabic" pitchFamily="18" charset="-78"/>
                <a:cs typeface="Adobe Arabic" pitchFamily="18" charset="-78"/>
              </a:rPr>
              <a:t>          </a:t>
            </a:r>
            <a:r>
              <a:rPr lang="en-IN" sz="2400" dirty="0">
                <a:solidFill>
                  <a:srgbClr val="FFFF00"/>
                </a:solidFill>
                <a:latin typeface="Adobe Arabic" pitchFamily="18" charset="-78"/>
                <a:cs typeface="Adobe Arabic" pitchFamily="18" charset="-78"/>
              </a:rPr>
              <a:t>[Objective 3: O</a:t>
            </a:r>
            <a:r>
              <a:rPr lang="en-US" sz="2400" dirty="0">
                <a:solidFill>
                  <a:srgbClr val="FFFF00"/>
                </a:solidFill>
              </a:rPr>
              <a:t>pen source library automation software]</a:t>
            </a:r>
            <a:br>
              <a:rPr lang="en-IN" sz="2400" b="1" dirty="0">
                <a:latin typeface="Adobe Arabic" pitchFamily="18" charset="-78"/>
                <a:cs typeface="Adobe Arabic" pitchFamily="18" charset="-78"/>
              </a:rPr>
            </a:br>
            <a:br>
              <a:rPr lang="en-US" sz="3200" dirty="0">
                <a:latin typeface="Adobe Arabic" pitchFamily="18" charset="-78"/>
                <a:cs typeface="Adobe Arabic" pitchFamily="18" charset="-78"/>
              </a:rPr>
            </a:br>
            <a:endParaRPr lang="en-US" sz="3200" dirty="0"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8229600" cy="4113213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6" name="Line Callout 3 (Border and Accent Bar) 5"/>
          <p:cNvSpPr/>
          <p:nvPr/>
        </p:nvSpPr>
        <p:spPr bwMode="auto">
          <a:xfrm>
            <a:off x="533400" y="2057400"/>
            <a:ext cx="1676400" cy="457200"/>
          </a:xfrm>
          <a:prstGeom prst="accentBorderCallout3">
            <a:avLst/>
          </a:prstGeom>
          <a:solidFill>
            <a:schemeClr val="bg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</a:rPr>
              <a:t>Objective</a:t>
            </a:r>
          </a:p>
        </p:txBody>
      </p: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2514600" y="1905000"/>
            <a:ext cx="6400800" cy="838200"/>
            <a:chOff x="-221" y="2004"/>
            <a:chExt cx="2546" cy="1078"/>
          </a:xfrm>
          <a:solidFill>
            <a:schemeClr val="accent1">
              <a:lumMod val="50000"/>
            </a:schemeClr>
          </a:solidFill>
        </p:grpSpPr>
        <p:sp>
          <p:nvSpPr>
            <p:cNvPr id="9" name="AutoShape 43"/>
            <p:cNvSpPr>
              <a:spLocks noChangeArrowheads="1"/>
            </p:cNvSpPr>
            <p:nvPr/>
          </p:nvSpPr>
          <p:spPr bwMode="auto">
            <a:xfrm>
              <a:off x="-181" y="2004"/>
              <a:ext cx="2506" cy="1078"/>
            </a:xfrm>
            <a:prstGeom prst="roundRect">
              <a:avLst>
                <a:gd name="adj" fmla="val 12523"/>
              </a:avLst>
            </a:prstGeom>
            <a:grpFill/>
            <a:ln w="12600">
              <a:solidFill>
                <a:srgbClr val="000000"/>
              </a:solidFill>
              <a:round/>
              <a:headEnd/>
              <a:tailEnd/>
            </a:ln>
            <a:effectLst>
              <a:outerShdw dist="10793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AutoShape 44"/>
            <p:cNvSpPr>
              <a:spLocks noChangeArrowheads="1"/>
            </p:cNvSpPr>
            <p:nvPr/>
          </p:nvSpPr>
          <p:spPr bwMode="auto">
            <a:xfrm>
              <a:off x="-221" y="2052"/>
              <a:ext cx="2456" cy="886"/>
            </a:xfrm>
            <a:prstGeom prst="roundRect">
              <a:avLst>
                <a:gd name="adj" fmla="val 97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lIns="90360" tIns="44280" rIns="90360" bIns="44280" anchor="ctr" anchorCtr="1"/>
            <a:lstStyle/>
            <a:p>
              <a:pPr algn="just"/>
              <a:r>
                <a:rPr lang="en-IN" sz="2000" dirty="0"/>
                <a:t>Use of an integrated library system in processing and managing information and automating library tasks</a:t>
              </a:r>
              <a:endParaRPr lang="en-US" sz="2000" dirty="0"/>
            </a:p>
          </p:txBody>
        </p:sp>
      </p:grpSp>
      <p:sp>
        <p:nvSpPr>
          <p:cNvPr id="11" name="Line Callout 3 (Border and Accent Bar) 10"/>
          <p:cNvSpPr/>
          <p:nvPr/>
        </p:nvSpPr>
        <p:spPr bwMode="auto">
          <a:xfrm>
            <a:off x="457200" y="3886200"/>
            <a:ext cx="1905000" cy="457200"/>
          </a:xfrm>
          <a:prstGeom prst="accentBorderCallout3">
            <a:avLst/>
          </a:prstGeom>
          <a:solidFill>
            <a:schemeClr val="bg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IN" dirty="0">
                <a:solidFill>
                  <a:srgbClr val="FF0000"/>
                </a:solidFill>
              </a:rPr>
              <a:t>Mode of Delivery</a:t>
            </a:r>
            <a:endParaRPr lang="en-US" dirty="0">
              <a:solidFill>
                <a:srgbClr val="FF0000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</a:endParaRPr>
          </a:p>
        </p:txBody>
      </p: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2438400" y="2971800"/>
            <a:ext cx="6476641" cy="1905000"/>
            <a:chOff x="-314" y="2004"/>
            <a:chExt cx="2639" cy="1078"/>
          </a:xfrm>
          <a:solidFill>
            <a:schemeClr val="accent1">
              <a:lumMod val="50000"/>
            </a:schemeClr>
          </a:solidFill>
        </p:grpSpPr>
        <p:sp>
          <p:nvSpPr>
            <p:cNvPr id="13" name="AutoShape 43"/>
            <p:cNvSpPr>
              <a:spLocks noChangeArrowheads="1"/>
            </p:cNvSpPr>
            <p:nvPr/>
          </p:nvSpPr>
          <p:spPr bwMode="auto">
            <a:xfrm>
              <a:off x="-181" y="2004"/>
              <a:ext cx="2506" cy="1078"/>
            </a:xfrm>
            <a:prstGeom prst="roundRect">
              <a:avLst>
                <a:gd name="adj" fmla="val 12523"/>
              </a:avLst>
            </a:prstGeom>
            <a:grpFill/>
            <a:ln w="12600">
              <a:solidFill>
                <a:srgbClr val="000000"/>
              </a:solidFill>
              <a:round/>
              <a:headEnd/>
              <a:tailEnd/>
            </a:ln>
            <a:effectLst>
              <a:outerShdw dist="10793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" name="AutoShape 44"/>
            <p:cNvSpPr>
              <a:spLocks noChangeArrowheads="1"/>
            </p:cNvSpPr>
            <p:nvPr/>
          </p:nvSpPr>
          <p:spPr bwMode="auto">
            <a:xfrm>
              <a:off x="-314" y="2052"/>
              <a:ext cx="2608" cy="988"/>
            </a:xfrm>
            <a:prstGeom prst="roundRect">
              <a:avLst>
                <a:gd name="adj" fmla="val 97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lIns="90360" tIns="44280" rIns="90360" bIns="44280" anchor="ctr" anchorCtr="1"/>
            <a:lstStyle/>
            <a:p>
              <a:pPr algn="just"/>
              <a:r>
                <a:rPr lang="en-IN" sz="2000" u="sng" dirty="0"/>
                <a:t>Theory</a:t>
              </a:r>
              <a:r>
                <a:rPr lang="en-IN" sz="2000" dirty="0"/>
                <a:t>: Meaning, purpose, functions and modules of integrated library management system. OPAC</a:t>
              </a:r>
              <a:endParaRPr lang="en-US" sz="2000" dirty="0"/>
            </a:p>
            <a:p>
              <a:pPr algn="just"/>
              <a:r>
                <a:rPr lang="en-IN" sz="2000" u="sng" dirty="0"/>
                <a:t>Practical</a:t>
              </a:r>
              <a:r>
                <a:rPr lang="en-IN" sz="2000" dirty="0"/>
                <a:t>: Installation and customization of a suitable open source Integrated Library Management System such as Open </a:t>
              </a:r>
              <a:r>
                <a:rPr lang="en-IN" sz="2000" dirty="0" err="1"/>
                <a:t>Biblio</a:t>
              </a:r>
              <a:endParaRPr lang="en-IN" sz="2000" dirty="0"/>
            </a:p>
          </p:txBody>
        </p:sp>
      </p:grpSp>
      <p:sp>
        <p:nvSpPr>
          <p:cNvPr id="15" name="Line Callout 3 (Border and Accent Bar) 14"/>
          <p:cNvSpPr/>
          <p:nvPr/>
        </p:nvSpPr>
        <p:spPr bwMode="auto">
          <a:xfrm>
            <a:off x="457200" y="5638800"/>
            <a:ext cx="1905000" cy="457200"/>
          </a:xfrm>
          <a:prstGeom prst="accentBorderCallout3">
            <a:avLst/>
          </a:prstGeom>
          <a:solidFill>
            <a:schemeClr val="bg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IN" dirty="0">
                <a:solidFill>
                  <a:srgbClr val="FF0000"/>
                </a:solidFill>
              </a:rPr>
              <a:t>Expected outcome</a:t>
            </a:r>
            <a:endParaRPr lang="en-US" dirty="0">
              <a:solidFill>
                <a:srgbClr val="FF0000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</a:endParaRPr>
          </a:p>
        </p:txBody>
      </p:sp>
      <p:grpSp>
        <p:nvGrpSpPr>
          <p:cNvPr id="8" name="Group 42"/>
          <p:cNvGrpSpPr>
            <a:grpSpLocks/>
          </p:cNvGrpSpPr>
          <p:nvPr/>
        </p:nvGrpSpPr>
        <p:grpSpPr bwMode="auto">
          <a:xfrm>
            <a:off x="2438400" y="5181600"/>
            <a:ext cx="6476641" cy="1371600"/>
            <a:chOff x="-314" y="2004"/>
            <a:chExt cx="2639" cy="1078"/>
          </a:xfrm>
          <a:solidFill>
            <a:schemeClr val="accent1">
              <a:lumMod val="50000"/>
            </a:schemeClr>
          </a:solidFill>
        </p:grpSpPr>
        <p:sp>
          <p:nvSpPr>
            <p:cNvPr id="17" name="AutoShape 43"/>
            <p:cNvSpPr>
              <a:spLocks noChangeArrowheads="1"/>
            </p:cNvSpPr>
            <p:nvPr/>
          </p:nvSpPr>
          <p:spPr bwMode="auto">
            <a:xfrm>
              <a:off x="-181" y="2004"/>
              <a:ext cx="2506" cy="1078"/>
            </a:xfrm>
            <a:prstGeom prst="roundRect">
              <a:avLst>
                <a:gd name="adj" fmla="val 12523"/>
              </a:avLst>
            </a:prstGeom>
            <a:grpFill/>
            <a:ln w="12600">
              <a:solidFill>
                <a:srgbClr val="000000"/>
              </a:solidFill>
              <a:round/>
              <a:headEnd/>
              <a:tailEnd/>
            </a:ln>
            <a:effectLst>
              <a:outerShdw dist="10793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8" name="AutoShape 44"/>
            <p:cNvSpPr>
              <a:spLocks noChangeArrowheads="1"/>
            </p:cNvSpPr>
            <p:nvPr/>
          </p:nvSpPr>
          <p:spPr bwMode="auto">
            <a:xfrm>
              <a:off x="-314" y="2052"/>
              <a:ext cx="2608" cy="988"/>
            </a:xfrm>
            <a:prstGeom prst="roundRect">
              <a:avLst>
                <a:gd name="adj" fmla="val 97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lIns="90360" tIns="44280" rIns="90360" bIns="44280" anchor="ctr" anchorCtr="1"/>
            <a:lstStyle/>
            <a:p>
              <a:pPr algn="just"/>
              <a:endParaRPr lang="en-IN" sz="2000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2514600" y="5334000"/>
            <a:ext cx="6248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dirty="0"/>
              <a:t>The trainees will be able to install/implement an Integrated Library Management System for their library and provide access to the library's print collection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839200" cy="989013"/>
          </a:xfrm>
        </p:spPr>
        <p:txBody>
          <a:bodyPr/>
          <a:lstStyle/>
          <a:p>
            <a:pPr>
              <a:lnSpc>
                <a:spcPts val="3500"/>
              </a:lnSpc>
            </a:pPr>
            <a:br>
              <a:rPr lang="en-IN" b="1" dirty="0">
                <a:latin typeface="Adobe Arabic" pitchFamily="18" charset="-78"/>
                <a:cs typeface="Adobe Arabic" pitchFamily="18" charset="-78"/>
              </a:rPr>
            </a:br>
            <a:r>
              <a:rPr lang="en-IN" sz="3500" u="sng" dirty="0">
                <a:latin typeface="Adobe Arabic" pitchFamily="18" charset="-78"/>
                <a:cs typeface="Adobe Arabic" pitchFamily="18" charset="-78"/>
              </a:rPr>
              <a:t>Topic 3</a:t>
            </a:r>
            <a:r>
              <a:rPr lang="en-IN" sz="3500" b="1" dirty="0">
                <a:latin typeface="Adobe Arabic" pitchFamily="18" charset="-78"/>
                <a:cs typeface="Adobe Arabic" pitchFamily="18" charset="-78"/>
              </a:rPr>
              <a:t>: </a:t>
            </a:r>
            <a:r>
              <a:rPr lang="en-IN" sz="3500" b="1" dirty="0">
                <a:cs typeface="Adobe Arabic" pitchFamily="18" charset="-78"/>
              </a:rPr>
              <a:t>Electronic Information Resources in      </a:t>
            </a:r>
            <a:br>
              <a:rPr lang="en-IN" sz="3500" b="1" dirty="0">
                <a:cs typeface="Adobe Arabic" pitchFamily="18" charset="-78"/>
              </a:rPr>
            </a:br>
            <a:r>
              <a:rPr lang="en-IN" sz="3500" b="1" dirty="0">
                <a:cs typeface="Adobe Arabic" pitchFamily="18" charset="-78"/>
              </a:rPr>
              <a:t>               Education </a:t>
            </a:r>
            <a:br>
              <a:rPr lang="en-IN" sz="3200" b="1" dirty="0">
                <a:latin typeface="Adobe Arabic" pitchFamily="18" charset="-78"/>
                <a:cs typeface="Adobe Arabic" pitchFamily="18" charset="-78"/>
              </a:rPr>
            </a:br>
            <a:r>
              <a:rPr lang="en-IN" sz="3200" b="1" dirty="0">
                <a:latin typeface="Adobe Arabic" pitchFamily="18" charset="-78"/>
                <a:cs typeface="Adobe Arabic" pitchFamily="18" charset="-78"/>
              </a:rPr>
              <a:t>                 </a:t>
            </a:r>
            <a:r>
              <a:rPr lang="en-IN" sz="2400" dirty="0">
                <a:solidFill>
                  <a:srgbClr val="FFFF00"/>
                </a:solidFill>
                <a:latin typeface="Adobe Arabic" pitchFamily="18" charset="-78"/>
                <a:cs typeface="Adobe Arabic" pitchFamily="18" charset="-78"/>
              </a:rPr>
              <a:t>[Objective 3 &amp; 4 : Digital Resources in Education</a:t>
            </a:r>
            <a:r>
              <a:rPr lang="en-US" sz="2400" dirty="0">
                <a:solidFill>
                  <a:srgbClr val="FFFF00"/>
                </a:solidFill>
              </a:rPr>
              <a:t>]</a:t>
            </a:r>
            <a:br>
              <a:rPr lang="en-IN" sz="2400" b="1" dirty="0">
                <a:latin typeface="Adobe Arabic" pitchFamily="18" charset="-78"/>
                <a:cs typeface="Adobe Arabic" pitchFamily="18" charset="-78"/>
              </a:rPr>
            </a:br>
            <a:br>
              <a:rPr lang="en-US" sz="3200" dirty="0">
                <a:latin typeface="Adobe Arabic" pitchFamily="18" charset="-78"/>
                <a:cs typeface="Adobe Arabic" pitchFamily="18" charset="-78"/>
              </a:rPr>
            </a:br>
            <a:endParaRPr lang="en-US" sz="3200" dirty="0"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8229600" cy="4113213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6" name="Line Callout 3 (Border and Accent Bar) 5"/>
          <p:cNvSpPr/>
          <p:nvPr/>
        </p:nvSpPr>
        <p:spPr bwMode="auto">
          <a:xfrm>
            <a:off x="533400" y="2057400"/>
            <a:ext cx="1676400" cy="457200"/>
          </a:xfrm>
          <a:prstGeom prst="accentBorderCallout3">
            <a:avLst/>
          </a:prstGeom>
          <a:solidFill>
            <a:schemeClr val="bg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</a:rPr>
              <a:t>Objective</a:t>
            </a:r>
          </a:p>
        </p:txBody>
      </p: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2362200" y="1905000"/>
            <a:ext cx="6553200" cy="838200"/>
            <a:chOff x="-221" y="2004"/>
            <a:chExt cx="2546" cy="1078"/>
          </a:xfrm>
          <a:solidFill>
            <a:schemeClr val="accent1">
              <a:lumMod val="50000"/>
            </a:schemeClr>
          </a:solidFill>
        </p:grpSpPr>
        <p:sp>
          <p:nvSpPr>
            <p:cNvPr id="9" name="AutoShape 43"/>
            <p:cNvSpPr>
              <a:spLocks noChangeArrowheads="1"/>
            </p:cNvSpPr>
            <p:nvPr/>
          </p:nvSpPr>
          <p:spPr bwMode="auto">
            <a:xfrm>
              <a:off x="-181" y="2004"/>
              <a:ext cx="2506" cy="1078"/>
            </a:xfrm>
            <a:prstGeom prst="roundRect">
              <a:avLst>
                <a:gd name="adj" fmla="val 12523"/>
              </a:avLst>
            </a:prstGeom>
            <a:grpFill/>
            <a:ln w="12600">
              <a:solidFill>
                <a:srgbClr val="000000"/>
              </a:solidFill>
              <a:round/>
              <a:headEnd/>
              <a:tailEnd/>
            </a:ln>
            <a:effectLst>
              <a:outerShdw dist="10793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AutoShape 44"/>
            <p:cNvSpPr>
              <a:spLocks noChangeArrowheads="1"/>
            </p:cNvSpPr>
            <p:nvPr/>
          </p:nvSpPr>
          <p:spPr bwMode="auto">
            <a:xfrm>
              <a:off x="-221" y="2052"/>
              <a:ext cx="2456" cy="886"/>
            </a:xfrm>
            <a:prstGeom prst="roundRect">
              <a:avLst>
                <a:gd name="adj" fmla="val 97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lIns="90360" tIns="44280" rIns="90360" bIns="44280" anchor="ctr" anchorCtr="1"/>
            <a:lstStyle/>
            <a:p>
              <a:pPr algn="just"/>
              <a:r>
                <a:rPr lang="en-IN" sz="2000" dirty="0"/>
                <a:t>To introduce various electronic information resources in the field of education </a:t>
              </a:r>
              <a:endParaRPr lang="en-US" sz="2000" dirty="0"/>
            </a:p>
          </p:txBody>
        </p:sp>
      </p:grpSp>
      <p:sp>
        <p:nvSpPr>
          <p:cNvPr id="11" name="Line Callout 3 (Border and Accent Bar) 10"/>
          <p:cNvSpPr/>
          <p:nvPr/>
        </p:nvSpPr>
        <p:spPr bwMode="auto">
          <a:xfrm>
            <a:off x="457200" y="3886200"/>
            <a:ext cx="1905000" cy="457200"/>
          </a:xfrm>
          <a:prstGeom prst="accentBorderCallout3">
            <a:avLst/>
          </a:prstGeom>
          <a:solidFill>
            <a:schemeClr val="bg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IN" dirty="0">
                <a:solidFill>
                  <a:srgbClr val="FF0000"/>
                </a:solidFill>
              </a:rPr>
              <a:t>Mode of delivery</a:t>
            </a:r>
            <a:endParaRPr lang="en-US" dirty="0">
              <a:solidFill>
                <a:srgbClr val="FF0000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</a:endParaRPr>
          </a:p>
        </p:txBody>
      </p: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2438400" y="2936456"/>
            <a:ext cx="6476641" cy="2051674"/>
            <a:chOff x="-314" y="1984"/>
            <a:chExt cx="2639" cy="1161"/>
          </a:xfrm>
          <a:solidFill>
            <a:schemeClr val="accent1">
              <a:lumMod val="50000"/>
            </a:schemeClr>
          </a:solidFill>
        </p:grpSpPr>
        <p:sp>
          <p:nvSpPr>
            <p:cNvPr id="13" name="AutoShape 43"/>
            <p:cNvSpPr>
              <a:spLocks noChangeArrowheads="1"/>
            </p:cNvSpPr>
            <p:nvPr/>
          </p:nvSpPr>
          <p:spPr bwMode="auto">
            <a:xfrm>
              <a:off x="-181" y="2004"/>
              <a:ext cx="2506" cy="1078"/>
            </a:xfrm>
            <a:prstGeom prst="roundRect">
              <a:avLst>
                <a:gd name="adj" fmla="val 12523"/>
              </a:avLst>
            </a:prstGeom>
            <a:grpFill/>
            <a:ln w="12600">
              <a:solidFill>
                <a:srgbClr val="000000"/>
              </a:solidFill>
              <a:round/>
              <a:headEnd/>
              <a:tailEnd/>
            </a:ln>
            <a:effectLst>
              <a:outerShdw dist="10793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" name="AutoShape 44"/>
            <p:cNvSpPr>
              <a:spLocks noChangeArrowheads="1"/>
            </p:cNvSpPr>
            <p:nvPr/>
          </p:nvSpPr>
          <p:spPr bwMode="auto">
            <a:xfrm>
              <a:off x="-314" y="1984"/>
              <a:ext cx="2608" cy="1161"/>
            </a:xfrm>
            <a:prstGeom prst="roundRect">
              <a:avLst>
                <a:gd name="adj" fmla="val 97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lIns="90360" tIns="44280" rIns="90360" bIns="44280" anchor="ctr" anchorCtr="1"/>
            <a:lstStyle/>
            <a:p>
              <a:pPr algn="just"/>
              <a:endParaRPr lang="en-IN" sz="2000" u="sng" dirty="0"/>
            </a:p>
            <a:p>
              <a:pPr algn="just"/>
              <a:r>
                <a:rPr lang="en-IN" sz="2000" u="sng" dirty="0"/>
                <a:t>Theory</a:t>
              </a:r>
              <a:r>
                <a:rPr lang="en-IN" sz="2000" dirty="0"/>
                <a:t>: Electronic Information Resources: Features &amp; characteristics. Types: E-journals, E-Books, Databases etc. Open Educational Resources. </a:t>
              </a:r>
              <a:r>
                <a:rPr lang="en-IN" sz="2000" b="1" dirty="0">
                  <a:solidFill>
                    <a:srgbClr val="FFFF00"/>
                  </a:solidFill>
                </a:rPr>
                <a:t>Evaluation</a:t>
              </a:r>
              <a:r>
                <a:rPr lang="en-IN" sz="2000" dirty="0"/>
                <a:t> of E-Resources. </a:t>
              </a:r>
              <a:r>
                <a:rPr lang="en-IN" sz="2000" dirty="0">
                  <a:solidFill>
                    <a:srgbClr val="FFFF00"/>
                  </a:solidFill>
                </a:rPr>
                <a:t>Predatory</a:t>
              </a:r>
              <a:r>
                <a:rPr lang="en-IN" sz="2000" dirty="0"/>
                <a:t> journals, UGC </a:t>
              </a:r>
              <a:r>
                <a:rPr lang="en-IN" sz="2000" dirty="0">
                  <a:solidFill>
                    <a:srgbClr val="FFFF00"/>
                  </a:solidFill>
                </a:rPr>
                <a:t>CARE</a:t>
              </a:r>
              <a:r>
                <a:rPr lang="en-IN" sz="2000" dirty="0"/>
                <a:t> List, Journal </a:t>
              </a:r>
              <a:r>
                <a:rPr lang="en-IN" sz="2000" dirty="0">
                  <a:solidFill>
                    <a:srgbClr val="FFFF00"/>
                  </a:solidFill>
                </a:rPr>
                <a:t>Metrices</a:t>
              </a:r>
              <a:r>
                <a:rPr lang="en-IN" sz="2000" dirty="0"/>
                <a:t>.</a:t>
              </a:r>
            </a:p>
            <a:p>
              <a:pPr algn="just"/>
              <a:r>
                <a:rPr lang="en-IN" u="sng" dirty="0"/>
                <a:t>Practical</a:t>
              </a:r>
              <a:r>
                <a:rPr lang="en-IN" dirty="0"/>
                <a:t>: (1) </a:t>
              </a:r>
              <a:r>
                <a:rPr lang="en-IN" dirty="0">
                  <a:solidFill>
                    <a:srgbClr val="FFFF00"/>
                  </a:solidFill>
                </a:rPr>
                <a:t>ERIC</a:t>
              </a:r>
              <a:r>
                <a:rPr lang="en-IN" dirty="0"/>
                <a:t> database (2) Google Scholar (3) E-journals (4) Journal Metrices</a:t>
              </a:r>
            </a:p>
            <a:p>
              <a:pPr algn="just"/>
              <a:r>
                <a:rPr lang="en-IN" sz="2000" dirty="0"/>
                <a:t>  </a:t>
              </a:r>
            </a:p>
          </p:txBody>
        </p:sp>
      </p:grpSp>
      <p:sp>
        <p:nvSpPr>
          <p:cNvPr id="15" name="Line Callout 3 (Border and Accent Bar) 14"/>
          <p:cNvSpPr/>
          <p:nvPr/>
        </p:nvSpPr>
        <p:spPr bwMode="auto">
          <a:xfrm>
            <a:off x="457200" y="5638800"/>
            <a:ext cx="1905000" cy="457200"/>
          </a:xfrm>
          <a:prstGeom prst="accentBorderCallout3">
            <a:avLst/>
          </a:prstGeom>
          <a:solidFill>
            <a:schemeClr val="bg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IN" dirty="0">
                <a:solidFill>
                  <a:srgbClr val="FF0000"/>
                </a:solidFill>
              </a:rPr>
              <a:t>Expected outcome</a:t>
            </a:r>
            <a:endParaRPr lang="en-US" dirty="0">
              <a:solidFill>
                <a:srgbClr val="FF0000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</a:endParaRPr>
          </a:p>
        </p:txBody>
      </p:sp>
      <p:grpSp>
        <p:nvGrpSpPr>
          <p:cNvPr id="8" name="Group 42"/>
          <p:cNvGrpSpPr>
            <a:grpSpLocks/>
          </p:cNvGrpSpPr>
          <p:nvPr/>
        </p:nvGrpSpPr>
        <p:grpSpPr bwMode="auto">
          <a:xfrm>
            <a:off x="2438400" y="5181600"/>
            <a:ext cx="6476641" cy="1371600"/>
            <a:chOff x="-314" y="2004"/>
            <a:chExt cx="2639" cy="1078"/>
          </a:xfrm>
          <a:solidFill>
            <a:schemeClr val="accent1">
              <a:lumMod val="50000"/>
            </a:schemeClr>
          </a:solidFill>
        </p:grpSpPr>
        <p:sp>
          <p:nvSpPr>
            <p:cNvPr id="17" name="AutoShape 43"/>
            <p:cNvSpPr>
              <a:spLocks noChangeArrowheads="1"/>
            </p:cNvSpPr>
            <p:nvPr/>
          </p:nvSpPr>
          <p:spPr bwMode="auto">
            <a:xfrm>
              <a:off x="-181" y="2004"/>
              <a:ext cx="2506" cy="1078"/>
            </a:xfrm>
            <a:prstGeom prst="roundRect">
              <a:avLst>
                <a:gd name="adj" fmla="val 12523"/>
              </a:avLst>
            </a:prstGeom>
            <a:grpFill/>
            <a:ln w="12600">
              <a:solidFill>
                <a:srgbClr val="000000"/>
              </a:solidFill>
              <a:round/>
              <a:headEnd/>
              <a:tailEnd/>
            </a:ln>
            <a:effectLst>
              <a:outerShdw dist="10793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8" name="AutoShape 44"/>
            <p:cNvSpPr>
              <a:spLocks noChangeArrowheads="1"/>
            </p:cNvSpPr>
            <p:nvPr/>
          </p:nvSpPr>
          <p:spPr bwMode="auto">
            <a:xfrm>
              <a:off x="-314" y="2052"/>
              <a:ext cx="2608" cy="988"/>
            </a:xfrm>
            <a:prstGeom prst="roundRect">
              <a:avLst>
                <a:gd name="adj" fmla="val 97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lIns="90360" tIns="44280" rIns="90360" bIns="44280" anchor="ctr" anchorCtr="1"/>
            <a:lstStyle/>
            <a:p>
              <a:pPr algn="just"/>
              <a:endParaRPr lang="en-IN" sz="2000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2514600" y="5216729"/>
            <a:ext cx="62484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dirty="0"/>
              <a:t>The trainees will be able to understand a range of e-resources and scholarly databases available online, search techniques to effectively and efficiently use e-resources, evaluate the quality of the sources and understand various journal metrices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10813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04251"/>
            <a:ext cx="8839200" cy="1318161"/>
          </a:xfrm>
        </p:spPr>
        <p:txBody>
          <a:bodyPr/>
          <a:lstStyle/>
          <a:p>
            <a:pPr>
              <a:lnSpc>
                <a:spcPts val="3500"/>
              </a:lnSpc>
            </a:pPr>
            <a:br>
              <a:rPr lang="en-IN" b="1" dirty="0">
                <a:latin typeface="Adobe Arabic" pitchFamily="18" charset="-78"/>
                <a:cs typeface="Adobe Arabic" pitchFamily="18" charset="-78"/>
              </a:rPr>
            </a:br>
            <a:br>
              <a:rPr lang="en-IN" b="1" dirty="0">
                <a:latin typeface="Adobe Arabic" pitchFamily="18" charset="-78"/>
                <a:cs typeface="Adobe Arabic" pitchFamily="18" charset="-78"/>
              </a:rPr>
            </a:br>
            <a:r>
              <a:rPr lang="en-IN" sz="3500" u="sng" dirty="0">
                <a:latin typeface="Adobe Arabic" pitchFamily="18" charset="-78"/>
                <a:cs typeface="Adobe Arabic" pitchFamily="18" charset="-78"/>
              </a:rPr>
              <a:t>Topic 4</a:t>
            </a:r>
            <a:r>
              <a:rPr lang="en-IN" sz="3500" b="1" dirty="0">
                <a:latin typeface="Adobe Arabic" pitchFamily="18" charset="-78"/>
                <a:cs typeface="Adobe Arabic" pitchFamily="18" charset="-78"/>
              </a:rPr>
              <a:t>: </a:t>
            </a:r>
            <a:r>
              <a:rPr lang="en-IN" sz="3500" dirty="0"/>
              <a:t>Information Literacy/ Academic     </a:t>
            </a:r>
            <a:br>
              <a:rPr lang="en-IN" sz="3500" dirty="0"/>
            </a:br>
            <a:r>
              <a:rPr lang="en-IN" sz="3500" dirty="0"/>
              <a:t>               Writing</a:t>
            </a:r>
            <a:r>
              <a:rPr lang="en-IN" sz="3200" b="1" dirty="0">
                <a:latin typeface="Adobe Arabic" pitchFamily="18" charset="-78"/>
                <a:cs typeface="Adobe Arabic" pitchFamily="18" charset="-78"/>
              </a:rPr>
              <a:t> </a:t>
            </a:r>
            <a:br>
              <a:rPr lang="en-IN" sz="3200" b="1" dirty="0">
                <a:latin typeface="Adobe Arabic" pitchFamily="18" charset="-78"/>
                <a:cs typeface="Adobe Arabic" pitchFamily="18" charset="-78"/>
              </a:rPr>
            </a:br>
            <a:r>
              <a:rPr lang="en-IN" sz="3200" b="1" dirty="0">
                <a:latin typeface="Adobe Arabic" pitchFamily="18" charset="-78"/>
                <a:cs typeface="Adobe Arabic" pitchFamily="18" charset="-78"/>
              </a:rPr>
              <a:t>			  </a:t>
            </a:r>
            <a:r>
              <a:rPr lang="en-IN" sz="2400" dirty="0">
                <a:solidFill>
                  <a:srgbClr val="FFFF00"/>
                </a:solidFill>
                <a:latin typeface="Adobe Arabic" pitchFamily="18" charset="-78"/>
                <a:cs typeface="Adobe Arabic" pitchFamily="18" charset="-78"/>
              </a:rPr>
              <a:t>[Objective 1 &amp; 2:</a:t>
            </a:r>
            <a:r>
              <a:rPr lang="en-US" sz="2400" dirty="0">
                <a:solidFill>
                  <a:srgbClr val="FFFF00"/>
                </a:solidFill>
                <a:latin typeface="Adobe Arabic" pitchFamily="18" charset="-78"/>
                <a:cs typeface="Adobe Arabic" pitchFamily="18" charset="-78"/>
              </a:rPr>
              <a:t> P</a:t>
            </a:r>
            <a:r>
              <a:rPr lang="en-US" sz="2400" dirty="0">
                <a:solidFill>
                  <a:srgbClr val="FFFF00"/>
                </a:solidFill>
              </a:rPr>
              <a:t>rofessional skills &amp;  competencies]</a:t>
            </a:r>
            <a:br>
              <a:rPr lang="en-IN" sz="2400" b="1" dirty="0">
                <a:latin typeface="Adobe Arabic" pitchFamily="18" charset="-78"/>
                <a:cs typeface="Adobe Arabic" pitchFamily="18" charset="-78"/>
              </a:rPr>
            </a:br>
            <a:br>
              <a:rPr lang="en-US" sz="3200" dirty="0">
                <a:latin typeface="Adobe Arabic" pitchFamily="18" charset="-78"/>
                <a:cs typeface="Adobe Arabic" pitchFamily="18" charset="-78"/>
              </a:rPr>
            </a:br>
            <a:endParaRPr lang="en-US" sz="3200" dirty="0"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8229600" cy="4113213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6" name="Line Callout 3 (Border and Accent Bar) 5"/>
          <p:cNvSpPr/>
          <p:nvPr/>
        </p:nvSpPr>
        <p:spPr bwMode="auto">
          <a:xfrm>
            <a:off x="533400" y="2057400"/>
            <a:ext cx="1676400" cy="457200"/>
          </a:xfrm>
          <a:prstGeom prst="accentBorderCallout3">
            <a:avLst/>
          </a:prstGeom>
          <a:solidFill>
            <a:schemeClr val="bg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</a:rPr>
              <a:t>Objective</a:t>
            </a:r>
          </a:p>
        </p:txBody>
      </p: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2362200" y="1905000"/>
            <a:ext cx="6553200" cy="838200"/>
            <a:chOff x="-221" y="2004"/>
            <a:chExt cx="2546" cy="1078"/>
          </a:xfrm>
          <a:solidFill>
            <a:schemeClr val="accent1">
              <a:lumMod val="50000"/>
            </a:schemeClr>
          </a:solidFill>
        </p:grpSpPr>
        <p:sp>
          <p:nvSpPr>
            <p:cNvPr id="9" name="AutoShape 43"/>
            <p:cNvSpPr>
              <a:spLocks noChangeArrowheads="1"/>
            </p:cNvSpPr>
            <p:nvPr/>
          </p:nvSpPr>
          <p:spPr bwMode="auto">
            <a:xfrm>
              <a:off x="-181" y="2004"/>
              <a:ext cx="2506" cy="1078"/>
            </a:xfrm>
            <a:prstGeom prst="roundRect">
              <a:avLst>
                <a:gd name="adj" fmla="val 12523"/>
              </a:avLst>
            </a:prstGeom>
            <a:grpFill/>
            <a:ln w="12600">
              <a:solidFill>
                <a:srgbClr val="000000"/>
              </a:solidFill>
              <a:round/>
              <a:headEnd/>
              <a:tailEnd/>
            </a:ln>
            <a:effectLst>
              <a:outerShdw dist="10793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AutoShape 44"/>
            <p:cNvSpPr>
              <a:spLocks noChangeArrowheads="1"/>
            </p:cNvSpPr>
            <p:nvPr/>
          </p:nvSpPr>
          <p:spPr bwMode="auto">
            <a:xfrm>
              <a:off x="-221" y="2052"/>
              <a:ext cx="2456" cy="886"/>
            </a:xfrm>
            <a:prstGeom prst="roundRect">
              <a:avLst>
                <a:gd name="adj" fmla="val 97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lIns="90360" tIns="44280" rIns="90360" bIns="44280" anchor="ctr" anchorCtr="1"/>
            <a:lstStyle/>
            <a:p>
              <a:pPr algn="just"/>
              <a:r>
                <a:rPr lang="en-IN" sz="2000" dirty="0"/>
                <a:t>To impart basic information literacy and academic writing skills among the trainees</a:t>
              </a:r>
              <a:endParaRPr lang="en-US" sz="2000" dirty="0"/>
            </a:p>
          </p:txBody>
        </p:sp>
      </p:grpSp>
      <p:sp>
        <p:nvSpPr>
          <p:cNvPr id="11" name="Line Callout 3 (Border and Accent Bar) 10"/>
          <p:cNvSpPr/>
          <p:nvPr/>
        </p:nvSpPr>
        <p:spPr bwMode="auto">
          <a:xfrm>
            <a:off x="419100" y="3619500"/>
            <a:ext cx="1905000" cy="457200"/>
          </a:xfrm>
          <a:prstGeom prst="accentBorderCallout3">
            <a:avLst/>
          </a:prstGeom>
          <a:solidFill>
            <a:schemeClr val="bg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IN" dirty="0">
                <a:solidFill>
                  <a:srgbClr val="FF0000"/>
                </a:solidFill>
              </a:rPr>
              <a:t>Mode of delivery</a:t>
            </a:r>
            <a:endParaRPr lang="en-US" dirty="0">
              <a:solidFill>
                <a:srgbClr val="FF0000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</a:endParaRPr>
          </a:p>
        </p:txBody>
      </p: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2438400" y="2936456"/>
            <a:ext cx="6476641" cy="1940343"/>
            <a:chOff x="-314" y="1984"/>
            <a:chExt cx="2639" cy="1098"/>
          </a:xfrm>
          <a:solidFill>
            <a:schemeClr val="accent1">
              <a:lumMod val="50000"/>
            </a:schemeClr>
          </a:solidFill>
        </p:grpSpPr>
        <p:sp>
          <p:nvSpPr>
            <p:cNvPr id="13" name="AutoShape 43"/>
            <p:cNvSpPr>
              <a:spLocks noChangeArrowheads="1"/>
            </p:cNvSpPr>
            <p:nvPr/>
          </p:nvSpPr>
          <p:spPr bwMode="auto">
            <a:xfrm>
              <a:off x="-181" y="2004"/>
              <a:ext cx="2506" cy="1078"/>
            </a:xfrm>
            <a:prstGeom prst="roundRect">
              <a:avLst>
                <a:gd name="adj" fmla="val 12523"/>
              </a:avLst>
            </a:prstGeom>
            <a:grpFill/>
            <a:ln w="12600">
              <a:solidFill>
                <a:srgbClr val="000000"/>
              </a:solidFill>
              <a:round/>
              <a:headEnd/>
              <a:tailEnd/>
            </a:ln>
            <a:effectLst>
              <a:outerShdw dist="10793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" name="AutoShape 44"/>
            <p:cNvSpPr>
              <a:spLocks noChangeArrowheads="1"/>
            </p:cNvSpPr>
            <p:nvPr/>
          </p:nvSpPr>
          <p:spPr bwMode="auto">
            <a:xfrm>
              <a:off x="-314" y="1984"/>
              <a:ext cx="2608" cy="1011"/>
            </a:xfrm>
            <a:prstGeom prst="roundRect">
              <a:avLst>
                <a:gd name="adj" fmla="val 97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lIns="90360" tIns="44280" rIns="90360" bIns="44280" anchor="ctr" anchorCtr="1"/>
            <a:lstStyle/>
            <a:p>
              <a:r>
                <a:rPr lang="en-IN" sz="2000" u="sng" dirty="0"/>
                <a:t>Theory</a:t>
              </a:r>
              <a:r>
                <a:rPr lang="en-IN" sz="2000" dirty="0"/>
                <a:t>: Need and Purpose of Information Literacy. Role of Librarian. Citation and Referencing: International Standards. APA Style in detail. Writing support tools. Indian Copyright Laws.  Creative Common Licences.  </a:t>
              </a:r>
            </a:p>
            <a:p>
              <a:r>
                <a:rPr lang="en-IN" sz="2000" u="sng" dirty="0"/>
                <a:t>Practical</a:t>
              </a:r>
              <a:r>
                <a:rPr lang="en-IN" sz="2000" dirty="0"/>
                <a:t>: Mendeley / Zotero Reference Management System, Grammarly  </a:t>
              </a:r>
            </a:p>
          </p:txBody>
        </p:sp>
      </p:grpSp>
      <p:sp>
        <p:nvSpPr>
          <p:cNvPr id="15" name="Line Callout 3 (Border and Accent Bar) 14"/>
          <p:cNvSpPr/>
          <p:nvPr/>
        </p:nvSpPr>
        <p:spPr bwMode="auto">
          <a:xfrm>
            <a:off x="457200" y="5638800"/>
            <a:ext cx="1905000" cy="457200"/>
          </a:xfrm>
          <a:prstGeom prst="accentBorderCallout3">
            <a:avLst/>
          </a:prstGeom>
          <a:solidFill>
            <a:schemeClr val="bg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IN" dirty="0">
                <a:solidFill>
                  <a:srgbClr val="FF0000"/>
                </a:solidFill>
              </a:rPr>
              <a:t>Expected outcome</a:t>
            </a:r>
            <a:endParaRPr lang="en-US" dirty="0">
              <a:solidFill>
                <a:srgbClr val="FF0000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</a:endParaRPr>
          </a:p>
        </p:txBody>
      </p:sp>
      <p:grpSp>
        <p:nvGrpSpPr>
          <p:cNvPr id="8" name="Group 42"/>
          <p:cNvGrpSpPr>
            <a:grpSpLocks/>
          </p:cNvGrpSpPr>
          <p:nvPr/>
        </p:nvGrpSpPr>
        <p:grpSpPr bwMode="auto">
          <a:xfrm>
            <a:off x="2438400" y="5181600"/>
            <a:ext cx="6476641" cy="1371600"/>
            <a:chOff x="-314" y="2004"/>
            <a:chExt cx="2639" cy="1078"/>
          </a:xfrm>
          <a:solidFill>
            <a:schemeClr val="accent1">
              <a:lumMod val="50000"/>
            </a:schemeClr>
          </a:solidFill>
        </p:grpSpPr>
        <p:sp>
          <p:nvSpPr>
            <p:cNvPr id="17" name="AutoShape 43"/>
            <p:cNvSpPr>
              <a:spLocks noChangeArrowheads="1"/>
            </p:cNvSpPr>
            <p:nvPr/>
          </p:nvSpPr>
          <p:spPr bwMode="auto">
            <a:xfrm>
              <a:off x="-181" y="2004"/>
              <a:ext cx="2506" cy="1078"/>
            </a:xfrm>
            <a:prstGeom prst="roundRect">
              <a:avLst>
                <a:gd name="adj" fmla="val 12523"/>
              </a:avLst>
            </a:prstGeom>
            <a:grpFill/>
            <a:ln w="12600">
              <a:solidFill>
                <a:srgbClr val="000000"/>
              </a:solidFill>
              <a:round/>
              <a:headEnd/>
              <a:tailEnd/>
            </a:ln>
            <a:effectLst>
              <a:outerShdw dist="10793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8" name="AutoShape 44"/>
            <p:cNvSpPr>
              <a:spLocks noChangeArrowheads="1"/>
            </p:cNvSpPr>
            <p:nvPr/>
          </p:nvSpPr>
          <p:spPr bwMode="auto">
            <a:xfrm>
              <a:off x="-314" y="2052"/>
              <a:ext cx="2608" cy="988"/>
            </a:xfrm>
            <a:prstGeom prst="roundRect">
              <a:avLst>
                <a:gd name="adj" fmla="val 97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lIns="90360" tIns="44280" rIns="90360" bIns="44280" anchor="ctr" anchorCtr="1"/>
            <a:lstStyle/>
            <a:p>
              <a:pPr algn="just"/>
              <a:endParaRPr lang="en-IN" sz="2000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2514600" y="5113347"/>
            <a:ext cx="6248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000" dirty="0"/>
              <a:t>Trainees will be able to impart information literacy and academic writing skills among users on topics like how cite a source based on international standards, software supporting scholarly writing and references management.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33562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04251"/>
            <a:ext cx="8839200" cy="1318161"/>
          </a:xfrm>
        </p:spPr>
        <p:txBody>
          <a:bodyPr/>
          <a:lstStyle/>
          <a:p>
            <a:pPr>
              <a:lnSpc>
                <a:spcPts val="3500"/>
              </a:lnSpc>
            </a:pPr>
            <a:br>
              <a:rPr lang="en-IN" b="1" dirty="0">
                <a:latin typeface="Adobe Arabic" pitchFamily="18" charset="-78"/>
                <a:cs typeface="Adobe Arabic" pitchFamily="18" charset="-78"/>
              </a:rPr>
            </a:br>
            <a:br>
              <a:rPr lang="en-IN" b="1" dirty="0">
                <a:latin typeface="Adobe Arabic" pitchFamily="18" charset="-78"/>
                <a:cs typeface="Adobe Arabic" pitchFamily="18" charset="-78"/>
              </a:rPr>
            </a:br>
            <a:r>
              <a:rPr lang="en-IN" sz="3500" u="sng" dirty="0">
                <a:latin typeface="Adobe Arabic" pitchFamily="18" charset="-78"/>
                <a:cs typeface="Adobe Arabic" pitchFamily="18" charset="-78"/>
              </a:rPr>
              <a:t>Topic 5</a:t>
            </a:r>
            <a:r>
              <a:rPr lang="en-IN" sz="3500" b="1" dirty="0">
                <a:latin typeface="Adobe Arabic" pitchFamily="18" charset="-78"/>
                <a:cs typeface="Adobe Arabic" pitchFamily="18" charset="-78"/>
              </a:rPr>
              <a:t>: </a:t>
            </a:r>
            <a:r>
              <a:rPr lang="en-IN" sz="3500" dirty="0"/>
              <a:t>Academic Integrity and Prevention of     </a:t>
            </a:r>
            <a:br>
              <a:rPr lang="en-IN" sz="3500" dirty="0"/>
            </a:br>
            <a:r>
              <a:rPr lang="en-IN" sz="3500" dirty="0"/>
              <a:t>              Plagiarism</a:t>
            </a:r>
            <a:br>
              <a:rPr lang="en-IN" sz="3200" b="1" dirty="0">
                <a:latin typeface="Adobe Arabic" pitchFamily="18" charset="-78"/>
                <a:cs typeface="Adobe Arabic" pitchFamily="18" charset="-78"/>
              </a:rPr>
            </a:br>
            <a:r>
              <a:rPr lang="en-IN" sz="3200" b="1" dirty="0">
                <a:latin typeface="Adobe Arabic" pitchFamily="18" charset="-78"/>
                <a:cs typeface="Adobe Arabic" pitchFamily="18" charset="-78"/>
              </a:rPr>
              <a:t>			  </a:t>
            </a:r>
            <a:r>
              <a:rPr lang="en-IN" sz="2400" dirty="0">
                <a:solidFill>
                  <a:srgbClr val="FFFF00"/>
                </a:solidFill>
                <a:latin typeface="Adobe Arabic" pitchFamily="18" charset="-78"/>
                <a:cs typeface="Adobe Arabic" pitchFamily="18" charset="-78"/>
              </a:rPr>
              <a:t>[Objective 1 &amp; 2:</a:t>
            </a:r>
            <a:r>
              <a:rPr lang="en-US" sz="2400" dirty="0">
                <a:solidFill>
                  <a:srgbClr val="FFFF00"/>
                </a:solidFill>
                <a:latin typeface="Adobe Arabic" pitchFamily="18" charset="-78"/>
                <a:cs typeface="Adobe Arabic" pitchFamily="18" charset="-78"/>
              </a:rPr>
              <a:t> P</a:t>
            </a:r>
            <a:r>
              <a:rPr lang="en-US" sz="2400" dirty="0">
                <a:solidFill>
                  <a:srgbClr val="FFFF00"/>
                </a:solidFill>
              </a:rPr>
              <a:t>rofessional skills &amp;  competencies]</a:t>
            </a:r>
            <a:br>
              <a:rPr lang="en-IN" sz="2400" b="1" dirty="0">
                <a:latin typeface="Adobe Arabic" pitchFamily="18" charset="-78"/>
                <a:cs typeface="Adobe Arabic" pitchFamily="18" charset="-78"/>
              </a:rPr>
            </a:br>
            <a:br>
              <a:rPr lang="en-US" sz="3200" dirty="0">
                <a:latin typeface="Adobe Arabic" pitchFamily="18" charset="-78"/>
                <a:cs typeface="Adobe Arabic" pitchFamily="18" charset="-78"/>
              </a:rPr>
            </a:br>
            <a:endParaRPr lang="en-US" sz="3200" dirty="0"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8229600" cy="4113213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6" name="Line Callout 3 (Border and Accent Bar) 5"/>
          <p:cNvSpPr/>
          <p:nvPr/>
        </p:nvSpPr>
        <p:spPr bwMode="auto">
          <a:xfrm>
            <a:off x="533400" y="2057400"/>
            <a:ext cx="1676400" cy="457200"/>
          </a:xfrm>
          <a:prstGeom prst="accentBorderCallout3">
            <a:avLst/>
          </a:prstGeom>
          <a:solidFill>
            <a:schemeClr val="bg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</a:rPr>
              <a:t>Objective</a:t>
            </a:r>
          </a:p>
        </p:txBody>
      </p: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2362200" y="1905000"/>
            <a:ext cx="6553200" cy="838200"/>
            <a:chOff x="-221" y="2004"/>
            <a:chExt cx="2546" cy="1078"/>
          </a:xfrm>
          <a:solidFill>
            <a:schemeClr val="accent1">
              <a:lumMod val="50000"/>
            </a:schemeClr>
          </a:solidFill>
        </p:grpSpPr>
        <p:sp>
          <p:nvSpPr>
            <p:cNvPr id="9" name="AutoShape 43"/>
            <p:cNvSpPr>
              <a:spLocks noChangeArrowheads="1"/>
            </p:cNvSpPr>
            <p:nvPr/>
          </p:nvSpPr>
          <p:spPr bwMode="auto">
            <a:xfrm>
              <a:off x="-181" y="2004"/>
              <a:ext cx="2506" cy="1078"/>
            </a:xfrm>
            <a:prstGeom prst="roundRect">
              <a:avLst>
                <a:gd name="adj" fmla="val 12523"/>
              </a:avLst>
            </a:prstGeom>
            <a:grpFill/>
            <a:ln w="12600">
              <a:solidFill>
                <a:srgbClr val="000000"/>
              </a:solidFill>
              <a:round/>
              <a:headEnd/>
              <a:tailEnd/>
            </a:ln>
            <a:effectLst>
              <a:outerShdw dist="10793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AutoShape 44"/>
            <p:cNvSpPr>
              <a:spLocks noChangeArrowheads="1"/>
            </p:cNvSpPr>
            <p:nvPr/>
          </p:nvSpPr>
          <p:spPr bwMode="auto">
            <a:xfrm>
              <a:off x="-221" y="2052"/>
              <a:ext cx="2456" cy="886"/>
            </a:xfrm>
            <a:prstGeom prst="roundRect">
              <a:avLst>
                <a:gd name="adj" fmla="val 97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lIns="90360" tIns="44280" rIns="90360" bIns="44280" anchor="ctr" anchorCtr="1"/>
            <a:lstStyle/>
            <a:p>
              <a:pPr algn="just"/>
              <a:r>
                <a:rPr lang="en-IN" sz="2000" dirty="0"/>
                <a:t>To make the trainees aware of the importance of promoting academic integrity and prevention of plagiarism</a:t>
              </a:r>
              <a:endParaRPr lang="en-US" sz="2000" dirty="0"/>
            </a:p>
          </p:txBody>
        </p:sp>
      </p:grpSp>
      <p:sp>
        <p:nvSpPr>
          <p:cNvPr id="11" name="Line Callout 3 (Border and Accent Bar) 10"/>
          <p:cNvSpPr/>
          <p:nvPr/>
        </p:nvSpPr>
        <p:spPr bwMode="auto">
          <a:xfrm>
            <a:off x="419100" y="3619500"/>
            <a:ext cx="1905000" cy="457200"/>
          </a:xfrm>
          <a:prstGeom prst="accentBorderCallout3">
            <a:avLst/>
          </a:prstGeom>
          <a:solidFill>
            <a:schemeClr val="bg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IN" dirty="0">
                <a:solidFill>
                  <a:srgbClr val="FF0000"/>
                </a:solidFill>
              </a:rPr>
              <a:t>Mode of delivery</a:t>
            </a:r>
            <a:endParaRPr lang="en-US" dirty="0">
              <a:solidFill>
                <a:srgbClr val="FF0000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</a:endParaRPr>
          </a:p>
        </p:txBody>
      </p: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2438400" y="2936456"/>
            <a:ext cx="6476641" cy="1940343"/>
            <a:chOff x="-314" y="1984"/>
            <a:chExt cx="2639" cy="1098"/>
          </a:xfrm>
          <a:solidFill>
            <a:schemeClr val="accent1">
              <a:lumMod val="50000"/>
            </a:schemeClr>
          </a:solidFill>
        </p:grpSpPr>
        <p:sp>
          <p:nvSpPr>
            <p:cNvPr id="13" name="AutoShape 43"/>
            <p:cNvSpPr>
              <a:spLocks noChangeArrowheads="1"/>
            </p:cNvSpPr>
            <p:nvPr/>
          </p:nvSpPr>
          <p:spPr bwMode="auto">
            <a:xfrm>
              <a:off x="-181" y="2004"/>
              <a:ext cx="2506" cy="1078"/>
            </a:xfrm>
            <a:prstGeom prst="roundRect">
              <a:avLst>
                <a:gd name="adj" fmla="val 12523"/>
              </a:avLst>
            </a:prstGeom>
            <a:grpFill/>
            <a:ln w="12600">
              <a:solidFill>
                <a:srgbClr val="000000"/>
              </a:solidFill>
              <a:round/>
              <a:headEnd/>
              <a:tailEnd/>
            </a:ln>
            <a:effectLst>
              <a:outerShdw dist="10793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" name="AutoShape 44"/>
            <p:cNvSpPr>
              <a:spLocks noChangeArrowheads="1"/>
            </p:cNvSpPr>
            <p:nvPr/>
          </p:nvSpPr>
          <p:spPr bwMode="auto">
            <a:xfrm>
              <a:off x="-314" y="1984"/>
              <a:ext cx="2608" cy="1011"/>
            </a:xfrm>
            <a:prstGeom prst="roundRect">
              <a:avLst>
                <a:gd name="adj" fmla="val 97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lIns="90360" tIns="44280" rIns="90360" bIns="44280" anchor="ctr" anchorCtr="1"/>
            <a:lstStyle/>
            <a:p>
              <a:r>
                <a:rPr lang="en-IN" sz="2000" u="sng" dirty="0"/>
                <a:t>Theory</a:t>
              </a:r>
              <a:r>
                <a:rPr lang="en-IN" sz="2000" dirty="0"/>
                <a:t>: Fundamental values of academic integrity. Types of Academic Dishonesty. Plagiarism, types and prevention. UGC Regulations on Promotion of Academic Integrity and Prevention of Plagiarism.  </a:t>
              </a:r>
            </a:p>
            <a:p>
              <a:r>
                <a:rPr lang="en-IN" sz="2000" u="sng" dirty="0"/>
                <a:t>Practical</a:t>
              </a:r>
              <a:r>
                <a:rPr lang="en-IN" sz="2000" dirty="0"/>
                <a:t>: Any one of the open source plagiarism tool</a:t>
              </a:r>
            </a:p>
          </p:txBody>
        </p:sp>
      </p:grpSp>
      <p:sp>
        <p:nvSpPr>
          <p:cNvPr id="15" name="Line Callout 3 (Border and Accent Bar) 14"/>
          <p:cNvSpPr/>
          <p:nvPr/>
        </p:nvSpPr>
        <p:spPr bwMode="auto">
          <a:xfrm>
            <a:off x="457200" y="5638800"/>
            <a:ext cx="1905000" cy="457200"/>
          </a:xfrm>
          <a:prstGeom prst="accentBorderCallout3">
            <a:avLst/>
          </a:prstGeom>
          <a:solidFill>
            <a:schemeClr val="bg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IN" dirty="0">
                <a:solidFill>
                  <a:srgbClr val="FF0000"/>
                </a:solidFill>
              </a:rPr>
              <a:t>Expected outcome</a:t>
            </a:r>
            <a:endParaRPr lang="en-US" dirty="0">
              <a:solidFill>
                <a:srgbClr val="FF0000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</a:endParaRPr>
          </a:p>
        </p:txBody>
      </p:sp>
      <p:grpSp>
        <p:nvGrpSpPr>
          <p:cNvPr id="8" name="Group 42"/>
          <p:cNvGrpSpPr>
            <a:grpSpLocks/>
          </p:cNvGrpSpPr>
          <p:nvPr/>
        </p:nvGrpSpPr>
        <p:grpSpPr bwMode="auto">
          <a:xfrm>
            <a:off x="2438400" y="5181600"/>
            <a:ext cx="6476641" cy="1371600"/>
            <a:chOff x="-314" y="2004"/>
            <a:chExt cx="2639" cy="1078"/>
          </a:xfrm>
          <a:solidFill>
            <a:schemeClr val="accent1">
              <a:lumMod val="50000"/>
            </a:schemeClr>
          </a:solidFill>
        </p:grpSpPr>
        <p:sp>
          <p:nvSpPr>
            <p:cNvPr id="17" name="AutoShape 43"/>
            <p:cNvSpPr>
              <a:spLocks noChangeArrowheads="1"/>
            </p:cNvSpPr>
            <p:nvPr/>
          </p:nvSpPr>
          <p:spPr bwMode="auto">
            <a:xfrm>
              <a:off x="-181" y="2004"/>
              <a:ext cx="2506" cy="1078"/>
            </a:xfrm>
            <a:prstGeom prst="roundRect">
              <a:avLst>
                <a:gd name="adj" fmla="val 12523"/>
              </a:avLst>
            </a:prstGeom>
            <a:grpFill/>
            <a:ln w="12600">
              <a:solidFill>
                <a:srgbClr val="000000"/>
              </a:solidFill>
              <a:round/>
              <a:headEnd/>
              <a:tailEnd/>
            </a:ln>
            <a:effectLst>
              <a:outerShdw dist="10793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8" name="AutoShape 44"/>
            <p:cNvSpPr>
              <a:spLocks noChangeArrowheads="1"/>
            </p:cNvSpPr>
            <p:nvPr/>
          </p:nvSpPr>
          <p:spPr bwMode="auto">
            <a:xfrm>
              <a:off x="-314" y="2052"/>
              <a:ext cx="2608" cy="988"/>
            </a:xfrm>
            <a:prstGeom prst="roundRect">
              <a:avLst>
                <a:gd name="adj" fmla="val 97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lIns="90360" tIns="44280" rIns="90360" bIns="44280" anchor="ctr" anchorCtr="1"/>
            <a:lstStyle/>
            <a:p>
              <a:pPr algn="just"/>
              <a:endParaRPr lang="en-IN" sz="2000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2514600" y="5113347"/>
            <a:ext cx="6248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000" dirty="0"/>
              <a:t>Trainees will be able to impart information literacy and academic writing skills among users on topics like how cite a source based on international standards, software supporting scholarly writing and references management.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77071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Arial Unicode MS"/>
      </a:majorFont>
      <a:minorFont>
        <a:latin typeface="Times New Roman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488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Adobe Arabic</vt:lpstr>
      <vt:lpstr>Monotype Sorts</vt:lpstr>
      <vt:lpstr>Times New Roman</vt:lpstr>
      <vt:lpstr>Office Theme</vt:lpstr>
      <vt:lpstr>    Manual for the Training on Modernization of Lib-. Services of Teacher Education  Institutions               Shijith Kumar C    </vt:lpstr>
      <vt:lpstr> Topic 1 :  Development of Library Website   [Objective 1&amp; 2: Professional Competency/ ICT applications ] </vt:lpstr>
      <vt:lpstr> Topic 2: Integrated Library Management                     System            [Objective 3: Open source library automation software]  </vt:lpstr>
      <vt:lpstr> Topic 3: Electronic Information Resources in                      Education                   [Objective 3 &amp; 4 : Digital Resources in Education]  </vt:lpstr>
      <vt:lpstr>  Topic 4: Information Literacy/ Academic                     Writing       [Objective 1 &amp; 2: Professional skills &amp;  competencies]  </vt:lpstr>
      <vt:lpstr>  Topic 5: Academic Integrity and Prevention of                    Plagiarism      [Objective 1 &amp; 2: Professional skills &amp;  competencies]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Hash Tables</dc:title>
  <dc:creator>PDC1</dc:creator>
  <cp:lastModifiedBy>Shijith Kumar</cp:lastModifiedBy>
  <cp:revision>20</cp:revision>
  <dcterms:modified xsi:type="dcterms:W3CDTF">2019-10-22T18:25:20Z</dcterms:modified>
</cp:coreProperties>
</file>