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pptx" ContentType="application/vnd.openxmlformats-officedocument.presentationml.presentation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74" r:id="rId4"/>
    <p:sldId id="278" r:id="rId5"/>
    <p:sldId id="279" r:id="rId6"/>
    <p:sldId id="281" r:id="rId7"/>
    <p:sldId id="282" r:id="rId8"/>
    <p:sldId id="283" r:id="rId9"/>
    <p:sldId id="284" r:id="rId10"/>
    <p:sldId id="287" r:id="rId11"/>
    <p:sldId id="289" r:id="rId12"/>
    <p:sldId id="395" r:id="rId13"/>
    <p:sldId id="393" r:id="rId14"/>
    <p:sldId id="280" r:id="rId15"/>
    <p:sldId id="397" r:id="rId16"/>
    <p:sldId id="264" r:id="rId17"/>
    <p:sldId id="266" r:id="rId18"/>
    <p:sldId id="285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9" autoAdjust="0"/>
    <p:restoredTop sz="86380" autoAdjust="0"/>
  </p:normalViewPr>
  <p:slideViewPr>
    <p:cSldViewPr>
      <p:cViewPr varScale="1">
        <p:scale>
          <a:sx n="56" d="100"/>
          <a:sy n="56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09-11-2022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13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42160"/>
            <a:ext cx="8534400" cy="2301240"/>
          </a:xfrm>
        </p:spPr>
        <p:txBody>
          <a:bodyPr>
            <a:normAutofit/>
          </a:bodyPr>
          <a:lstStyle/>
          <a:p>
            <a:pPr algn="ctr"/>
            <a:br>
              <a:rPr lang="en-IN" sz="3600" b="1" dirty="0">
                <a:solidFill>
                  <a:srgbClr val="FFFF00"/>
                </a:solidFill>
              </a:rPr>
            </a:br>
            <a:r>
              <a:rPr lang="en-IN" sz="3600" b="1" dirty="0">
                <a:solidFill>
                  <a:srgbClr val="FFFF00"/>
                </a:solidFill>
              </a:rPr>
              <a:t>Library &amp; INFORMATION CENTRE, AIISH </a:t>
            </a:r>
            <a:r>
              <a:rPr lang="en-IN" sz="2800" b="1" dirty="0">
                <a:solidFill>
                  <a:srgbClr val="00B050"/>
                </a:solidFill>
              </a:rPr>
              <a:t>Resources and Services</a:t>
            </a:r>
            <a:endParaRPr lang="en-IN" sz="2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6480048" cy="17526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E-books</a:t>
            </a:r>
          </a:p>
          <a:p>
            <a:endParaRPr lang="en-US" dirty="0"/>
          </a:p>
          <a:p>
            <a:r>
              <a:rPr lang="en-US" dirty="0"/>
              <a:t>E-journals</a:t>
            </a:r>
          </a:p>
          <a:p>
            <a:endParaRPr lang="en-US" dirty="0"/>
          </a:p>
          <a:p>
            <a:r>
              <a:rPr lang="en-US" dirty="0"/>
              <a:t>Book CD-ROMs</a:t>
            </a:r>
          </a:p>
          <a:p>
            <a:endParaRPr lang="en-US" dirty="0"/>
          </a:p>
          <a:p>
            <a:r>
              <a:rPr lang="en-US" dirty="0"/>
              <a:t>Digital repository </a:t>
            </a:r>
          </a:p>
          <a:p>
            <a:endParaRPr lang="en-US" dirty="0"/>
          </a:p>
          <a:p>
            <a:r>
              <a:rPr lang="en-US" dirty="0"/>
              <a:t>Databases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itting, clock, white, light&#10;&#10;Description automatically generated">
            <a:extLst>
              <a:ext uri="{FF2B5EF4-FFF2-40B4-BE49-F238E27FC236}">
                <a16:creationId xmlns:a16="http://schemas.microsoft.com/office/drawing/2014/main" id="{8F8535EC-6D99-4D09-AB3A-DE5E2CDA23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8100"/>
            <a:ext cx="6447501" cy="13208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00"/>
                </a:solidFill>
              </a:rPr>
              <a:t>Information Services…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52242"/>
            <a:ext cx="9448780" cy="685798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IN" sz="2800" dirty="0">
              <a:solidFill>
                <a:srgbClr val="FFFFFF"/>
              </a:solidFill>
            </a:endParaRP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1) Book Lending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2) ERMED Service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3) Institutional Repository 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4) ISBN </a:t>
            </a:r>
          </a:p>
          <a:p>
            <a:pPr marL="1257300" indent="0">
              <a:lnSpc>
                <a:spcPct val="150000"/>
              </a:lnSpc>
              <a:buNone/>
            </a:pPr>
            <a:endParaRPr lang="en-IN" sz="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IN" sz="700" dirty="0">
                <a:solidFill>
                  <a:srgbClr val="FFFFFF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IN" sz="700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IN" sz="7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0638-C531-4329-AF42-4C2B9212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…Information Services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265F9-E7FE-49E8-AB28-DF36BE90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1488613"/>
            <a:ext cx="7924803" cy="5064587"/>
          </a:xfrm>
        </p:spPr>
        <p:txBody>
          <a:bodyPr>
            <a:normAutofit/>
          </a:bodyPr>
          <a:lstStyle/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5) N-LIST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6) Plagiarism detection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7) Reference management</a:t>
            </a:r>
          </a:p>
          <a:p>
            <a:pPr marL="1257300" indent="0">
              <a:lnSpc>
                <a:spcPct val="150000"/>
              </a:lnSpc>
              <a:buNone/>
            </a:pPr>
            <a:r>
              <a:rPr lang="en-IN" sz="3200" dirty="0">
                <a:solidFill>
                  <a:srgbClr val="FFFFFF"/>
                </a:solidFill>
              </a:rPr>
              <a:t>8) Scholarly writing support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82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0528-8C2B-4927-ACF6-9309FBF2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F8A2FE-CEF0-4927-97AE-A902C920E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8771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  Online Public Access Catalogue</a:t>
            </a: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269D-936E-4B97-9096-D6297D18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161A5-B3B0-4BD9-8549-48262A07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Object 3">
            <a:hlinkClick r:id="" action="ppaction://ole?verb=0"/>
            <a:extLst>
              <a:ext uri="{FF2B5EF4-FFF2-40B4-BE49-F238E27FC236}">
                <a16:creationId xmlns:a16="http://schemas.microsoft.com/office/drawing/2014/main" id="{994B706F-7390-48BC-AF3F-7A5F7480E3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680931"/>
              </p:ext>
            </p:extLst>
          </p:nvPr>
        </p:nvGraphicFramePr>
        <p:xfrm>
          <a:off x="0" y="0"/>
          <a:ext cx="9296400" cy="685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esentation" r:id="rId3" imgW="6096088" imgH="3429060" progId="PowerPoint.Show.12">
                  <p:embed/>
                </p:oleObj>
              </mc:Choice>
              <mc:Fallback>
                <p:oleObj name="Presentation" r:id="rId3" imgW="6096088" imgH="342906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296400" cy="6857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05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NLIST</a:t>
            </a:r>
            <a:r>
              <a:rPr lang="en-IN" dirty="0"/>
              <a:t> 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IN" dirty="0"/>
              <a:t>National Library and Information Services Infrastructure for Scholarly Content </a:t>
            </a:r>
          </a:p>
          <a:p>
            <a:r>
              <a:rPr lang="en-IN" dirty="0" err="1"/>
              <a:t>MHRD</a:t>
            </a:r>
            <a:r>
              <a:rPr lang="en-IN" dirty="0"/>
              <a:t>, </a:t>
            </a:r>
            <a:r>
              <a:rPr lang="en-IN" dirty="0" err="1"/>
              <a:t>UGC</a:t>
            </a:r>
            <a:r>
              <a:rPr lang="en-IN" dirty="0"/>
              <a:t>, </a:t>
            </a:r>
            <a:r>
              <a:rPr lang="en-IN" dirty="0" err="1"/>
              <a:t>INFLIBNET</a:t>
            </a:r>
            <a:endParaRPr lang="en-IN" dirty="0"/>
          </a:p>
          <a:p>
            <a:r>
              <a:rPr lang="en-IN" dirty="0"/>
              <a:t>6000 + e-journals &amp; 135000+ e-books</a:t>
            </a:r>
          </a:p>
          <a:p>
            <a:r>
              <a:rPr lang="en-IN" dirty="0" err="1"/>
              <a:t>Ebrary</a:t>
            </a:r>
            <a:endParaRPr lang="en-IN" dirty="0"/>
          </a:p>
          <a:p>
            <a:r>
              <a:rPr lang="en-IN" dirty="0"/>
              <a:t>Publisher &amp; Subject-wise browsing </a:t>
            </a:r>
          </a:p>
          <a:p>
            <a:r>
              <a:rPr lang="en-IN" dirty="0"/>
              <a:t>Searching through search interface </a:t>
            </a:r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Al626786   chuda_99@yahoo.com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N-LIST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/>
              <a:t>User name &amp; password-based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/>
              <a:t>Only for </a:t>
            </a:r>
            <a:r>
              <a:rPr lang="en-IN" dirty="0" err="1"/>
              <a:t>AIISH</a:t>
            </a:r>
            <a:r>
              <a:rPr lang="en-IN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/>
              <a:t>No self-generation of account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/>
              <a:t>Global access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Rules &amp;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/>
              <a:t>Loan Period</a:t>
            </a:r>
          </a:p>
          <a:p>
            <a:endParaRPr lang="en-US" sz="1400" dirty="0"/>
          </a:p>
          <a:p>
            <a:r>
              <a:rPr lang="en-US" dirty="0"/>
              <a:t>Fine: Late return, loss of books, loss of cards</a:t>
            </a:r>
          </a:p>
          <a:p>
            <a:endParaRPr lang="en-US" sz="1800" dirty="0"/>
          </a:p>
          <a:p>
            <a:r>
              <a:rPr lang="en-US" dirty="0"/>
              <a:t>Discipline</a:t>
            </a:r>
          </a:p>
          <a:p>
            <a:endParaRPr lang="en-US" sz="1600" dirty="0"/>
          </a:p>
          <a:p>
            <a:r>
              <a:rPr lang="en-US" dirty="0"/>
              <a:t>Restrictions for print materials</a:t>
            </a:r>
          </a:p>
          <a:p>
            <a:endParaRPr lang="en-US" sz="1600" dirty="0"/>
          </a:p>
          <a:p>
            <a:r>
              <a:rPr lang="en-US" dirty="0"/>
              <a:t>Gate register</a:t>
            </a:r>
          </a:p>
          <a:p>
            <a:pPr>
              <a:buNone/>
            </a:pPr>
            <a:endParaRPr lang="en-US" sz="1200" dirty="0"/>
          </a:p>
          <a:p>
            <a:r>
              <a:rPr lang="en-US" dirty="0"/>
              <a:t>Security gate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Holidays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16563"/>
          </a:xfrm>
        </p:spPr>
        <p:txBody>
          <a:bodyPr/>
          <a:lstStyle/>
          <a:p>
            <a:pPr>
              <a:buNone/>
            </a:pPr>
            <a:r>
              <a:rPr lang="en-IN" dirty="0">
                <a:solidFill>
                  <a:srgbClr val="FFFF00"/>
                </a:solidFill>
              </a:rPr>
              <a:t>				Library Resources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Print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r>
              <a:rPr lang="en-IN" dirty="0"/>
              <a:t>Electronic</a:t>
            </a: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33600"/>
            <a:ext cx="3076575" cy="1485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FF00"/>
                </a:solidFill>
              </a:rPr>
              <a:t>Print Resources</a:t>
            </a:r>
            <a:br>
              <a:rPr lang="en-IN" dirty="0">
                <a:solidFill>
                  <a:srgbClr val="FFFF00"/>
                </a:solidFill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534400" cy="4190999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Books</a:t>
            </a:r>
          </a:p>
          <a:p>
            <a:endParaRPr lang="en-IN" dirty="0"/>
          </a:p>
          <a:p>
            <a:r>
              <a:rPr lang="en-IN" dirty="0"/>
              <a:t>Newspapers </a:t>
            </a:r>
          </a:p>
          <a:p>
            <a:endParaRPr lang="en-IN" dirty="0"/>
          </a:p>
          <a:p>
            <a:r>
              <a:rPr lang="en-IN" dirty="0"/>
              <a:t>Journals</a:t>
            </a:r>
          </a:p>
          <a:p>
            <a:endParaRPr lang="en-IN" dirty="0"/>
          </a:p>
          <a:p>
            <a:r>
              <a:rPr lang="en-IN" dirty="0"/>
              <a:t>Bound volumes of journals</a:t>
            </a:r>
          </a:p>
          <a:p>
            <a:endParaRPr lang="en-IN" dirty="0"/>
          </a:p>
          <a:p>
            <a:r>
              <a:rPr lang="en-IN" dirty="0"/>
              <a:t>Theses &amp; Dissertations/ Research Reports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486400"/>
          </a:xfrm>
        </p:spPr>
        <p:txBody>
          <a:bodyPr/>
          <a:lstStyle/>
          <a:p>
            <a:r>
              <a:rPr lang="en-US" dirty="0"/>
              <a:t>Textbooks</a:t>
            </a:r>
          </a:p>
          <a:p>
            <a:r>
              <a:rPr lang="en-US" dirty="0"/>
              <a:t>Edited books</a:t>
            </a:r>
          </a:p>
          <a:p>
            <a:r>
              <a:rPr lang="en-US" dirty="0"/>
              <a:t>Reference books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</a:t>
            </a:r>
            <a:r>
              <a:rPr lang="en-US" sz="1400" dirty="0"/>
              <a:t>Textbook 		 Edited book 		Reference book</a:t>
            </a: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505200"/>
            <a:ext cx="16002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429000"/>
            <a:ext cx="16764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505200"/>
            <a:ext cx="16764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Book Sections &amp; Loan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495799"/>
          </a:xfrm>
        </p:spPr>
        <p:txBody>
          <a:bodyPr/>
          <a:lstStyle/>
          <a:p>
            <a:r>
              <a:rPr lang="en-US" dirty="0"/>
              <a:t>Reference</a:t>
            </a:r>
          </a:p>
          <a:p>
            <a:pPr lvl="1"/>
            <a:r>
              <a:rPr lang="en-US" dirty="0"/>
              <a:t>Textbooks/ edited books </a:t>
            </a:r>
            <a:r>
              <a:rPr lang="en-US" dirty="0">
                <a:solidFill>
                  <a:srgbClr val="FF0000"/>
                </a:solidFill>
              </a:rPr>
              <a:t>2 days</a:t>
            </a:r>
          </a:p>
          <a:p>
            <a:pPr lvl="1"/>
            <a:r>
              <a:rPr lang="en-US" dirty="0"/>
              <a:t>Reference books</a:t>
            </a:r>
          </a:p>
          <a:p>
            <a:r>
              <a:rPr lang="en-US" dirty="0"/>
              <a:t>Stack</a:t>
            </a:r>
          </a:p>
          <a:p>
            <a:pPr lvl="1"/>
            <a:r>
              <a:rPr lang="en-US" dirty="0"/>
              <a:t>Textbooks/ edited books </a:t>
            </a:r>
            <a:r>
              <a:rPr lang="en-US" dirty="0">
                <a:solidFill>
                  <a:srgbClr val="FF0000"/>
                </a:solidFill>
              </a:rPr>
              <a:t>7 days</a:t>
            </a:r>
          </a:p>
          <a:p>
            <a:pPr lvl="1"/>
            <a:r>
              <a:rPr lang="en-US" dirty="0"/>
              <a:t>Literature books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14 days</a:t>
            </a:r>
          </a:p>
          <a:p>
            <a:pPr lvl="1">
              <a:buNone/>
            </a:pPr>
            <a:endParaRPr lang="en-US" dirty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Dewey Decimal Classification of Books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Book Circulation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Card</a:t>
            </a:r>
          </a:p>
          <a:p>
            <a:endParaRPr lang="en-US" dirty="0"/>
          </a:p>
          <a:p>
            <a:r>
              <a:rPr lang="en-US" dirty="0"/>
              <a:t>Fine for late return &amp; loss of books</a:t>
            </a:r>
          </a:p>
          <a:p>
            <a:endParaRPr lang="en-US" dirty="0"/>
          </a:p>
          <a:p>
            <a:r>
              <a:rPr lang="en-US" dirty="0"/>
              <a:t>Electronic Surveillance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dirty="0">
                <a:solidFill>
                  <a:srgbClr val="FFFF00"/>
                </a:solidFill>
              </a:rPr>
              <a:t>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/>
              <a:t>Periodical Publication </a:t>
            </a:r>
          </a:p>
          <a:p>
            <a:endParaRPr lang="en-US" dirty="0"/>
          </a:p>
          <a:p>
            <a:r>
              <a:rPr lang="en-US" dirty="0"/>
              <a:t>Frequency</a:t>
            </a:r>
          </a:p>
          <a:p>
            <a:endParaRPr lang="en-US" dirty="0"/>
          </a:p>
          <a:p>
            <a:r>
              <a:rPr lang="en-US" dirty="0"/>
              <a:t>Year, Volume &amp; Issue No.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Bound Volumes </a:t>
            </a:r>
          </a:p>
        </p:txBody>
      </p:sp>
      <p:pic>
        <p:nvPicPr>
          <p:cNvPr id="4" name="Content Placeholder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905000"/>
            <a:ext cx="4191000" cy="2819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 Theses &amp; Dissertations/ Research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 Dissertations</a:t>
            </a:r>
          </a:p>
          <a:p>
            <a:endParaRPr lang="en-US" dirty="0"/>
          </a:p>
          <a:p>
            <a:r>
              <a:rPr lang="en-US" dirty="0"/>
              <a:t>PhD Thesis</a:t>
            </a:r>
          </a:p>
          <a:p>
            <a:endParaRPr lang="en-US" dirty="0"/>
          </a:p>
          <a:p>
            <a:r>
              <a:rPr lang="en-US" dirty="0"/>
              <a:t>Funded Projects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b7de64d-5eb9-4a37-8a24-800f206da545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1230</TotalTime>
  <Words>267</Words>
  <Application>Microsoft Office PowerPoint</Application>
  <PresentationFormat>On-screen Show (4:3)</PresentationFormat>
  <Paragraphs>113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Franklin Gothic Book</vt:lpstr>
      <vt:lpstr>Wingdings</vt:lpstr>
      <vt:lpstr>Wingdings 2</vt:lpstr>
      <vt:lpstr>Technic</vt:lpstr>
      <vt:lpstr>Microsoft PowerPoint Presentation</vt:lpstr>
      <vt:lpstr> Library &amp; INFORMATION CENTRE, AIISH Resources and Services</vt:lpstr>
      <vt:lpstr>PowerPoint Presentation</vt:lpstr>
      <vt:lpstr>Print Resources </vt:lpstr>
      <vt:lpstr>Books</vt:lpstr>
      <vt:lpstr>Book Sections &amp; Loan Period</vt:lpstr>
      <vt:lpstr>Book Circulation </vt:lpstr>
      <vt:lpstr>  Journals </vt:lpstr>
      <vt:lpstr>Bound Volumes </vt:lpstr>
      <vt:lpstr> Theses &amp; Dissertations/ Research Reports</vt:lpstr>
      <vt:lpstr>E-Resources</vt:lpstr>
      <vt:lpstr>Information Services…</vt:lpstr>
      <vt:lpstr>…Information Services</vt:lpstr>
      <vt:lpstr>PowerPoint Presentation</vt:lpstr>
      <vt:lpstr>  Online Public Access Catalogue</vt:lpstr>
      <vt:lpstr>PowerPoint Presentation</vt:lpstr>
      <vt:lpstr>NLIST .....</vt:lpstr>
      <vt:lpstr>N-LIST</vt:lpstr>
      <vt:lpstr>Rules &amp; Regulations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69</cp:revision>
  <dcterms:created xsi:type="dcterms:W3CDTF">2006-08-16T00:00:00Z</dcterms:created>
  <dcterms:modified xsi:type="dcterms:W3CDTF">2022-11-09T12:29:24Z</dcterms:modified>
</cp:coreProperties>
</file>