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C74DE-059A-44E4-9FB4-C96F0ACBFCD8}" type="datetimeFigureOut">
              <a:rPr lang="en-US" smtClean="0"/>
              <a:t>21-Mar-16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87D74-6199-414D-9637-86D4A2EAC9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5790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C74DE-059A-44E4-9FB4-C96F0ACBFCD8}" type="datetimeFigureOut">
              <a:rPr lang="en-US" smtClean="0"/>
              <a:t>21-Mar-16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87D74-6199-414D-9637-86D4A2EAC9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9319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C74DE-059A-44E4-9FB4-C96F0ACBFCD8}" type="datetimeFigureOut">
              <a:rPr lang="en-US" smtClean="0"/>
              <a:t>21-Mar-16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87D74-6199-414D-9637-86D4A2EAC9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6761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C74DE-059A-44E4-9FB4-C96F0ACBFCD8}" type="datetimeFigureOut">
              <a:rPr lang="en-US" smtClean="0"/>
              <a:t>21-Mar-16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87D74-6199-414D-9637-86D4A2EAC9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4605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C74DE-059A-44E4-9FB4-C96F0ACBFCD8}" type="datetimeFigureOut">
              <a:rPr lang="en-US" smtClean="0"/>
              <a:t>21-Mar-16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87D74-6199-414D-9637-86D4A2EAC9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5862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C74DE-059A-44E4-9FB4-C96F0ACBFCD8}" type="datetimeFigureOut">
              <a:rPr lang="en-US" smtClean="0"/>
              <a:t>21-Mar-16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87D74-6199-414D-9637-86D4A2EAC9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3363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C74DE-059A-44E4-9FB4-C96F0ACBFCD8}" type="datetimeFigureOut">
              <a:rPr lang="en-US" smtClean="0"/>
              <a:t>21-Mar-16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87D74-6199-414D-9637-86D4A2EAC9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7125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C74DE-059A-44E4-9FB4-C96F0ACBFCD8}" type="datetimeFigureOut">
              <a:rPr lang="en-US" smtClean="0"/>
              <a:t>21-Mar-16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87D74-6199-414D-9637-86D4A2EAC9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9879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C74DE-059A-44E4-9FB4-C96F0ACBFCD8}" type="datetimeFigureOut">
              <a:rPr lang="en-US" smtClean="0"/>
              <a:t>21-Mar-16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87D74-6199-414D-9637-86D4A2EAC9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0681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C74DE-059A-44E4-9FB4-C96F0ACBFCD8}" type="datetimeFigureOut">
              <a:rPr lang="en-US" smtClean="0"/>
              <a:t>21-Mar-16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87D74-6199-414D-9637-86D4A2EAC9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3354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C74DE-059A-44E4-9FB4-C96F0ACBFCD8}" type="datetimeFigureOut">
              <a:rPr lang="en-US" smtClean="0"/>
              <a:t>21-Mar-16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87D74-6199-414D-9637-86D4A2EAC9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5758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5C74DE-059A-44E4-9FB4-C96F0ACBFCD8}" type="datetimeFigureOut">
              <a:rPr lang="en-US" smtClean="0"/>
              <a:t>21-Mar-16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387D74-6199-414D-9637-86D4A2EAC9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7325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533400"/>
            <a:ext cx="7772400" cy="1470025"/>
          </a:xfrm>
        </p:spPr>
        <p:txBody>
          <a:bodyPr/>
          <a:lstStyle/>
          <a:p>
            <a:r>
              <a:rPr lang="en-US" dirty="0" smtClean="0"/>
              <a:t>Legal Aspects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981200"/>
            <a:ext cx="6400800" cy="28956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No specific rules in India</a:t>
            </a:r>
          </a:p>
          <a:p>
            <a:r>
              <a:rPr lang="en-US" dirty="0" smtClean="0"/>
              <a:t>Theses </a:t>
            </a:r>
            <a:r>
              <a:rPr lang="en-US" dirty="0"/>
              <a:t>that were found to be had more than 30 per cent of the content from another individual’s material would be treated as </a:t>
            </a:r>
            <a:r>
              <a:rPr lang="en-US" dirty="0" err="1" smtClean="0"/>
              <a:t>plagiarised</a:t>
            </a:r>
            <a:r>
              <a:rPr lang="en-US" dirty="0" smtClean="0"/>
              <a:t>-UGC</a:t>
            </a:r>
          </a:p>
          <a:p>
            <a:r>
              <a:rPr lang="en-US" dirty="0" smtClean="0"/>
              <a:t>Different </a:t>
            </a:r>
            <a:r>
              <a:rPr lang="en-US" dirty="0"/>
              <a:t>levels of punishment — including salary cuts and even dismissal — for different degrees of plagiarism. With the adoption of these new rules, higher education in India would have taken an important step towards improving its research </a:t>
            </a:r>
            <a:r>
              <a:rPr lang="en-US" dirty="0" smtClean="0"/>
              <a:t>culture.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3558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UGC provides </a:t>
            </a:r>
            <a:r>
              <a:rPr lang="en-US" dirty="0"/>
              <a:t>free anti-plagiarism software to universities eligible for grants from the University </a:t>
            </a:r>
            <a:r>
              <a:rPr lang="en-US" dirty="0" smtClean="0"/>
              <a:t>Grants Commission</a:t>
            </a:r>
          </a:p>
          <a:p>
            <a:r>
              <a:rPr lang="en-US" dirty="0"/>
              <a:t>Making it mandatory for the university to use anti-plagiarism software before awarding </a:t>
            </a:r>
            <a:r>
              <a:rPr lang="en-US" dirty="0" err="1"/>
              <a:t>Ph.D.s</a:t>
            </a:r>
            <a:r>
              <a:rPr lang="en-US" dirty="0"/>
              <a:t>, the UGC has recommended ‘URKUND’ software.</a:t>
            </a:r>
            <a:endParaRPr lang="en-US" dirty="0" smtClean="0"/>
          </a:p>
          <a:p>
            <a:r>
              <a:rPr lang="en-US" dirty="0" smtClean="0"/>
              <a:t>Earlier it was </a:t>
            </a:r>
            <a:r>
              <a:rPr lang="en-US" dirty="0" err="1" smtClean="0"/>
              <a:t>Turnitin</a:t>
            </a:r>
            <a:r>
              <a:rPr lang="en-US" dirty="0" smtClean="0"/>
              <a:t>, now  it is </a:t>
            </a:r>
            <a:r>
              <a:rPr lang="en-US" dirty="0" err="1" smtClean="0"/>
              <a:t>Urkund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0755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In addition to lack of regulation and punitive measures, the pressure on faculty members of educational institutions also contributes to sustenance </a:t>
            </a:r>
            <a:r>
              <a:rPr lang="en-US"/>
              <a:t>of </a:t>
            </a:r>
            <a:r>
              <a:rPr lang="en-US" smtClean="0"/>
              <a:t>plagiarism.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666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145</Words>
  <Application>Microsoft Office PowerPoint</Application>
  <PresentationFormat>On-screen Show (4:3)</PresentationFormat>
  <Paragraphs>8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Legal Aspects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Legal Aspects</dc:title>
  <dc:creator>user</dc:creator>
  <cp:lastModifiedBy>user</cp:lastModifiedBy>
  <cp:revision>6</cp:revision>
  <dcterms:created xsi:type="dcterms:W3CDTF">2016-03-20T18:44:24Z</dcterms:created>
  <dcterms:modified xsi:type="dcterms:W3CDTF">2016-03-20T20:14:16Z</dcterms:modified>
</cp:coreProperties>
</file>