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4" r:id="rId3"/>
    <p:sldId id="306" r:id="rId4"/>
    <p:sldId id="307" r:id="rId5"/>
    <p:sldId id="310" r:id="rId6"/>
    <p:sldId id="313" r:id="rId7"/>
    <p:sldId id="308" r:id="rId8"/>
    <p:sldId id="261" r:id="rId9"/>
    <p:sldId id="274" r:id="rId10"/>
    <p:sldId id="275" r:id="rId11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00"/>
    <a:srgbClr val="00FFCC"/>
    <a:srgbClr val="00FFFF"/>
    <a:srgbClr val="FFFF99"/>
    <a:srgbClr val="FFFFCC"/>
    <a:srgbClr val="00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196" autoAdjust="0"/>
  </p:normalViewPr>
  <p:slideViewPr>
    <p:cSldViewPr>
      <p:cViewPr>
        <p:scale>
          <a:sx n="62" d="100"/>
          <a:sy n="62" d="100"/>
        </p:scale>
        <p:origin x="-159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8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56C160B7-FBD8-4B7E-BE07-5234DEE60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63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001BF3B7-455F-4B01-A24C-4CDC115D0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47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io.msu.edu/June_2009_Procedures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56CBBF-DAFB-4ED5-B165-9AC0D9EB1C6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0274C6-3D31-4B90-9BD3-FF060232D95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u="sng" smtClean="0"/>
              <a:t>Clipart source</a:t>
            </a:r>
            <a:r>
              <a:rPr lang="en-US" sz="1400" smtClean="0"/>
              <a:t>:</a:t>
            </a:r>
          </a:p>
          <a:p>
            <a:pPr eaLnBrk="1" hangingPunct="1"/>
            <a:r>
              <a:rPr lang="en-US" sz="1400" smtClean="0"/>
              <a:t>http://www.worldofmonopoly.com/uk/glasgow/2008/deeds/cornerjail.gif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5001E6-3AB3-464C-A1AA-369A5616DA3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400" u="sng" smtClean="0"/>
              <a:t>Source</a:t>
            </a:r>
            <a:r>
              <a:rPr lang="en-US" sz="1400" smtClean="0"/>
              <a:t>: </a:t>
            </a:r>
            <a:br>
              <a:rPr lang="en-US" sz="1400" smtClean="0"/>
            </a:br>
            <a:r>
              <a:rPr lang="en-US" sz="1400" smtClean="0"/>
              <a:t>MSU’s </a:t>
            </a:r>
            <a:r>
              <a:rPr lang="en-US" sz="1400" i="1" smtClean="0"/>
              <a:t>Procedures Concerning Allegations of Misconduct  in Research and Creative Activities</a:t>
            </a:r>
            <a:br>
              <a:rPr lang="en-US" sz="1400" i="1" smtClean="0"/>
            </a:br>
            <a:r>
              <a:rPr lang="en-US" sz="1400" smtClean="0">
                <a:hlinkClick r:id="rId3"/>
              </a:rPr>
              <a:t>http://rio.msu.edu/June_2009_Procedures.pdf</a:t>
            </a:r>
            <a:endParaRPr lang="en-US" sz="1400" smtClean="0"/>
          </a:p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8C4D7-39A8-4E9F-922E-72345112302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92EBD-0BBA-4271-B15C-EA6855DA479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u="sng" smtClean="0"/>
              <a:t>Clip art source</a:t>
            </a:r>
            <a:r>
              <a:rPr lang="en-US" sz="1400" smtClean="0"/>
              <a:t>: </a:t>
            </a:r>
          </a:p>
          <a:p>
            <a:pPr eaLnBrk="1" hangingPunct="1"/>
            <a:r>
              <a:rPr lang="en-US" sz="1400" smtClean="0"/>
              <a:t>http://www.fotosearch.com/clip-art/stealing.html</a:t>
            </a:r>
          </a:p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1FD05-AF7C-4503-8715-CDEC88F3C4D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A8A33-17C0-4B50-8038-FB1840F9778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A2509-C838-434A-B5D7-B2B33011314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048C2-77CB-4D23-A2B1-A167CB82E82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u="sng" smtClean="0"/>
              <a:t>Clipart Source</a:t>
            </a:r>
            <a:r>
              <a:rPr lang="en-US" sz="1400" smtClean="0"/>
              <a:t>:</a:t>
            </a:r>
          </a:p>
          <a:p>
            <a:pPr eaLnBrk="1" hangingPunct="1"/>
            <a:r>
              <a:rPr lang="en-US" sz="1400" smtClean="0"/>
              <a:t>http://office.microsoft.com/en-us/clipart/results.aspx?qu=detective&amp;sc=20#60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1400" u="sng" smtClean="0"/>
              <a:t>Harris, 2004, citation</a:t>
            </a:r>
            <a:r>
              <a:rPr lang="en-US" sz="1400" smtClean="0"/>
              <a:t>:</a:t>
            </a:r>
            <a:br>
              <a:rPr lang="en-US" sz="1400" smtClean="0"/>
            </a:br>
            <a:r>
              <a:rPr lang="en-US" sz="1400" smtClean="0"/>
              <a:t>Harris, R. (2004). </a:t>
            </a:r>
            <a:r>
              <a:rPr lang="en-US" sz="1400" i="1" smtClean="0"/>
              <a:t>Anti-Plagiarism Strategies for Research Papers</a:t>
            </a:r>
            <a:r>
              <a:rPr lang="en-US" sz="1400" smtClean="0"/>
              <a:t>, retrieved on 8/20/08 from http://www.virtualsalt.com/antiplag.htm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FC1A0-1B4D-44D0-9D8A-5872638424B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u="sng" smtClean="0"/>
              <a:t>Clipart Source</a:t>
            </a:r>
            <a:r>
              <a:rPr lang="en-US" sz="1400" smtClean="0"/>
              <a:t>:</a:t>
            </a:r>
          </a:p>
          <a:p>
            <a:pPr eaLnBrk="1" hangingPunct="1"/>
            <a:r>
              <a:rPr lang="en-US" sz="1400" smtClean="0"/>
              <a:t>http://www.fotosearch.com/clip-art/angel_6.html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1400" smtClean="0"/>
              <a:t>One rule of thumb indicates that facts found in at least six different sources are common knowledge.</a:t>
            </a:r>
          </a:p>
          <a:p>
            <a:pPr eaLnBrk="1" hangingPunct="1"/>
            <a:endParaRPr lang="en-US" sz="1400" smtClean="0"/>
          </a:p>
          <a:p>
            <a:pPr eaLnBrk="1" hangingPunct="1"/>
            <a:r>
              <a:rPr lang="en-US" sz="1400" smtClean="0"/>
              <a:t>When in doubt either provide a reference citation, check with an expert, or both.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F0CB-E565-4112-B3A0-5CAF47489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CE7C2-18E8-42ED-B28F-07D5A5B2A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95DF6-32EB-4123-AEAC-D477700FC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C4A9E-7BB4-4BC1-B3E3-B17A22F51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0B3B2-6F08-4B33-804B-8BB7AFD72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0AD2B-526A-4358-95A0-B6BB2733A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ED9E5-1AE5-4F98-96A3-9D7061A0E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3C439-AB33-443E-A9AD-292015A7B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69B4E-2853-445B-AD21-A84C00888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802A8-E8CD-4C5C-9B40-2B761E752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35FC3-6132-4957-B994-AC6B918FF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7D510-8659-43BB-B85C-8B93D3A73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BBBE2-CD70-4051-B44F-BA589D97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CC58C45-93C4-4A7C-B828-BB8BF1FE4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io.msu.edu/June_2009_Procedure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8610600" cy="2127250"/>
          </a:xfrm>
        </p:spPr>
        <p:txBody>
          <a:bodyPr/>
          <a:lstStyle/>
          <a:p>
            <a:pPr eaLnBrk="1" hangingPunct="1"/>
            <a:r>
              <a:rPr lang="en-US" sz="7200" b="1" smtClean="0"/>
              <a:t>Plagiarism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6553200" cy="189865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z="3200" smtClean="0">
                <a:latin typeface="Arial" charset="0"/>
                <a:cs typeface="Arial" charset="0"/>
              </a:rPr>
              <a:t>Gail M. Dummer</a:t>
            </a:r>
          </a:p>
          <a:p>
            <a:pPr eaLnBrk="1" hangingPunct="1">
              <a:spcAft>
                <a:spcPct val="10000"/>
              </a:spcAft>
            </a:pPr>
            <a:r>
              <a:rPr lang="en-US" sz="3200" smtClean="0">
                <a:latin typeface="Arial" charset="0"/>
                <a:cs typeface="Arial" charset="0"/>
              </a:rPr>
              <a:t>Professor Emeritus</a:t>
            </a:r>
            <a:br>
              <a:rPr lang="en-US" sz="3200" smtClean="0">
                <a:latin typeface="Arial" charset="0"/>
                <a:cs typeface="Arial" charset="0"/>
              </a:rPr>
            </a:br>
            <a:r>
              <a:rPr lang="en-US" sz="3200" smtClean="0">
                <a:latin typeface="Arial" charset="0"/>
                <a:cs typeface="Arial" charset="0"/>
              </a:rPr>
              <a:t>Department of Kinesiology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Possible Consequences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" charset="0"/>
                <a:cs typeface="Arial" charset="0"/>
                <a:sym typeface="Wingdings" pitchFamily="2" charset="2"/>
              </a:rPr>
              <a:t> scholarly reputation</a:t>
            </a:r>
          </a:p>
          <a:p>
            <a:pPr eaLnBrk="1" hangingPunct="1"/>
            <a:r>
              <a:rPr lang="en-US" sz="3200" smtClean="0">
                <a:latin typeface="Arial" charset="0"/>
                <a:cs typeface="Arial" charset="0"/>
                <a:sym typeface="Wingdings" pitchFamily="2" charset="2"/>
              </a:rPr>
              <a:t> self-concept</a:t>
            </a:r>
            <a:endParaRPr lang="en-US" sz="3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3200" smtClean="0">
                <a:latin typeface="Arial" charset="0"/>
                <a:cs typeface="Arial" charset="0"/>
                <a:sym typeface="Wingdings" pitchFamily="2" charset="2"/>
              </a:rPr>
              <a:t> grades</a:t>
            </a:r>
          </a:p>
          <a:p>
            <a:pPr eaLnBrk="1" hangingPunct="1"/>
            <a:r>
              <a:rPr lang="en-US" sz="3200" smtClean="0">
                <a:latin typeface="Arial" charset="0"/>
                <a:cs typeface="Arial" charset="0"/>
                <a:sym typeface="Wingdings" pitchFamily="2" charset="2"/>
              </a:rPr>
              <a:t>Dissertation not accepted</a:t>
            </a:r>
          </a:p>
          <a:p>
            <a:pPr eaLnBrk="1" hangingPunct="1"/>
            <a:r>
              <a:rPr lang="en-US" sz="3200" smtClean="0">
                <a:latin typeface="Arial" charset="0"/>
                <a:cs typeface="Arial" charset="0"/>
                <a:sym typeface="Wingdings" pitchFamily="2" charset="2"/>
              </a:rPr>
              <a:t>Expulsion from university/no degree</a:t>
            </a:r>
          </a:p>
          <a:p>
            <a:pPr eaLnBrk="1" hangingPunct="1"/>
            <a:r>
              <a:rPr lang="en-US" sz="3200" smtClean="0">
                <a:latin typeface="Arial" charset="0"/>
                <a:cs typeface="Arial" charset="0"/>
                <a:sym typeface="Wingdings" pitchFamily="2" charset="2"/>
              </a:rPr>
              <a:t>Expulsion from professional organizations</a:t>
            </a:r>
          </a:p>
          <a:p>
            <a:pPr eaLnBrk="1" hangingPunct="1"/>
            <a:r>
              <a:rPr lang="en-US" sz="3200" smtClean="0">
                <a:latin typeface="Arial" charset="0"/>
                <a:cs typeface="Arial" charset="0"/>
                <a:sym typeface="Wingdings" pitchFamily="2" charset="2"/>
              </a:rPr>
              <a:t>Loss of job (GA/faculty)</a:t>
            </a:r>
          </a:p>
        </p:txBody>
      </p:sp>
      <p:pic>
        <p:nvPicPr>
          <p:cNvPr id="24580" name="Picture 9" descr="http://www.worldofmonopoly.com/uk/glasgow/2008/deeds/cornerjai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6764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Note</a:t>
            </a:r>
          </a:p>
        </p:txBody>
      </p:sp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457200" y="1752600"/>
            <a:ext cx="8153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  <a:cs typeface="Arial" charset="0"/>
              </a:rPr>
              <a:t>Sources for images, and reference citations for quotations and paraphrased material, are provided in the notes under each slide in the notes version of this PowerPoint presentation – no plagiarism!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What is Plagiarism?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533400" y="1752600"/>
            <a:ext cx="8305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  <a:cs typeface="Arial" charset="0"/>
              </a:rPr>
              <a:t>Plagiarism means “the appropriation of another person’s ideas, processes, results, or words without giving appropriate credit”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457200" y="4648200"/>
            <a:ext cx="82296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latin typeface="Arial" charset="0"/>
                <a:cs typeface="Arial" charset="0"/>
              </a:rPr>
              <a:t>Source</a:t>
            </a:r>
            <a:r>
              <a:rPr lang="en-US" sz="2800">
                <a:latin typeface="Arial" charset="0"/>
                <a:cs typeface="Arial" charset="0"/>
              </a:rPr>
              <a:t>: MSU’s </a:t>
            </a:r>
            <a:r>
              <a:rPr lang="en-US" sz="2800" i="1">
                <a:latin typeface="Arial" charset="0"/>
                <a:cs typeface="Arial" charset="0"/>
              </a:rPr>
              <a:t>Procedures Concerning Allegations of Misconduct  in Research and Creative Activities</a:t>
            </a:r>
            <a:br>
              <a:rPr lang="en-US" sz="2800" i="1">
                <a:latin typeface="Arial" charset="0"/>
                <a:cs typeface="Arial" charset="0"/>
              </a:rPr>
            </a:br>
            <a:r>
              <a:rPr lang="en-US" sz="2600">
                <a:hlinkClick r:id="rId3"/>
              </a:rPr>
              <a:t>http://rio.msu.edu/June_2009_Procedures.pdf</a:t>
            </a: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Understanding the Definition</a:t>
            </a:r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3200" u="sng" smtClean="0">
                <a:latin typeface="Arial" charset="0"/>
                <a:cs typeface="Arial" charset="0"/>
              </a:rPr>
              <a:t>Appropriation</a:t>
            </a:r>
            <a:r>
              <a:rPr lang="en-US" sz="3200" smtClean="0">
                <a:latin typeface="Arial" charset="0"/>
                <a:cs typeface="Arial" charset="0"/>
              </a:rPr>
              <a:t> means using or taking something that is not yours</a:t>
            </a:r>
          </a:p>
          <a:p>
            <a:pPr lvl="1"/>
            <a:r>
              <a:rPr lang="en-US" sz="3200" smtClean="0">
                <a:latin typeface="Arial" charset="0"/>
                <a:cs typeface="Arial" charset="0"/>
              </a:rPr>
              <a:t>Plagiarism is stealing by using another person’s words or ideas</a:t>
            </a:r>
          </a:p>
          <a:p>
            <a:pPr lvl="1"/>
            <a:r>
              <a:rPr lang="en-US" sz="3200" smtClean="0">
                <a:latin typeface="Arial" charset="0"/>
                <a:cs typeface="Arial" charset="0"/>
              </a:rPr>
              <a:t>Plagiarism is academically dishonest because students, scholars, and faculty members are expected to do their own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Understanding the Definition</a:t>
            </a:r>
          </a:p>
        </p:txBody>
      </p:sp>
      <p:sp>
        <p:nvSpPr>
          <p:cNvPr id="7171" name="Content Placeholder 8"/>
          <p:cNvSpPr>
            <a:spLocks noGrp="1"/>
          </p:cNvSpPr>
          <p:nvPr>
            <p:ph idx="1"/>
          </p:nvPr>
        </p:nvSpPr>
        <p:spPr>
          <a:xfrm>
            <a:off x="457200" y="3352800"/>
            <a:ext cx="5410200" cy="3124200"/>
          </a:xfrm>
        </p:spPr>
        <p:txBody>
          <a:bodyPr/>
          <a:lstStyle/>
          <a:p>
            <a:r>
              <a:rPr lang="en-US" sz="3200" smtClean="0">
                <a:latin typeface="Arial" charset="0"/>
                <a:cs typeface="Arial" charset="0"/>
              </a:rPr>
              <a:t>Plagiarizers use or take intellectual property</a:t>
            </a:r>
          </a:p>
          <a:p>
            <a:r>
              <a:rPr lang="en-US" sz="3200" smtClean="0">
                <a:latin typeface="Arial" charset="0"/>
                <a:cs typeface="Arial" charset="0"/>
              </a:rPr>
              <a:t>Other thieves use or take physical property such as money, computers, things, etc.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33400" y="1676400"/>
            <a:ext cx="807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  <a:cs typeface="Arial" charset="0"/>
              </a:rPr>
              <a:t>The terms </a:t>
            </a:r>
            <a:r>
              <a:rPr lang="en-US" sz="3200" u="sng">
                <a:latin typeface="Arial" charset="0"/>
                <a:cs typeface="Arial" charset="0"/>
              </a:rPr>
              <a:t>ideas, processes, results, or words</a:t>
            </a:r>
            <a:r>
              <a:rPr lang="en-US" sz="3200">
                <a:latin typeface="Arial" charset="0"/>
                <a:cs typeface="Arial" charset="0"/>
              </a:rPr>
              <a:t> refer to another person’s intellectual property</a:t>
            </a: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7173" name="Picture 5" descr="COM0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429000"/>
            <a:ext cx="25590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Understanding the Definition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3276600"/>
          </a:xfrm>
        </p:spPr>
        <p:txBody>
          <a:bodyPr/>
          <a:lstStyle/>
          <a:p>
            <a:pPr eaLnBrk="1" hangingPunct="1"/>
            <a:r>
              <a:rPr lang="en-US" sz="3200" u="sng" smtClean="0">
                <a:latin typeface="Arial" charset="0"/>
                <a:cs typeface="Arial" charset="0"/>
              </a:rPr>
              <a:t>Words</a:t>
            </a:r>
            <a:r>
              <a:rPr lang="en-US" sz="3200" smtClean="0">
                <a:latin typeface="Arial" charset="0"/>
                <a:cs typeface="Arial" charset="0"/>
              </a:rPr>
              <a:t> … copying more than 4-6 consecutive words, rearranging phrases, or paraphrasing extensively</a:t>
            </a:r>
          </a:p>
          <a:p>
            <a:pPr eaLnBrk="1" hangingPunct="1"/>
            <a:r>
              <a:rPr lang="en-US" sz="3200" u="sng" smtClean="0">
                <a:latin typeface="Arial" charset="0"/>
                <a:cs typeface="Arial" charset="0"/>
              </a:rPr>
              <a:t>Ideas</a:t>
            </a:r>
            <a:r>
              <a:rPr lang="en-US" sz="3200" smtClean="0">
                <a:latin typeface="Arial" charset="0"/>
                <a:cs typeface="Arial" charset="0"/>
              </a:rPr>
              <a:t> … using original information learned from conference presentations, confidential reviews, etc.</a:t>
            </a:r>
            <a:endParaRPr lang="en-US" sz="3200" baseline="30000" smtClean="0">
              <a:latin typeface="Arial" charset="0"/>
              <a:cs typeface="Arial" charset="0"/>
            </a:endParaRP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457200" y="1600200"/>
            <a:ext cx="8305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  <a:cs typeface="Arial" charset="0"/>
              </a:rPr>
              <a:t>Plagiarism means taking or using any of the following intellectual property without permission or giving credit: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Understanding the Definition</a:t>
            </a:r>
          </a:p>
        </p:txBody>
      </p:sp>
      <p:sp>
        <p:nvSpPr>
          <p:cNvPr id="10243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3200" u="sng" smtClean="0">
                <a:latin typeface="Arial" charset="0"/>
                <a:cs typeface="Arial" charset="0"/>
              </a:rPr>
              <a:t>Giving appropriate credit</a:t>
            </a:r>
            <a:r>
              <a:rPr lang="en-US" sz="3200" smtClean="0">
                <a:latin typeface="Arial" charset="0"/>
                <a:cs typeface="Arial" charset="0"/>
              </a:rPr>
              <a:t> refers to:</a:t>
            </a:r>
          </a:p>
          <a:p>
            <a:pPr lvl="1"/>
            <a:r>
              <a:rPr lang="en-US" sz="3200" smtClean="0">
                <a:latin typeface="Arial" charset="0"/>
                <a:cs typeface="Arial" charset="0"/>
              </a:rPr>
              <a:t>Providing the name of the original author, artist, researcher, or scholar</a:t>
            </a:r>
          </a:p>
          <a:p>
            <a:pPr lvl="1"/>
            <a:r>
              <a:rPr lang="en-US" sz="3200" smtClean="0">
                <a:latin typeface="Arial" charset="0"/>
                <a:cs typeface="Arial" charset="0"/>
              </a:rPr>
              <a:t>Providing sufficient publication data that another person can find the original source – </a:t>
            </a:r>
            <a:r>
              <a:rPr lang="en-US" sz="3200" i="1" smtClean="0">
                <a:solidFill>
                  <a:srgbClr val="FFFF00"/>
                </a:solidFill>
                <a:latin typeface="Arial" charset="0"/>
                <a:cs typeface="Arial" charset="0"/>
              </a:rPr>
              <a:t>use disciplinary standards!</a:t>
            </a:r>
          </a:p>
          <a:p>
            <a:pPr lvl="1"/>
            <a:r>
              <a:rPr lang="en-US" sz="3200" smtClean="0">
                <a:latin typeface="Arial" charset="0"/>
                <a:cs typeface="Arial" charset="0"/>
              </a:rPr>
              <a:t>Using quotation symbols to indicate direct quotes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Detecting Plagiarism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600200"/>
            <a:ext cx="5334000" cy="48006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" charset="0"/>
                <a:cs typeface="Arial" charset="0"/>
              </a:rPr>
              <a:t>Readers and reviewers</a:t>
            </a:r>
          </a:p>
          <a:p>
            <a:pPr eaLnBrk="1" hangingPunct="1"/>
            <a:r>
              <a:rPr lang="en-US" sz="3200" smtClean="0">
                <a:latin typeface="Arial" charset="0"/>
                <a:cs typeface="Arial" charset="0"/>
              </a:rPr>
              <a:t>Check references</a:t>
            </a:r>
          </a:p>
          <a:p>
            <a:pPr eaLnBrk="1" hangingPunct="1"/>
            <a:r>
              <a:rPr lang="en-US" sz="3200" smtClean="0">
                <a:latin typeface="Arial" charset="0"/>
                <a:cs typeface="Arial" charset="0"/>
              </a:rPr>
              <a:t>Google 4-6 words </a:t>
            </a:r>
            <a:br>
              <a:rPr lang="en-US" sz="3200" smtClean="0">
                <a:latin typeface="Arial" charset="0"/>
                <a:cs typeface="Arial" charset="0"/>
              </a:rPr>
            </a:br>
            <a:r>
              <a:rPr lang="en-US" sz="3200" smtClean="0">
                <a:latin typeface="Arial" charset="0"/>
                <a:cs typeface="Arial" charset="0"/>
              </a:rPr>
              <a:t>(Harris, 2004)</a:t>
            </a:r>
          </a:p>
          <a:p>
            <a:pPr eaLnBrk="1" hangingPunct="1"/>
            <a:r>
              <a:rPr lang="en-US" sz="3200" smtClean="0">
                <a:latin typeface="Arial" charset="0"/>
                <a:cs typeface="Arial" charset="0"/>
              </a:rPr>
              <a:t>Plagiarism detection software (e.g., </a:t>
            </a:r>
            <a:r>
              <a:rPr lang="en-US" sz="3200" u="sng" smtClean="0">
                <a:solidFill>
                  <a:schemeClr val="hlink"/>
                </a:solidFill>
                <a:latin typeface="Arial" charset="0"/>
                <a:cs typeface="Arial" charset="0"/>
              </a:rPr>
              <a:t>plagiarismchecker.com</a:t>
            </a:r>
            <a:r>
              <a:rPr lang="en-US" sz="3200" smtClean="0">
                <a:latin typeface="Arial" charset="0"/>
                <a:cs typeface="Arial" charset="0"/>
              </a:rPr>
              <a:t>,  </a:t>
            </a:r>
            <a:r>
              <a:rPr lang="en-US" sz="3200" u="sng" smtClean="0">
                <a:solidFill>
                  <a:schemeClr val="hlink"/>
                </a:solidFill>
                <a:latin typeface="Arial" charset="0"/>
                <a:cs typeface="Arial" charset="0"/>
              </a:rPr>
              <a:t>plagiarismdetect.com</a:t>
            </a:r>
            <a:r>
              <a:rPr lang="en-US" sz="3200" smtClean="0">
                <a:latin typeface="Arial" charset="0"/>
                <a:cs typeface="Arial" charset="0"/>
              </a:rPr>
              <a:t>) </a:t>
            </a:r>
          </a:p>
        </p:txBody>
      </p:sp>
      <p:pic>
        <p:nvPicPr>
          <p:cNvPr id="22532" name="Picture 4" descr="j018610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057400"/>
            <a:ext cx="21082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Preventing Plagiarism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  <a:cs typeface="Arial" charset="0"/>
              </a:rPr>
              <a:t>Understand the difference between “common knowledge” and “original” ideas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  <a:cs typeface="Arial" charset="0"/>
              </a:rPr>
              <a:t>Do the right 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  <a:cs typeface="Arial" charset="0"/>
              </a:rPr>
              <a:t>Follow your conscience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  <a:cs typeface="Arial" charset="0"/>
              </a:rPr>
              <a:t>Give credit, mark direct </a:t>
            </a:r>
            <a:br>
              <a:rPr lang="en-US" sz="3200" smtClean="0">
                <a:latin typeface="Arial" charset="0"/>
                <a:cs typeface="Arial" charset="0"/>
              </a:rPr>
            </a:br>
            <a:r>
              <a:rPr lang="en-US" sz="3200" smtClean="0">
                <a:latin typeface="Arial" charset="0"/>
                <a:cs typeface="Arial" charset="0"/>
              </a:rPr>
              <a:t>quotations, and use </a:t>
            </a:r>
            <a:br>
              <a:rPr lang="en-US" sz="3200" smtClean="0">
                <a:latin typeface="Arial" charset="0"/>
                <a:cs typeface="Arial" charset="0"/>
              </a:rPr>
            </a:br>
            <a:r>
              <a:rPr lang="en-US" sz="3200" smtClean="0">
                <a:latin typeface="Arial" charset="0"/>
                <a:cs typeface="Arial" charset="0"/>
              </a:rPr>
              <a:t>reference citations – </a:t>
            </a:r>
            <a:br>
              <a:rPr lang="en-US" sz="3200" smtClean="0">
                <a:latin typeface="Arial" charset="0"/>
                <a:cs typeface="Arial" charset="0"/>
              </a:rPr>
            </a:br>
            <a:r>
              <a:rPr lang="en-US" sz="3200" i="1" smtClean="0">
                <a:solidFill>
                  <a:srgbClr val="FFFF00"/>
                </a:solidFill>
                <a:latin typeface="Arial" charset="0"/>
                <a:cs typeface="Arial" charset="0"/>
              </a:rPr>
              <a:t>use disciplinary standards!</a:t>
            </a:r>
            <a:endParaRPr lang="en-US" sz="32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Arial" charset="0"/>
                <a:cs typeface="Arial" charset="0"/>
              </a:rPr>
              <a:t>Seek help from your mentor</a:t>
            </a:r>
          </a:p>
        </p:txBody>
      </p:sp>
      <p:pic>
        <p:nvPicPr>
          <p:cNvPr id="23556" name="Picture 11" descr="COM04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819400"/>
            <a:ext cx="2659063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POWERPOINTVERSION" val="11.0"/>
  <p:tag name="ANSWERNOWSTYLE" val="0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5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0"/>
  <p:tag name="FIBINCLUDEOTHER" val="True"/>
  <p:tag name="TPVERSION" val="2008"/>
  <p:tag name="REVIEWONLY" val="False"/>
  <p:tag name="CUSTOMCELLBACKCOLOR3" val="-268652"/>
  <p:tag name="RESETCHARTS" val="True"/>
  <p:tag name="PRRESPONSE2" val="9"/>
  <p:tag name="RESPCOUNTERSTYLE" val="2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0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Level">
  <a:themeElements>
    <a:clrScheme name="Level 14">
      <a:dk1>
        <a:srgbClr val="006699"/>
      </a:dk1>
      <a:lt1>
        <a:srgbClr val="FFFFFF"/>
      </a:lt1>
      <a:dk2>
        <a:srgbClr val="000000"/>
      </a:dk2>
      <a:lt2>
        <a:srgbClr val="99FF99"/>
      </a:lt2>
      <a:accent1>
        <a:srgbClr val="00CC99"/>
      </a:accent1>
      <a:accent2>
        <a:srgbClr val="009999"/>
      </a:accent2>
      <a:accent3>
        <a:srgbClr val="AAAAAA"/>
      </a:accent3>
      <a:accent4>
        <a:srgbClr val="DADADA"/>
      </a:accent4>
      <a:accent5>
        <a:srgbClr val="AAE2CA"/>
      </a:accent5>
      <a:accent6>
        <a:srgbClr val="008A8A"/>
      </a:accent6>
      <a:hlink>
        <a:srgbClr val="C0C0C0"/>
      </a:hlink>
      <a:folHlink>
        <a:srgbClr val="989CBA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66CC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0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CCFF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CCFFCC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2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FFFFCC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3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DDDDDD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4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C0C0C0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1607</TotalTime>
  <Words>401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Level</vt:lpstr>
      <vt:lpstr>Plagiarism</vt:lpstr>
      <vt:lpstr>Note</vt:lpstr>
      <vt:lpstr>What is Plagiarism?</vt:lpstr>
      <vt:lpstr>Understanding the Definition</vt:lpstr>
      <vt:lpstr>Understanding the Definition</vt:lpstr>
      <vt:lpstr>Understanding the Definition</vt:lpstr>
      <vt:lpstr>Understanding the Definition</vt:lpstr>
      <vt:lpstr>Detecting Plagiarism</vt:lpstr>
      <vt:lpstr>Preventing Plagiarism</vt:lpstr>
      <vt:lpstr>Possible Consequences</vt:lpstr>
    </vt:vector>
  </TitlesOfParts>
  <Company>COE CSG 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</dc:title>
  <dc:creator>Gail M. Dummer</dc:creator>
  <cp:lastModifiedBy>user</cp:lastModifiedBy>
  <cp:revision>106</cp:revision>
  <dcterms:created xsi:type="dcterms:W3CDTF">2008-08-06T14:04:00Z</dcterms:created>
  <dcterms:modified xsi:type="dcterms:W3CDTF">2016-03-21T18:28:15Z</dcterms:modified>
</cp:coreProperties>
</file>