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90" r:id="rId2"/>
    <p:sldId id="283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737225" y="698500"/>
            <a:ext cx="4889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5000"/>
              </a:lnSpc>
              <a:buClr>
                <a:srgbClr val="618FFD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D72E579-1526-4F5C-A170-A195B178AC4D}" type="slidenum">
              <a:rPr lang="en-GB" sz="2400">
                <a:solidFill>
                  <a:srgbClr val="618FFD"/>
                </a:solidFill>
                <a:cs typeface="+mn-cs"/>
              </a:rPr>
              <a:pPr>
                <a:lnSpc>
                  <a:spcPct val="95000"/>
                </a:lnSpc>
                <a:buClr>
                  <a:srgbClr val="618FFD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2400">
              <a:solidFill>
                <a:srgbClr val="618FFD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6763" cy="5751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1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77708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B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oundRect">
            <a:avLst>
              <a:gd name="adj" fmla="val 1389"/>
            </a:avLst>
          </a:prstGeom>
          <a:gradFill rotWithShape="0">
            <a:gsLst>
              <a:gs pos="0">
                <a:srgbClr val="00CECE"/>
              </a:gs>
              <a:gs pos="100000">
                <a:srgbClr val="002929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E4E4E7"/>
              </a:gs>
              <a:gs pos="100000">
                <a:srgbClr val="000020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0" tIns="44280" rIns="90360" bIns="442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CECE"/>
        </a:buClr>
        <a:buSzPct val="75000"/>
        <a:buFont typeface="Monotype Sorts" charset="2"/>
        <a:buChar char=""/>
        <a:defRPr sz="32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CECE"/>
        </a:buClr>
        <a:buSzPct val="75000"/>
        <a:buFont typeface="Monotype Sorts" charset="2"/>
        <a:buChar char=""/>
        <a:defRPr sz="28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4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9977-AE79-4221-82EF-3E8412D2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7770813" cy="1141413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>
                <a:solidFill>
                  <a:srgbClr val="FFFF00"/>
                </a:solidFill>
              </a:rPr>
              <a:t>Topics for the Training on Modernization of </a:t>
            </a:r>
            <a:r>
              <a:rPr lang="en-US" b="1" dirty="0" err="1">
                <a:solidFill>
                  <a:srgbClr val="FFFF00"/>
                </a:solidFill>
              </a:rPr>
              <a:t>Libr</a:t>
            </a:r>
            <a:r>
              <a:rPr lang="en-US" b="1" dirty="0">
                <a:solidFill>
                  <a:srgbClr val="FFFF00"/>
                </a:solidFill>
              </a:rPr>
              <a:t>. Services of Teacher Education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Institutions</a:t>
            </a:r>
            <a:br>
              <a:rPr lang="en-US" b="1" dirty="0">
                <a:solidFill>
                  <a:srgbClr val="FFFF00"/>
                </a:solidFill>
              </a:rPr>
            </a:br>
            <a:br>
              <a:rPr lang="en-US" b="1" dirty="0"/>
            </a:br>
            <a:r>
              <a:rPr lang="en-US" b="1" dirty="0"/>
              <a:t>													 </a:t>
            </a:r>
            <a:r>
              <a:rPr lang="en-US" sz="1500" b="1" dirty="0"/>
              <a:t>Shijith Kumar C</a:t>
            </a:r>
            <a:br>
              <a:rPr lang="en-US" b="1" dirty="0"/>
            </a:br>
            <a:r>
              <a:rPr lang="en-US" b="1" dirty="0"/>
              <a:t>	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531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1792"/>
            <a:ext cx="8806543" cy="1122183"/>
          </a:xfrm>
        </p:spPr>
        <p:txBody>
          <a:bodyPr/>
          <a:lstStyle/>
          <a:p>
            <a:pPr algn="ctr"/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1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 Development of Library Website </a:t>
            </a:r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[Objectives 1&amp; 2: </a:t>
            </a:r>
            <a:r>
              <a:rPr lang="en-US" sz="2400" dirty="0">
                <a:solidFill>
                  <a:srgbClr val="FFFF00"/>
                </a:solidFill>
              </a:rPr>
              <a:t>Professional Competency/ ICT applications ]</a:t>
            </a:r>
            <a:br>
              <a:rPr lang="en-US" sz="3500" dirty="0">
                <a:latin typeface="Adobe Arabic" pitchFamily="18" charset="-78"/>
                <a:cs typeface="Adobe Arabic" pitchFamily="18" charset="-78"/>
              </a:rPr>
            </a:br>
            <a:endParaRPr lang="en-US" sz="35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514600" y="1905000"/>
            <a:ext cx="64008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enable the trainees to develop a website for their library/ Institution 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2438400" y="2971800"/>
            <a:ext cx="6476641" cy="19812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>
                <a:tabLst>
                  <a:tab pos="798513" algn="l"/>
                </a:tabLst>
              </a:pPr>
              <a:r>
                <a:rPr lang="en-IN" sz="2000" u="sng" dirty="0"/>
                <a:t>Theory</a:t>
              </a:r>
              <a:r>
                <a:rPr lang="en-IN" sz="2000" dirty="0"/>
                <a:t>: Need and purpose of a library website. Website development tools. Planning &amp; design of site. Identification of contents &amp; preparation of checklist. </a:t>
              </a:r>
            </a:p>
            <a:p>
              <a:pPr algn="just"/>
              <a:r>
                <a:rPr lang="en-IN" sz="2000" u="sng" dirty="0"/>
                <a:t>Practical</a:t>
              </a:r>
              <a:r>
                <a:rPr lang="en-IN" sz="2000" dirty="0"/>
                <a:t>: Development of a B.Ed. College Library website  using free tools such as </a:t>
              </a:r>
              <a:r>
                <a:rPr lang="en-IN" sz="2000" dirty="0" err="1"/>
                <a:t>Wix</a:t>
              </a:r>
              <a:r>
                <a:rPr lang="en-IN" sz="2000" dirty="0"/>
                <a:t> Website Builder.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16" name="Group 42"/>
          <p:cNvGrpSpPr>
            <a:grpSpLocks/>
          </p:cNvGrpSpPr>
          <p:nvPr/>
        </p:nvGrpSpPr>
        <p:grpSpPr bwMode="auto">
          <a:xfrm>
            <a:off x="2438400" y="5181600"/>
            <a:ext cx="6476641" cy="16002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334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/>
              <a:t>The trainees will be able to identify a suitable tool for developing their website, decide the contents for the website and develop the site  and promote the library services through the website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989013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2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>
                <a:latin typeface="Adobe Arabic" pitchFamily="18" charset="-78"/>
                <a:cs typeface="Adobe Arabic" pitchFamily="18" charset="-78"/>
              </a:rPr>
              <a:t>Integrated Library Management     </a:t>
            </a:r>
            <a:br>
              <a:rPr lang="en-IN" sz="3500" dirty="0">
                <a:latin typeface="Adobe Arabic" pitchFamily="18" charset="-78"/>
                <a:cs typeface="Adobe Arabic" pitchFamily="18" charset="-78"/>
              </a:rPr>
            </a:br>
            <a:r>
              <a:rPr lang="en-IN" sz="3500" dirty="0">
                <a:latin typeface="Adobe Arabic" pitchFamily="18" charset="-78"/>
                <a:cs typeface="Adobe Arabic" pitchFamily="18" charset="-78"/>
              </a:rPr>
              <a:t>                 System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       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3: O</a:t>
            </a:r>
            <a:r>
              <a:rPr lang="en-US" sz="2400" dirty="0">
                <a:solidFill>
                  <a:srgbClr val="FFFF00"/>
                </a:solidFill>
              </a:rPr>
              <a:t>pen source library automation software]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514600" y="1905000"/>
            <a:ext cx="64008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Use of an integrated library system in processing and managing information and automating library tasks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71800"/>
            <a:ext cx="6476641" cy="19050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u="sng" dirty="0"/>
                <a:t>Theory</a:t>
              </a:r>
              <a:r>
                <a:rPr lang="en-IN" sz="2000" dirty="0"/>
                <a:t>: Meaning, purpose, functions and modules of integrated library management system. OPAC</a:t>
              </a:r>
              <a:endParaRPr lang="en-US" sz="2000" dirty="0"/>
            </a:p>
            <a:p>
              <a:pPr algn="just"/>
              <a:r>
                <a:rPr lang="en-IN" sz="2000" u="sng" dirty="0"/>
                <a:t>Practical</a:t>
              </a:r>
              <a:r>
                <a:rPr lang="en-IN" sz="2000" dirty="0"/>
                <a:t>: Installation and customization of a suitable open source Integrated Library Management System such as Open </a:t>
              </a:r>
              <a:r>
                <a:rPr lang="en-IN" sz="2000" dirty="0" err="1"/>
                <a:t>Biblio</a:t>
              </a:r>
              <a:endParaRPr lang="en-IN" sz="2000" dirty="0"/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33400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The trainees will be able to install/implement an Integrated Library Management System for their library and provide access to the library's print collection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74613"/>
            <a:ext cx="8839200" cy="1371600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3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>
                <a:cs typeface="Adobe Arabic" pitchFamily="18" charset="-78"/>
              </a:rPr>
              <a:t>Electronic Information Resources    </a:t>
            </a:r>
            <a:br>
              <a:rPr lang="en-IN" sz="3500" dirty="0">
                <a:cs typeface="Adobe Arabic" pitchFamily="18" charset="-78"/>
              </a:rPr>
            </a:br>
            <a:r>
              <a:rPr lang="en-IN" sz="3500" dirty="0">
                <a:cs typeface="Adobe Arabic" pitchFamily="18" charset="-78"/>
              </a:rPr>
              <a:t>                  in  Education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              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[Objectives 3 &amp; 4 : Digital/E-Resources  in Education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br>
              <a:rPr lang="en-IN" sz="2400" b="1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introduce various electronic information resources in the field of education 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819824"/>
            <a:ext cx="6476641" cy="2168307"/>
            <a:chOff x="-314" y="1918"/>
            <a:chExt cx="2639" cy="1227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18"/>
              <a:ext cx="2608" cy="1227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u="sng" dirty="0"/>
            </a:p>
            <a:p>
              <a:pPr algn="just"/>
              <a:r>
                <a:rPr lang="en-IN" sz="2000" u="sng" dirty="0"/>
                <a:t>Theory</a:t>
              </a:r>
              <a:r>
                <a:rPr lang="en-IN" sz="2000" dirty="0"/>
                <a:t>: Electronic Information Resources: Features &amp; characteristics. Types: E-journals, E-Books, Databases etc. Open Educational Resources. </a:t>
              </a:r>
              <a:r>
                <a:rPr lang="en-IN" sz="2000" b="1" dirty="0">
                  <a:solidFill>
                    <a:srgbClr val="FFFF00"/>
                  </a:solidFill>
                </a:rPr>
                <a:t>Evaluation</a:t>
              </a:r>
              <a:r>
                <a:rPr lang="en-IN" sz="2000" dirty="0"/>
                <a:t> of E-Resources. </a:t>
              </a:r>
              <a:r>
                <a:rPr lang="en-IN" sz="2000" dirty="0">
                  <a:solidFill>
                    <a:srgbClr val="FFFF00"/>
                  </a:solidFill>
                </a:rPr>
                <a:t>Predatory</a:t>
              </a:r>
              <a:r>
                <a:rPr lang="en-IN" sz="2000" dirty="0"/>
                <a:t> journals, UGC </a:t>
              </a:r>
              <a:r>
                <a:rPr lang="en-IN" sz="2000" dirty="0">
                  <a:solidFill>
                    <a:srgbClr val="FFFF00"/>
                  </a:solidFill>
                </a:rPr>
                <a:t>CARE</a:t>
              </a:r>
              <a:r>
                <a:rPr lang="en-IN" sz="2000" dirty="0"/>
                <a:t> List, Journal </a:t>
              </a:r>
              <a:r>
                <a:rPr lang="en-IN" sz="2000" dirty="0">
                  <a:solidFill>
                    <a:srgbClr val="FFFF00"/>
                  </a:solidFill>
                </a:rPr>
                <a:t>Metrices</a:t>
              </a:r>
              <a:r>
                <a:rPr lang="en-IN" sz="2000" dirty="0"/>
                <a:t>.</a:t>
              </a:r>
            </a:p>
            <a:p>
              <a:pPr algn="just"/>
              <a:r>
                <a:rPr lang="en-IN" u="sng" dirty="0"/>
                <a:t>Practical</a:t>
              </a:r>
              <a:r>
                <a:rPr lang="en-IN" dirty="0"/>
                <a:t>: (1) </a:t>
              </a:r>
              <a:r>
                <a:rPr lang="en-IN" dirty="0">
                  <a:solidFill>
                    <a:srgbClr val="FFFF00"/>
                  </a:solidFill>
                </a:rPr>
                <a:t>ERIC</a:t>
              </a:r>
              <a:r>
                <a:rPr lang="en-IN" dirty="0"/>
                <a:t> database (2) Google Scholar (3) E-journals (4) Journal Metrices</a:t>
              </a:r>
            </a:p>
            <a:p>
              <a:pPr algn="just"/>
              <a:r>
                <a:rPr lang="en-IN" sz="2000" dirty="0"/>
                <a:t>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22294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The trainees will be able to understand a range of e-resources &amp; scholarly databases, search techniques to effectively and efficiently use e-resources, evaluate the quality of sources &amp; understand journal metrices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08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4251"/>
            <a:ext cx="8839200" cy="1318161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4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/>
              <a:t>Information Literacy/ Academic     </a:t>
            </a:r>
            <a:br>
              <a:rPr lang="en-IN" sz="3500" dirty="0"/>
            </a:br>
            <a:r>
              <a:rPr lang="en-IN" sz="3500" dirty="0"/>
              <a:t>                  Writing</a:t>
            </a: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			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[Objectives 1 &amp; 2:</a:t>
            </a:r>
            <a:r>
              <a:rPr lang="en-US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P</a:t>
            </a:r>
            <a:r>
              <a:rPr lang="en-US" sz="2400" dirty="0">
                <a:solidFill>
                  <a:srgbClr val="FFFF00"/>
                </a:solidFill>
              </a:rPr>
              <a:t>rofessional skills &amp;  competencies]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impart basic information literacy and academic writing skills among the trainees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19100" y="36195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1940343"/>
            <a:chOff x="-314" y="1984"/>
            <a:chExt cx="2639" cy="109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01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r>
                <a:rPr lang="en-IN" sz="2000" u="sng" dirty="0"/>
                <a:t>Theory</a:t>
              </a:r>
              <a:r>
                <a:rPr lang="en-IN" sz="2000" dirty="0"/>
                <a:t>: Need and Purpose of Information Literacy. Role of Librarian. Citation and Referencing: International Standards. APA Style in detail. Writing support tools. Indian Copyright Laws.  Creative Common Licences.  </a:t>
              </a:r>
            </a:p>
            <a:p>
              <a:r>
                <a:rPr lang="en-IN" sz="2000" u="sng" dirty="0"/>
                <a:t>Practical</a:t>
              </a:r>
              <a:r>
                <a:rPr lang="en-IN" sz="2000" dirty="0"/>
                <a:t>: Mendeley / Zotero Reference Management System, Grammarly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13347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Trainees will be able to impart information literacy and academic writing skills among users on topics like how cite a source based on international standards, software supporting scholarly writing and references management.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56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813"/>
            <a:ext cx="8839200" cy="1516296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5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/>
              <a:t>Academic Integrity and Prevention    </a:t>
            </a:r>
            <a:br>
              <a:rPr lang="en-IN" sz="3500" dirty="0"/>
            </a:br>
            <a:r>
              <a:rPr lang="en-IN" sz="3500" dirty="0"/>
              <a:t>                  of  Plagiarism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			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1 &amp; 2:</a:t>
            </a:r>
            <a:r>
              <a:rPr lang="en-US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P</a:t>
            </a:r>
            <a:r>
              <a:rPr lang="en-US" sz="2400" dirty="0">
                <a:solidFill>
                  <a:srgbClr val="FFFF00"/>
                </a:solidFill>
              </a:rPr>
              <a:t>rofessional skills &amp;  competencies]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make the trainees aware of the importance of promoting academic integrity and prevention of plagiarism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19100" y="36195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 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1940343"/>
            <a:chOff x="-314" y="1984"/>
            <a:chExt cx="2639" cy="109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01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r>
                <a:rPr lang="en-IN" sz="2000" u="sng" dirty="0"/>
                <a:t>Theory</a:t>
              </a:r>
              <a:r>
                <a:rPr lang="en-IN" sz="2000" dirty="0"/>
                <a:t>: Fundamental values of academic integrity. Types of Academic Dishonesty. Plagiarism, types and prevention. UGC Regulations on Promotion of Academic Integrity and Prevention of Plagiarism.  </a:t>
              </a:r>
            </a:p>
            <a:p>
              <a:r>
                <a:rPr lang="en-IN" sz="2000" u="sng" dirty="0"/>
                <a:t>Practical</a:t>
              </a:r>
              <a:r>
                <a:rPr lang="en-IN" sz="2000" dirty="0"/>
                <a:t>: Any one of the open source plagiarism det. tool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13347"/>
            <a:ext cx="6248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IN" dirty="0"/>
          </a:p>
          <a:p>
            <a:pPr algn="just"/>
            <a:r>
              <a:rPr lang="en-IN" sz="2000" dirty="0"/>
              <a:t>The trainees will be able to understand how to promote academic integrity and measures to prevent plagiarism.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707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463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Adobe Arabic</vt:lpstr>
      <vt:lpstr>Monotype Sorts</vt:lpstr>
      <vt:lpstr>Times New Roman</vt:lpstr>
      <vt:lpstr>Office Theme</vt:lpstr>
      <vt:lpstr>     Topics for the Training on Modernization of Libr. Services of Teacher Education  Institutions                Shijith Kumar C    </vt:lpstr>
      <vt:lpstr> Module 1:  Development of Library Website   [Objectives 1&amp; 2: Professional Competency/ ICT applications ] </vt:lpstr>
      <vt:lpstr> Module 2: Integrated Library Management                       System            [Objective 3: Open source library automation software]  </vt:lpstr>
      <vt:lpstr>  Module 3: Electronic Information Resources                       in  Education                   [Objectives 3 &amp; 4 : Digital/E-Resources  in Education]  </vt:lpstr>
      <vt:lpstr>  Module 4: Information Literacy/ Academic                        Writing       [Objectives 1 &amp; 2: Professional skills &amp;  competencies]  </vt:lpstr>
      <vt:lpstr>  Module 5: Academic Integrity and Prevention                       of  Plagiarism      [Objective 1 &amp; 2: Professional skills &amp;  competencies]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Tables</dc:title>
  <dc:creator>PDC1</dc:creator>
  <cp:lastModifiedBy>Shijith Kumar</cp:lastModifiedBy>
  <cp:revision>26</cp:revision>
  <dcterms:modified xsi:type="dcterms:W3CDTF">2019-10-23T02:58:00Z</dcterms:modified>
</cp:coreProperties>
</file>