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9" r:id="rId5"/>
    <p:sldId id="259" r:id="rId6"/>
    <p:sldId id="278" r:id="rId7"/>
    <p:sldId id="280" r:id="rId8"/>
    <p:sldId id="281" r:id="rId9"/>
    <p:sldId id="284" r:id="rId10"/>
    <p:sldId id="283" r:id="rId11"/>
    <p:sldId id="286" r:id="rId12"/>
    <p:sldId id="263" r:id="rId13"/>
    <p:sldId id="273" r:id="rId14"/>
    <p:sldId id="285" r:id="rId15"/>
    <p:sldId id="264" r:id="rId16"/>
    <p:sldId id="271" r:id="rId17"/>
    <p:sldId id="265" r:id="rId18"/>
    <p:sldId id="266" r:id="rId19"/>
    <p:sldId id="267" r:id="rId20"/>
    <p:sldId id="268" r:id="rId21"/>
    <p:sldId id="277" r:id="rId22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33FF"/>
    <a:srgbClr val="FFFF99"/>
    <a:srgbClr val="0066CC"/>
    <a:srgbClr val="66FFFF"/>
    <a:srgbClr val="00FFFF"/>
    <a:srgbClr val="3366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531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Purdue MSI Proposal</a:t>
            </a:r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r>
              <a:rPr lang="en-US"/>
              <a:t>May 5, 1999</a:t>
            </a:r>
          </a:p>
        </p:txBody>
      </p:sp>
      <p:sp>
        <p:nvSpPr>
          <p:cNvPr id="317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Multimedia Databases</a:t>
            </a:r>
          </a:p>
        </p:txBody>
      </p:sp>
      <p:sp>
        <p:nvSpPr>
          <p:cNvPr id="317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87B006C9-5E57-454B-A6D3-BEA3539E5B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Purdue MSI Proposal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r>
              <a:rPr lang="en-US"/>
              <a:t>May 5, 1999</a:t>
            </a:r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Multimedia Databases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2F25B8A5-D5A8-4C15-804E-194599A78E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Purdue MSI Proposal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May 5, 1999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Multimedia Databases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438CC-D26E-44F4-8FCB-83514644AE1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Purdue MSI Proposal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May 5, 1999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Multimedia Databases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2D4F98-E151-454A-A4DB-43194F87A03C}" type="slidenum">
              <a:rPr lang="en-US"/>
              <a:pPr/>
              <a:t>12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ChangeArrowheads="1"/>
          </p:cNvSpPr>
          <p:nvPr/>
        </p:nvSpPr>
        <p:spPr bwMode="ltGray">
          <a:xfrm>
            <a:off x="236538" y="0"/>
            <a:ext cx="238125" cy="68453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7587" name="Rectangle 1027"/>
          <p:cNvSpPr>
            <a:spLocks noChangeArrowheads="1"/>
          </p:cNvSpPr>
          <p:nvPr/>
        </p:nvSpPr>
        <p:spPr bwMode="ltGray">
          <a:xfrm>
            <a:off x="439738" y="0"/>
            <a:ext cx="373062" cy="5486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7588" name="Rectangle 1028"/>
          <p:cNvSpPr>
            <a:spLocks noChangeArrowheads="1"/>
          </p:cNvSpPr>
          <p:nvPr/>
        </p:nvSpPr>
        <p:spPr bwMode="ltGray">
          <a:xfrm>
            <a:off x="322263" y="0"/>
            <a:ext cx="1082675" cy="3352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7589" name="Rectangle 1029"/>
          <p:cNvSpPr>
            <a:spLocks noChangeArrowheads="1"/>
          </p:cNvSpPr>
          <p:nvPr/>
        </p:nvSpPr>
        <p:spPr bwMode="ltGray">
          <a:xfrm>
            <a:off x="457200" y="0"/>
            <a:ext cx="254000" cy="44196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7590" name="Rectangle 1030"/>
          <p:cNvSpPr>
            <a:spLocks noChangeArrowheads="1"/>
          </p:cNvSpPr>
          <p:nvPr/>
        </p:nvSpPr>
        <p:spPr bwMode="ltGray">
          <a:xfrm>
            <a:off x="592138" y="2609850"/>
            <a:ext cx="525462" cy="1219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7591" name="Rectangle 1031"/>
          <p:cNvSpPr>
            <a:spLocks noChangeArrowheads="1"/>
          </p:cNvSpPr>
          <p:nvPr/>
        </p:nvSpPr>
        <p:spPr bwMode="ltGray">
          <a:xfrm>
            <a:off x="517525" y="2476500"/>
            <a:ext cx="8624888" cy="1333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7592" name="Line 1032"/>
          <p:cNvSpPr>
            <a:spLocks noChangeShapeType="1"/>
          </p:cNvSpPr>
          <p:nvPr/>
        </p:nvSpPr>
        <p:spPr bwMode="auto">
          <a:xfrm>
            <a:off x="247650" y="2476500"/>
            <a:ext cx="8896350" cy="0"/>
          </a:xfrm>
          <a:prstGeom prst="line">
            <a:avLst/>
          </a:prstGeom>
          <a:noFill/>
          <a:ln w="12700">
            <a:solidFill>
              <a:srgbClr val="FFCC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7593" name="Rectangle 1033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295400"/>
            <a:ext cx="7772400" cy="1143000"/>
          </a:xfrm>
        </p:spPr>
        <p:txBody>
          <a:bodyPr/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94" name="Rectangle 103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505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7595" name="Rectangle 103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636FC2B-214C-46F0-A0D0-613219B3DE32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67596" name="Rectangle 103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Organization&lt;footer&gt;</a:t>
            </a:r>
          </a:p>
        </p:txBody>
      </p:sp>
      <p:sp>
        <p:nvSpPr>
          <p:cNvPr id="67597" name="Rectangle 103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11D97F-BA44-4CA4-9DC8-259BDEBFB9A2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7598" name="Group 1038"/>
          <p:cNvGrpSpPr>
            <a:grpSpLocks/>
          </p:cNvGrpSpPr>
          <p:nvPr/>
        </p:nvGrpSpPr>
        <p:grpSpPr bwMode="auto">
          <a:xfrm>
            <a:off x="533400" y="2667000"/>
            <a:ext cx="641350" cy="644525"/>
            <a:chOff x="334" y="1010"/>
            <a:chExt cx="404" cy="406"/>
          </a:xfrm>
        </p:grpSpPr>
        <p:sp>
          <p:nvSpPr>
            <p:cNvPr id="67599" name="Text Box 1039"/>
            <p:cNvSpPr txBox="1">
              <a:spLocks noChangeArrowheads="1"/>
            </p:cNvSpPr>
            <p:nvPr/>
          </p:nvSpPr>
          <p:spPr bwMode="auto">
            <a:xfrm>
              <a:off x="334" y="1010"/>
              <a:ext cx="40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MS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67600" name="Text Box 1040"/>
            <p:cNvSpPr txBox="1">
              <a:spLocks noChangeArrowheads="1"/>
            </p:cNvSpPr>
            <p:nvPr/>
          </p:nvSpPr>
          <p:spPr bwMode="auto">
            <a:xfrm>
              <a:off x="447" y="1089"/>
              <a:ext cx="192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CC00"/>
                  </a:solidFill>
                  <a:latin typeface="Century Schoolbook" pitchFamily="18" charset="0"/>
                </a:rPr>
                <a:t>I</a:t>
              </a:r>
              <a:endParaRPr lang="en-US" sz="2800" b="1">
                <a:solidFill>
                  <a:srgbClr val="969696"/>
                </a:solidFill>
                <a:latin typeface="Century Schoolbook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59BE83-1188-433E-A740-CF176E8C9758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CE062-4F47-4CA0-A8D4-BEF3A891C9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228600"/>
            <a:ext cx="20383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28600"/>
            <a:ext cx="59626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21C27A-79EC-405A-A9D3-611E02F3FED4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91883-6954-4D20-B83D-7F57545E5A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62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0" y="1828800"/>
            <a:ext cx="7772400" cy="4114800"/>
          </a:xfrm>
        </p:spPr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3A2AB2-30F8-4A2F-A2C2-81CBDD9AAF7E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7E4AED8-0BD0-447E-99A7-79E01B077A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BB37C4-37BD-40A2-875B-43FF0A8395EC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D0775-0062-4F13-A248-A75AD1F1F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6ACD2D-E28A-47AF-884D-50759A300A68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1AD0A-F19B-4F5F-BC4C-6B3948CE1B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A062D9-5E0D-4A22-BD38-1A8B1C07D234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91E69-0BE9-48FD-91B5-B315CE7EA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1159F-F670-4BCF-885A-651431392574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3E7B9-7A42-419B-B479-D7BC9E3CD0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6679D2-CDD0-4626-A84B-FFAC8B20E33B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3EC8E-3277-4954-A10C-BB71F68C53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5BA61-DE30-49F6-96BF-FA3D33371CA5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E986E-B2ED-449A-8354-E657068EDE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C4CE0-2CD0-4B53-BB8C-2FF10640E6CB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A6E3E-4F9F-49E8-B329-792AEE6DA1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ED935-DD73-4D23-BAEC-ABEF4D92FA48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CDDAE-00B9-42CF-B8DC-B91ACF6F2E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ChangeArrowheads="1"/>
          </p:cNvSpPr>
          <p:nvPr/>
        </p:nvSpPr>
        <p:spPr bwMode="ltGray">
          <a:xfrm>
            <a:off x="236538" y="0"/>
            <a:ext cx="238125" cy="68453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6563" name="Rectangle 1027"/>
          <p:cNvSpPr>
            <a:spLocks noChangeArrowheads="1"/>
          </p:cNvSpPr>
          <p:nvPr/>
        </p:nvSpPr>
        <p:spPr bwMode="ltGray">
          <a:xfrm>
            <a:off x="439738" y="0"/>
            <a:ext cx="373062" cy="46672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6564" name="Rectangle 1028"/>
          <p:cNvSpPr>
            <a:spLocks noChangeArrowheads="1"/>
          </p:cNvSpPr>
          <p:nvPr/>
        </p:nvSpPr>
        <p:spPr bwMode="ltGray">
          <a:xfrm>
            <a:off x="322263" y="0"/>
            <a:ext cx="1082675" cy="3352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6565" name="Rectangle 1029"/>
          <p:cNvSpPr>
            <a:spLocks noChangeArrowheads="1"/>
          </p:cNvSpPr>
          <p:nvPr/>
        </p:nvSpPr>
        <p:spPr bwMode="ltGray">
          <a:xfrm>
            <a:off x="406400" y="0"/>
            <a:ext cx="304800" cy="3886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6566" name="Rectangle 1030"/>
          <p:cNvSpPr>
            <a:spLocks noChangeArrowheads="1"/>
          </p:cNvSpPr>
          <p:nvPr/>
        </p:nvSpPr>
        <p:spPr bwMode="ltGray">
          <a:xfrm>
            <a:off x="592138" y="1466850"/>
            <a:ext cx="525462" cy="1219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6567" name="Rectangle 1031"/>
          <p:cNvSpPr>
            <a:spLocks noChangeArrowheads="1"/>
          </p:cNvSpPr>
          <p:nvPr/>
        </p:nvSpPr>
        <p:spPr bwMode="ltGray">
          <a:xfrm>
            <a:off x="508000" y="1409700"/>
            <a:ext cx="8624888" cy="1333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6568" name="Line 1032"/>
          <p:cNvSpPr>
            <a:spLocks noChangeShapeType="1"/>
          </p:cNvSpPr>
          <p:nvPr/>
        </p:nvSpPr>
        <p:spPr bwMode="auto">
          <a:xfrm>
            <a:off x="247650" y="1409700"/>
            <a:ext cx="8896350" cy="0"/>
          </a:xfrm>
          <a:prstGeom prst="line">
            <a:avLst/>
          </a:prstGeom>
          <a:noFill/>
          <a:ln w="12700">
            <a:solidFill>
              <a:srgbClr val="FFCC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6569" name="Rectangle 103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77724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570" name="Rectangle 10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71" name="Rectangle 10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D3EF4F43-2991-4CF4-A93B-4CE19D7F71DB}" type="datetime1">
              <a:rPr lang="en-US"/>
              <a:pPr/>
              <a:t>5/18/2016</a:t>
            </a:fld>
            <a:endParaRPr lang="en-US"/>
          </a:p>
        </p:txBody>
      </p:sp>
      <p:sp>
        <p:nvSpPr>
          <p:cNvPr id="66572" name="Rectangle 10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i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r>
              <a:rPr lang="en-US"/>
              <a:t>MSI: Infrastructure Organization</a:t>
            </a:r>
          </a:p>
        </p:txBody>
      </p:sp>
      <p:sp>
        <p:nvSpPr>
          <p:cNvPr id="66573" name="Rectangle 10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F45A7999-6B84-4EB2-816D-49C9F8B14AB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6574" name="Group 1038"/>
          <p:cNvGrpSpPr>
            <a:grpSpLocks/>
          </p:cNvGrpSpPr>
          <p:nvPr/>
        </p:nvGrpSpPr>
        <p:grpSpPr bwMode="auto">
          <a:xfrm>
            <a:off x="530225" y="1524000"/>
            <a:ext cx="641350" cy="644525"/>
            <a:chOff x="334" y="1010"/>
            <a:chExt cx="404" cy="406"/>
          </a:xfrm>
        </p:grpSpPr>
        <p:sp>
          <p:nvSpPr>
            <p:cNvPr id="66575" name="Text Box 1039"/>
            <p:cNvSpPr txBox="1">
              <a:spLocks noChangeArrowheads="1"/>
            </p:cNvSpPr>
            <p:nvPr/>
          </p:nvSpPr>
          <p:spPr bwMode="auto">
            <a:xfrm>
              <a:off x="334" y="1010"/>
              <a:ext cx="40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MS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66576" name="Text Box 1040"/>
            <p:cNvSpPr txBox="1">
              <a:spLocks noChangeArrowheads="1"/>
            </p:cNvSpPr>
            <p:nvPr/>
          </p:nvSpPr>
          <p:spPr bwMode="auto">
            <a:xfrm>
              <a:off x="447" y="1089"/>
              <a:ext cx="192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CC00"/>
                  </a:solidFill>
                  <a:latin typeface="Century Schoolbook" pitchFamily="18" charset="0"/>
                </a:rPr>
                <a:t>I</a:t>
              </a:r>
              <a:endParaRPr lang="en-US" sz="2800" b="1">
                <a:solidFill>
                  <a:srgbClr val="969696"/>
                </a:solidFill>
                <a:latin typeface="Century Schoolbook" pitchFamily="18" charset="0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75000"/>
        <a:buFont typeface="Monotype Sorts" pitchFamily="2" charset="2"/>
        <a:buChar char="n"/>
        <a:defRPr sz="3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Multimedia Databases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/>
              <a:t>Arif Ghafoor</a:t>
            </a:r>
            <a:br>
              <a:rPr lang="en-US" sz="2400"/>
            </a:br>
            <a:r>
              <a:rPr lang="en-US" sz="2400"/>
              <a:t>Professor</a:t>
            </a:r>
            <a:br>
              <a:rPr lang="en-US" sz="2400"/>
            </a:br>
            <a:r>
              <a:rPr lang="en-US" sz="2400"/>
              <a:t>Electrical and Computer Engineering</a:t>
            </a:r>
            <a:br>
              <a:rPr lang="en-US" sz="2400"/>
            </a:br>
            <a:r>
              <a:rPr lang="en-US" sz="2400"/>
              <a:t>Purdue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8DE-1BE5-4DB5-870C-47041EB753ED}" type="slidenum">
              <a:rPr lang="en-US"/>
              <a:pPr/>
              <a:t>10</a:t>
            </a:fld>
            <a:endParaRPr lang="en-US"/>
          </a:p>
        </p:txBody>
      </p:sp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Representation and Specification Complexity</a:t>
            </a:r>
            <a:endParaRPr lang="en-US" sz="3200"/>
          </a:p>
        </p:txBody>
      </p:sp>
      <p:sp>
        <p:nvSpPr>
          <p:cNvPr id="65539" name="Freeform 1027"/>
          <p:cNvSpPr>
            <a:spLocks/>
          </p:cNvSpPr>
          <p:nvPr/>
        </p:nvSpPr>
        <p:spPr bwMode="auto">
          <a:xfrm>
            <a:off x="4229100" y="2009775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9" y="9"/>
              </a:cxn>
              <a:cxn ang="0">
                <a:pos x="0" y="9"/>
              </a:cxn>
              <a:cxn ang="0">
                <a:pos x="9" y="18"/>
              </a:cxn>
              <a:cxn ang="0">
                <a:pos x="9" y="18"/>
              </a:cxn>
              <a:cxn ang="0">
                <a:pos x="18" y="18"/>
              </a:cxn>
              <a:cxn ang="0">
                <a:pos x="18" y="9"/>
              </a:cxn>
              <a:cxn ang="0">
                <a:pos x="18" y="9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9" y="9"/>
                </a:lnTo>
                <a:lnTo>
                  <a:pt x="0" y="9"/>
                </a:lnTo>
                <a:lnTo>
                  <a:pt x="9" y="18"/>
                </a:lnTo>
                <a:lnTo>
                  <a:pt x="9" y="18"/>
                </a:lnTo>
                <a:lnTo>
                  <a:pt x="18" y="18"/>
                </a:lnTo>
                <a:lnTo>
                  <a:pt x="18" y="9"/>
                </a:lnTo>
                <a:lnTo>
                  <a:pt x="18" y="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0" name="Freeform 1028"/>
          <p:cNvSpPr>
            <a:spLocks/>
          </p:cNvSpPr>
          <p:nvPr/>
        </p:nvSpPr>
        <p:spPr bwMode="auto">
          <a:xfrm>
            <a:off x="4200525" y="1820863"/>
            <a:ext cx="115888" cy="203200"/>
          </a:xfrm>
          <a:custGeom>
            <a:avLst/>
            <a:gdLst/>
            <a:ahLst/>
            <a:cxnLst>
              <a:cxn ang="0">
                <a:pos x="27" y="128"/>
              </a:cxn>
              <a:cxn ang="0">
                <a:pos x="9" y="128"/>
              </a:cxn>
              <a:cxn ang="0">
                <a:pos x="0" y="128"/>
              </a:cxn>
              <a:cxn ang="0">
                <a:pos x="0" y="119"/>
              </a:cxn>
              <a:cxn ang="0">
                <a:pos x="18" y="36"/>
              </a:cxn>
              <a:cxn ang="0">
                <a:pos x="27" y="0"/>
              </a:cxn>
              <a:cxn ang="0">
                <a:pos x="36" y="27"/>
              </a:cxn>
              <a:cxn ang="0">
                <a:pos x="63" y="109"/>
              </a:cxn>
              <a:cxn ang="0">
                <a:pos x="73" y="128"/>
              </a:cxn>
              <a:cxn ang="0">
                <a:pos x="54" y="128"/>
              </a:cxn>
              <a:cxn ang="0">
                <a:pos x="45" y="119"/>
              </a:cxn>
              <a:cxn ang="0">
                <a:pos x="18" y="36"/>
              </a:cxn>
              <a:cxn ang="0">
                <a:pos x="36" y="27"/>
              </a:cxn>
              <a:cxn ang="0">
                <a:pos x="36" y="36"/>
              </a:cxn>
              <a:cxn ang="0">
                <a:pos x="18" y="119"/>
              </a:cxn>
              <a:cxn ang="0">
                <a:pos x="0" y="119"/>
              </a:cxn>
              <a:cxn ang="0">
                <a:pos x="9" y="109"/>
              </a:cxn>
              <a:cxn ang="0">
                <a:pos x="27" y="109"/>
              </a:cxn>
              <a:cxn ang="0">
                <a:pos x="27" y="128"/>
              </a:cxn>
            </a:cxnLst>
            <a:rect l="0" t="0" r="r" b="b"/>
            <a:pathLst>
              <a:path w="73" h="128">
                <a:moveTo>
                  <a:pt x="27" y="128"/>
                </a:moveTo>
                <a:lnTo>
                  <a:pt x="9" y="128"/>
                </a:lnTo>
                <a:lnTo>
                  <a:pt x="0" y="128"/>
                </a:lnTo>
                <a:lnTo>
                  <a:pt x="0" y="119"/>
                </a:lnTo>
                <a:lnTo>
                  <a:pt x="18" y="36"/>
                </a:lnTo>
                <a:lnTo>
                  <a:pt x="27" y="0"/>
                </a:lnTo>
                <a:lnTo>
                  <a:pt x="36" y="27"/>
                </a:lnTo>
                <a:lnTo>
                  <a:pt x="63" y="109"/>
                </a:lnTo>
                <a:lnTo>
                  <a:pt x="73" y="128"/>
                </a:lnTo>
                <a:lnTo>
                  <a:pt x="54" y="128"/>
                </a:lnTo>
                <a:lnTo>
                  <a:pt x="45" y="119"/>
                </a:lnTo>
                <a:lnTo>
                  <a:pt x="18" y="36"/>
                </a:lnTo>
                <a:lnTo>
                  <a:pt x="36" y="27"/>
                </a:lnTo>
                <a:lnTo>
                  <a:pt x="36" y="36"/>
                </a:lnTo>
                <a:lnTo>
                  <a:pt x="18" y="119"/>
                </a:lnTo>
                <a:lnTo>
                  <a:pt x="0" y="119"/>
                </a:lnTo>
                <a:lnTo>
                  <a:pt x="9" y="109"/>
                </a:lnTo>
                <a:lnTo>
                  <a:pt x="27" y="109"/>
                </a:lnTo>
                <a:lnTo>
                  <a:pt x="27" y="128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1" name="Freeform 1029"/>
          <p:cNvSpPr>
            <a:spLocks/>
          </p:cNvSpPr>
          <p:nvPr/>
        </p:nvSpPr>
        <p:spPr bwMode="auto">
          <a:xfrm>
            <a:off x="4243388" y="1993900"/>
            <a:ext cx="42862" cy="30163"/>
          </a:xfrm>
          <a:custGeom>
            <a:avLst/>
            <a:gdLst/>
            <a:ahLst/>
            <a:cxnLst>
              <a:cxn ang="0">
                <a:pos x="27" y="19"/>
              </a:cxn>
              <a:cxn ang="0">
                <a:pos x="0" y="19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7" y="0"/>
              </a:cxn>
              <a:cxn ang="0">
                <a:pos x="27" y="19"/>
              </a:cxn>
            </a:cxnLst>
            <a:rect l="0" t="0" r="r" b="b"/>
            <a:pathLst>
              <a:path w="27" h="19">
                <a:moveTo>
                  <a:pt x="27" y="19"/>
                </a:moveTo>
                <a:lnTo>
                  <a:pt x="0" y="1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7" y="0"/>
                </a:lnTo>
                <a:lnTo>
                  <a:pt x="27" y="19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2" name="Freeform 1030"/>
          <p:cNvSpPr>
            <a:spLocks/>
          </p:cNvSpPr>
          <p:nvPr/>
        </p:nvSpPr>
        <p:spPr bwMode="auto">
          <a:xfrm>
            <a:off x="4214813" y="1878013"/>
            <a:ext cx="71437" cy="131762"/>
          </a:xfrm>
          <a:custGeom>
            <a:avLst/>
            <a:gdLst/>
            <a:ahLst/>
            <a:cxnLst>
              <a:cxn ang="0">
                <a:pos x="18" y="83"/>
              </a:cxn>
              <a:cxn ang="0">
                <a:pos x="0" y="83"/>
              </a:cxn>
              <a:cxn ang="0">
                <a:pos x="18" y="0"/>
              </a:cxn>
              <a:cxn ang="0">
                <a:pos x="45" y="83"/>
              </a:cxn>
              <a:cxn ang="0">
                <a:pos x="18" y="83"/>
              </a:cxn>
            </a:cxnLst>
            <a:rect l="0" t="0" r="r" b="b"/>
            <a:pathLst>
              <a:path w="45" h="83">
                <a:moveTo>
                  <a:pt x="18" y="83"/>
                </a:moveTo>
                <a:lnTo>
                  <a:pt x="0" y="83"/>
                </a:lnTo>
                <a:lnTo>
                  <a:pt x="18" y="0"/>
                </a:lnTo>
                <a:lnTo>
                  <a:pt x="45" y="83"/>
                </a:lnTo>
                <a:lnTo>
                  <a:pt x="18" y="83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3" name="Rectangle 1031"/>
          <p:cNvSpPr>
            <a:spLocks noChangeArrowheads="1"/>
          </p:cNvSpPr>
          <p:nvPr/>
        </p:nvSpPr>
        <p:spPr bwMode="auto">
          <a:xfrm>
            <a:off x="4229100" y="2009775"/>
            <a:ext cx="28575" cy="1428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4" name="Rectangle 1032"/>
          <p:cNvSpPr>
            <a:spLocks noChangeArrowheads="1"/>
          </p:cNvSpPr>
          <p:nvPr/>
        </p:nvSpPr>
        <p:spPr bwMode="auto">
          <a:xfrm>
            <a:off x="4229100" y="4440238"/>
            <a:ext cx="28575" cy="1428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5" name="Rectangle 1033"/>
          <p:cNvSpPr>
            <a:spLocks noChangeArrowheads="1"/>
          </p:cNvSpPr>
          <p:nvPr/>
        </p:nvSpPr>
        <p:spPr bwMode="auto">
          <a:xfrm>
            <a:off x="4229100" y="2024063"/>
            <a:ext cx="28575" cy="24161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6" name="Freeform 1034"/>
          <p:cNvSpPr>
            <a:spLocks/>
          </p:cNvSpPr>
          <p:nvPr/>
        </p:nvSpPr>
        <p:spPr bwMode="auto">
          <a:xfrm>
            <a:off x="7224713" y="4425950"/>
            <a:ext cx="28575" cy="28575"/>
          </a:xfrm>
          <a:custGeom>
            <a:avLst/>
            <a:gdLst/>
            <a:ahLst/>
            <a:cxnLst>
              <a:cxn ang="0">
                <a:pos x="18" y="9"/>
              </a:cxn>
              <a:cxn ang="0">
                <a:pos x="9" y="0"/>
              </a:cxn>
              <a:cxn ang="0">
                <a:pos x="9" y="0"/>
              </a:cxn>
              <a:cxn ang="0">
                <a:pos x="0" y="0"/>
              </a:cxn>
              <a:cxn ang="0">
                <a:pos x="0" y="9"/>
              </a:cxn>
              <a:cxn ang="0">
                <a:pos x="0" y="9"/>
              </a:cxn>
              <a:cxn ang="0">
                <a:pos x="9" y="18"/>
              </a:cxn>
              <a:cxn ang="0">
                <a:pos x="9" y="9"/>
              </a:cxn>
              <a:cxn ang="0">
                <a:pos x="18" y="9"/>
              </a:cxn>
            </a:cxnLst>
            <a:rect l="0" t="0" r="r" b="b"/>
            <a:pathLst>
              <a:path w="18" h="18">
                <a:moveTo>
                  <a:pt x="18" y="9"/>
                </a:moveTo>
                <a:lnTo>
                  <a:pt x="9" y="0"/>
                </a:lnTo>
                <a:lnTo>
                  <a:pt x="9" y="0"/>
                </a:lnTo>
                <a:lnTo>
                  <a:pt x="0" y="0"/>
                </a:lnTo>
                <a:lnTo>
                  <a:pt x="0" y="9"/>
                </a:lnTo>
                <a:lnTo>
                  <a:pt x="0" y="9"/>
                </a:lnTo>
                <a:lnTo>
                  <a:pt x="9" y="18"/>
                </a:lnTo>
                <a:lnTo>
                  <a:pt x="9" y="9"/>
                </a:lnTo>
                <a:lnTo>
                  <a:pt x="18" y="9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7" name="Freeform 1035"/>
          <p:cNvSpPr>
            <a:spLocks/>
          </p:cNvSpPr>
          <p:nvPr/>
        </p:nvSpPr>
        <p:spPr bwMode="auto">
          <a:xfrm>
            <a:off x="7239000" y="4368800"/>
            <a:ext cx="217488" cy="115888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0" y="18"/>
              </a:cxn>
              <a:cxn ang="0">
                <a:pos x="0" y="0"/>
              </a:cxn>
              <a:cxn ang="0">
                <a:pos x="18" y="9"/>
              </a:cxn>
              <a:cxn ang="0">
                <a:pos x="100" y="36"/>
              </a:cxn>
              <a:cxn ang="0">
                <a:pos x="137" y="45"/>
              </a:cxn>
              <a:cxn ang="0">
                <a:pos x="91" y="54"/>
              </a:cxn>
              <a:cxn ang="0">
                <a:pos x="9" y="73"/>
              </a:cxn>
              <a:cxn ang="0">
                <a:pos x="0" y="73"/>
              </a:cxn>
              <a:cxn ang="0">
                <a:pos x="0" y="64"/>
              </a:cxn>
              <a:cxn ang="0">
                <a:pos x="9" y="54"/>
              </a:cxn>
              <a:cxn ang="0">
                <a:pos x="91" y="36"/>
              </a:cxn>
              <a:cxn ang="0">
                <a:pos x="91" y="54"/>
              </a:cxn>
              <a:cxn ang="0">
                <a:pos x="91" y="54"/>
              </a:cxn>
              <a:cxn ang="0">
                <a:pos x="9" y="27"/>
              </a:cxn>
              <a:cxn ang="0">
                <a:pos x="18" y="9"/>
              </a:cxn>
              <a:cxn ang="0">
                <a:pos x="18" y="18"/>
              </a:cxn>
              <a:cxn ang="0">
                <a:pos x="18" y="45"/>
              </a:cxn>
              <a:cxn ang="0">
                <a:pos x="0" y="45"/>
              </a:cxn>
            </a:cxnLst>
            <a:rect l="0" t="0" r="r" b="b"/>
            <a:pathLst>
              <a:path w="137" h="73">
                <a:moveTo>
                  <a:pt x="0" y="45"/>
                </a:moveTo>
                <a:lnTo>
                  <a:pt x="0" y="18"/>
                </a:lnTo>
                <a:lnTo>
                  <a:pt x="0" y="0"/>
                </a:lnTo>
                <a:lnTo>
                  <a:pt x="18" y="9"/>
                </a:lnTo>
                <a:lnTo>
                  <a:pt x="100" y="36"/>
                </a:lnTo>
                <a:lnTo>
                  <a:pt x="137" y="45"/>
                </a:lnTo>
                <a:lnTo>
                  <a:pt x="91" y="54"/>
                </a:lnTo>
                <a:lnTo>
                  <a:pt x="9" y="73"/>
                </a:lnTo>
                <a:lnTo>
                  <a:pt x="0" y="73"/>
                </a:lnTo>
                <a:lnTo>
                  <a:pt x="0" y="64"/>
                </a:lnTo>
                <a:lnTo>
                  <a:pt x="9" y="54"/>
                </a:lnTo>
                <a:lnTo>
                  <a:pt x="91" y="36"/>
                </a:lnTo>
                <a:lnTo>
                  <a:pt x="91" y="54"/>
                </a:lnTo>
                <a:lnTo>
                  <a:pt x="91" y="54"/>
                </a:lnTo>
                <a:lnTo>
                  <a:pt x="9" y="27"/>
                </a:lnTo>
                <a:lnTo>
                  <a:pt x="18" y="9"/>
                </a:lnTo>
                <a:lnTo>
                  <a:pt x="18" y="18"/>
                </a:lnTo>
                <a:lnTo>
                  <a:pt x="18" y="45"/>
                </a:lnTo>
                <a:lnTo>
                  <a:pt x="0" y="45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8" name="Freeform 1036"/>
          <p:cNvSpPr>
            <a:spLocks/>
          </p:cNvSpPr>
          <p:nvPr/>
        </p:nvSpPr>
        <p:spPr bwMode="auto">
          <a:xfrm>
            <a:off x="7239000" y="4440238"/>
            <a:ext cx="28575" cy="30162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0" y="0"/>
              </a:cxn>
              <a:cxn ang="0">
                <a:pos x="18" y="0"/>
              </a:cxn>
              <a:cxn ang="0">
                <a:pos x="18" y="0"/>
              </a:cxn>
              <a:cxn ang="0">
                <a:pos x="18" y="0"/>
              </a:cxn>
              <a:cxn ang="0">
                <a:pos x="18" y="19"/>
              </a:cxn>
              <a:cxn ang="0">
                <a:pos x="0" y="19"/>
              </a:cxn>
            </a:cxnLst>
            <a:rect l="0" t="0" r="r" b="b"/>
            <a:pathLst>
              <a:path w="18" h="19">
                <a:moveTo>
                  <a:pt x="0" y="19"/>
                </a:moveTo>
                <a:lnTo>
                  <a:pt x="0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19"/>
                </a:lnTo>
                <a:lnTo>
                  <a:pt x="0" y="19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49" name="Freeform 1037"/>
          <p:cNvSpPr>
            <a:spLocks/>
          </p:cNvSpPr>
          <p:nvPr/>
        </p:nvSpPr>
        <p:spPr bwMode="auto">
          <a:xfrm>
            <a:off x="7253288" y="4397375"/>
            <a:ext cx="130175" cy="73025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0" y="0"/>
              </a:cxn>
              <a:cxn ang="0">
                <a:pos x="82" y="27"/>
              </a:cxn>
              <a:cxn ang="0">
                <a:pos x="0" y="46"/>
              </a:cxn>
              <a:cxn ang="0">
                <a:pos x="0" y="27"/>
              </a:cxn>
            </a:cxnLst>
            <a:rect l="0" t="0" r="r" b="b"/>
            <a:pathLst>
              <a:path w="82" h="46">
                <a:moveTo>
                  <a:pt x="0" y="27"/>
                </a:moveTo>
                <a:lnTo>
                  <a:pt x="0" y="0"/>
                </a:lnTo>
                <a:lnTo>
                  <a:pt x="82" y="27"/>
                </a:lnTo>
                <a:lnTo>
                  <a:pt x="0" y="46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50" name="Rectangle 1038"/>
          <p:cNvSpPr>
            <a:spLocks noChangeArrowheads="1"/>
          </p:cNvSpPr>
          <p:nvPr/>
        </p:nvSpPr>
        <p:spPr bwMode="auto">
          <a:xfrm>
            <a:off x="4229100" y="4425950"/>
            <a:ext cx="14288" cy="285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51" name="Rectangle 1039"/>
          <p:cNvSpPr>
            <a:spLocks noChangeArrowheads="1"/>
          </p:cNvSpPr>
          <p:nvPr/>
        </p:nvSpPr>
        <p:spPr bwMode="auto">
          <a:xfrm>
            <a:off x="7239000" y="4425950"/>
            <a:ext cx="14288" cy="285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52" name="Rectangle 1040"/>
          <p:cNvSpPr>
            <a:spLocks noChangeArrowheads="1"/>
          </p:cNvSpPr>
          <p:nvPr/>
        </p:nvSpPr>
        <p:spPr bwMode="auto">
          <a:xfrm>
            <a:off x="4243388" y="4425950"/>
            <a:ext cx="2995612" cy="285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53" name="Rectangle 1041"/>
          <p:cNvSpPr>
            <a:spLocks noChangeArrowheads="1"/>
          </p:cNvSpPr>
          <p:nvPr/>
        </p:nvSpPr>
        <p:spPr bwMode="auto">
          <a:xfrm>
            <a:off x="4495800" y="1752600"/>
            <a:ext cx="3806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Media Types and Attributes Complexity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54" name="Rectangle 1042"/>
          <p:cNvSpPr>
            <a:spLocks noChangeArrowheads="1"/>
          </p:cNvSpPr>
          <p:nvPr/>
        </p:nvSpPr>
        <p:spPr bwMode="auto">
          <a:xfrm rot="16200000">
            <a:off x="4159250" y="3052763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55" name="Rectangle 1043"/>
          <p:cNvSpPr>
            <a:spLocks noChangeArrowheads="1"/>
          </p:cNvSpPr>
          <p:nvPr/>
        </p:nvSpPr>
        <p:spPr bwMode="auto">
          <a:xfrm rot="16200000">
            <a:off x="4159250" y="2922588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56" name="Rectangle 1044"/>
          <p:cNvSpPr>
            <a:spLocks noChangeArrowheads="1"/>
          </p:cNvSpPr>
          <p:nvPr/>
        </p:nvSpPr>
        <p:spPr bwMode="auto">
          <a:xfrm rot="16200000">
            <a:off x="4159250" y="2847976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57" name="Rectangle 1045"/>
          <p:cNvSpPr>
            <a:spLocks noChangeArrowheads="1"/>
          </p:cNvSpPr>
          <p:nvPr/>
        </p:nvSpPr>
        <p:spPr bwMode="auto">
          <a:xfrm rot="16200000">
            <a:off x="4159250" y="2762251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58" name="Rectangle 1046"/>
          <p:cNvSpPr>
            <a:spLocks noChangeArrowheads="1"/>
          </p:cNvSpPr>
          <p:nvPr/>
        </p:nvSpPr>
        <p:spPr bwMode="auto">
          <a:xfrm rot="16200000">
            <a:off x="4157662" y="2717801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59" name="Rectangle 1047"/>
          <p:cNvSpPr>
            <a:spLocks noChangeArrowheads="1"/>
          </p:cNvSpPr>
          <p:nvPr/>
        </p:nvSpPr>
        <p:spPr bwMode="auto">
          <a:xfrm rot="16200000">
            <a:off x="4157662" y="2630488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60" name="Rectangle 1048"/>
          <p:cNvSpPr>
            <a:spLocks noChangeArrowheads="1"/>
          </p:cNvSpPr>
          <p:nvPr/>
        </p:nvSpPr>
        <p:spPr bwMode="auto">
          <a:xfrm rot="16200000">
            <a:off x="4157662" y="2501901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61" name="Rectangle 1049"/>
          <p:cNvSpPr>
            <a:spLocks noChangeArrowheads="1"/>
          </p:cNvSpPr>
          <p:nvPr/>
        </p:nvSpPr>
        <p:spPr bwMode="auto">
          <a:xfrm rot="16200000">
            <a:off x="4157662" y="2414588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62" name="Rectangle 1050"/>
          <p:cNvSpPr>
            <a:spLocks noChangeArrowheads="1"/>
          </p:cNvSpPr>
          <p:nvPr/>
        </p:nvSpPr>
        <p:spPr bwMode="auto">
          <a:xfrm rot="16200000">
            <a:off x="4157662" y="2282826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63" name="Rectangle 1051"/>
          <p:cNvSpPr>
            <a:spLocks noChangeArrowheads="1"/>
          </p:cNvSpPr>
          <p:nvPr/>
        </p:nvSpPr>
        <p:spPr bwMode="auto">
          <a:xfrm rot="16200000">
            <a:off x="4157662" y="2079626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64" name="Rectangle 1052"/>
          <p:cNvSpPr>
            <a:spLocks noChangeArrowheads="1"/>
          </p:cNvSpPr>
          <p:nvPr/>
        </p:nvSpPr>
        <p:spPr bwMode="auto">
          <a:xfrm rot="16200000">
            <a:off x="4157662" y="1949451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65" name="Rectangle 1053"/>
          <p:cNvSpPr>
            <a:spLocks noChangeArrowheads="1"/>
          </p:cNvSpPr>
          <p:nvPr/>
        </p:nvSpPr>
        <p:spPr bwMode="auto">
          <a:xfrm rot="16200000">
            <a:off x="4157662" y="1879601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66" name="Rectangle 1054"/>
          <p:cNvSpPr>
            <a:spLocks noChangeArrowheads="1"/>
          </p:cNvSpPr>
          <p:nvPr/>
        </p:nvSpPr>
        <p:spPr bwMode="auto">
          <a:xfrm rot="16200000">
            <a:off x="4157662" y="1820863"/>
            <a:ext cx="2444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0" tIns="0" rIns="0" bIns="0">
            <a:spAutoFit/>
          </a:bodyPr>
          <a:lstStyle/>
          <a:p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67" name="Freeform 1055"/>
          <p:cNvSpPr>
            <a:spLocks/>
          </p:cNvSpPr>
          <p:nvPr/>
        </p:nvSpPr>
        <p:spPr bwMode="auto">
          <a:xfrm>
            <a:off x="2289175" y="6061075"/>
            <a:ext cx="30163" cy="30163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9" y="19"/>
              </a:cxn>
              <a:cxn ang="0">
                <a:pos x="19" y="10"/>
              </a:cxn>
              <a:cxn ang="0">
                <a:pos x="19" y="10"/>
              </a:cxn>
              <a:cxn ang="0">
                <a:pos x="19" y="0"/>
              </a:cxn>
              <a:cxn ang="0">
                <a:pos x="9" y="0"/>
              </a:cxn>
              <a:cxn ang="0">
                <a:pos x="9" y="0"/>
              </a:cxn>
              <a:cxn ang="0">
                <a:pos x="0" y="10"/>
              </a:cxn>
              <a:cxn ang="0">
                <a:pos x="0" y="10"/>
              </a:cxn>
            </a:cxnLst>
            <a:rect l="0" t="0" r="r" b="b"/>
            <a:pathLst>
              <a:path w="19" h="19">
                <a:moveTo>
                  <a:pt x="0" y="10"/>
                </a:moveTo>
                <a:lnTo>
                  <a:pt x="9" y="19"/>
                </a:lnTo>
                <a:lnTo>
                  <a:pt x="19" y="10"/>
                </a:lnTo>
                <a:lnTo>
                  <a:pt x="19" y="10"/>
                </a:lnTo>
                <a:lnTo>
                  <a:pt x="19" y="0"/>
                </a:lnTo>
                <a:lnTo>
                  <a:pt x="9" y="0"/>
                </a:lnTo>
                <a:lnTo>
                  <a:pt x="9" y="0"/>
                </a:lnTo>
                <a:lnTo>
                  <a:pt x="0" y="10"/>
                </a:lnTo>
                <a:lnTo>
                  <a:pt x="0" y="1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68" name="Freeform 1056"/>
          <p:cNvSpPr>
            <a:spLocks/>
          </p:cNvSpPr>
          <p:nvPr/>
        </p:nvSpPr>
        <p:spPr bwMode="auto">
          <a:xfrm>
            <a:off x="2173288" y="6018213"/>
            <a:ext cx="160337" cy="174625"/>
          </a:xfrm>
          <a:custGeom>
            <a:avLst/>
            <a:gdLst/>
            <a:ahLst/>
            <a:cxnLst>
              <a:cxn ang="0">
                <a:pos x="82" y="27"/>
              </a:cxn>
              <a:cxn ang="0">
                <a:pos x="101" y="46"/>
              </a:cxn>
              <a:cxn ang="0">
                <a:pos x="101" y="64"/>
              </a:cxn>
              <a:cxn ang="0">
                <a:pos x="101" y="64"/>
              </a:cxn>
              <a:cxn ang="0">
                <a:pos x="19" y="110"/>
              </a:cxn>
              <a:cxn ang="0">
                <a:pos x="0" y="100"/>
              </a:cxn>
              <a:cxn ang="0">
                <a:pos x="0" y="100"/>
              </a:cxn>
              <a:cxn ang="0">
                <a:pos x="55" y="18"/>
              </a:cxn>
              <a:cxn ang="0">
                <a:pos x="55" y="0"/>
              </a:cxn>
              <a:cxn ang="0">
                <a:pos x="73" y="9"/>
              </a:cxn>
              <a:cxn ang="0">
                <a:pos x="73" y="27"/>
              </a:cxn>
              <a:cxn ang="0">
                <a:pos x="19" y="110"/>
              </a:cxn>
              <a:cxn ang="0">
                <a:pos x="19" y="110"/>
              </a:cxn>
              <a:cxn ang="0">
                <a:pos x="0" y="91"/>
              </a:cxn>
              <a:cxn ang="0">
                <a:pos x="82" y="46"/>
              </a:cxn>
              <a:cxn ang="0">
                <a:pos x="101" y="64"/>
              </a:cxn>
              <a:cxn ang="0">
                <a:pos x="82" y="64"/>
              </a:cxn>
              <a:cxn ang="0">
                <a:pos x="64" y="46"/>
              </a:cxn>
              <a:cxn ang="0">
                <a:pos x="82" y="27"/>
              </a:cxn>
            </a:cxnLst>
            <a:rect l="0" t="0" r="r" b="b"/>
            <a:pathLst>
              <a:path w="101" h="110">
                <a:moveTo>
                  <a:pt x="82" y="27"/>
                </a:moveTo>
                <a:lnTo>
                  <a:pt x="101" y="46"/>
                </a:lnTo>
                <a:lnTo>
                  <a:pt x="101" y="64"/>
                </a:lnTo>
                <a:lnTo>
                  <a:pt x="101" y="64"/>
                </a:lnTo>
                <a:lnTo>
                  <a:pt x="19" y="110"/>
                </a:lnTo>
                <a:lnTo>
                  <a:pt x="0" y="100"/>
                </a:lnTo>
                <a:lnTo>
                  <a:pt x="0" y="100"/>
                </a:lnTo>
                <a:lnTo>
                  <a:pt x="55" y="18"/>
                </a:lnTo>
                <a:lnTo>
                  <a:pt x="55" y="0"/>
                </a:lnTo>
                <a:lnTo>
                  <a:pt x="73" y="9"/>
                </a:lnTo>
                <a:lnTo>
                  <a:pt x="73" y="27"/>
                </a:lnTo>
                <a:lnTo>
                  <a:pt x="19" y="110"/>
                </a:lnTo>
                <a:lnTo>
                  <a:pt x="19" y="110"/>
                </a:lnTo>
                <a:lnTo>
                  <a:pt x="0" y="91"/>
                </a:lnTo>
                <a:lnTo>
                  <a:pt x="82" y="46"/>
                </a:lnTo>
                <a:lnTo>
                  <a:pt x="101" y="64"/>
                </a:lnTo>
                <a:lnTo>
                  <a:pt x="82" y="64"/>
                </a:lnTo>
                <a:lnTo>
                  <a:pt x="64" y="46"/>
                </a:lnTo>
                <a:lnTo>
                  <a:pt x="82" y="2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69" name="Freeform 1057"/>
          <p:cNvSpPr>
            <a:spLocks/>
          </p:cNvSpPr>
          <p:nvPr/>
        </p:nvSpPr>
        <p:spPr bwMode="auto">
          <a:xfrm>
            <a:off x="2260600" y="6032500"/>
            <a:ext cx="42863" cy="58738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27" y="18"/>
              </a:cxn>
              <a:cxn ang="0">
                <a:pos x="9" y="37"/>
              </a:cxn>
              <a:cxn ang="0">
                <a:pos x="9" y="37"/>
              </a:cxn>
              <a:cxn ang="0">
                <a:pos x="9" y="37"/>
              </a:cxn>
              <a:cxn ang="0">
                <a:pos x="0" y="18"/>
              </a:cxn>
              <a:cxn ang="0">
                <a:pos x="18" y="0"/>
              </a:cxn>
            </a:cxnLst>
            <a:rect l="0" t="0" r="r" b="b"/>
            <a:pathLst>
              <a:path w="27" h="37">
                <a:moveTo>
                  <a:pt x="18" y="0"/>
                </a:moveTo>
                <a:lnTo>
                  <a:pt x="27" y="18"/>
                </a:lnTo>
                <a:lnTo>
                  <a:pt x="9" y="37"/>
                </a:lnTo>
                <a:lnTo>
                  <a:pt x="9" y="37"/>
                </a:lnTo>
                <a:lnTo>
                  <a:pt x="9" y="37"/>
                </a:lnTo>
                <a:lnTo>
                  <a:pt x="0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70" name="Freeform 1058"/>
          <p:cNvSpPr>
            <a:spLocks/>
          </p:cNvSpPr>
          <p:nvPr/>
        </p:nvSpPr>
        <p:spPr bwMode="auto">
          <a:xfrm>
            <a:off x="2189163" y="6046788"/>
            <a:ext cx="130175" cy="130175"/>
          </a:xfrm>
          <a:custGeom>
            <a:avLst/>
            <a:gdLst/>
            <a:ahLst/>
            <a:cxnLst>
              <a:cxn ang="0">
                <a:pos x="63" y="19"/>
              </a:cxn>
              <a:cxn ang="0">
                <a:pos x="82" y="37"/>
              </a:cxn>
              <a:cxn ang="0">
                <a:pos x="0" y="82"/>
              </a:cxn>
              <a:cxn ang="0">
                <a:pos x="54" y="0"/>
              </a:cxn>
              <a:cxn ang="0">
                <a:pos x="63" y="19"/>
              </a:cxn>
            </a:cxnLst>
            <a:rect l="0" t="0" r="r" b="b"/>
            <a:pathLst>
              <a:path w="82" h="82">
                <a:moveTo>
                  <a:pt x="63" y="19"/>
                </a:moveTo>
                <a:lnTo>
                  <a:pt x="82" y="37"/>
                </a:lnTo>
                <a:lnTo>
                  <a:pt x="0" y="82"/>
                </a:lnTo>
                <a:lnTo>
                  <a:pt x="54" y="0"/>
                </a:lnTo>
                <a:lnTo>
                  <a:pt x="63" y="19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71" name="Freeform 1059"/>
          <p:cNvSpPr>
            <a:spLocks/>
          </p:cNvSpPr>
          <p:nvPr/>
        </p:nvSpPr>
        <p:spPr bwMode="auto">
          <a:xfrm>
            <a:off x="4257675" y="4411663"/>
            <a:ext cx="28575" cy="28575"/>
          </a:xfrm>
          <a:custGeom>
            <a:avLst/>
            <a:gdLst/>
            <a:ahLst/>
            <a:cxnLst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</a:cxnLst>
            <a:rect l="0" t="0" r="r" b="b"/>
            <a:pathLst>
              <a:path w="18" h="18">
                <a:moveTo>
                  <a:pt x="9" y="18"/>
                </a:moveTo>
                <a:lnTo>
                  <a:pt x="18" y="18"/>
                </a:lnTo>
                <a:lnTo>
                  <a:pt x="9" y="0"/>
                </a:lnTo>
                <a:lnTo>
                  <a:pt x="0" y="0"/>
                </a:lnTo>
                <a:lnTo>
                  <a:pt x="9" y="1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72" name="Freeform 1060"/>
          <p:cNvSpPr>
            <a:spLocks/>
          </p:cNvSpPr>
          <p:nvPr/>
        </p:nvSpPr>
        <p:spPr bwMode="auto">
          <a:xfrm>
            <a:off x="2289175" y="6061075"/>
            <a:ext cx="30163" cy="30163"/>
          </a:xfrm>
          <a:custGeom>
            <a:avLst/>
            <a:gdLst/>
            <a:ahLst/>
            <a:cxnLst>
              <a:cxn ang="0">
                <a:pos x="19" y="19"/>
              </a:cxn>
              <a:cxn ang="0">
                <a:pos x="9" y="19"/>
              </a:cxn>
              <a:cxn ang="0">
                <a:pos x="0" y="0"/>
              </a:cxn>
              <a:cxn ang="0">
                <a:pos x="9" y="0"/>
              </a:cxn>
              <a:cxn ang="0">
                <a:pos x="19" y="19"/>
              </a:cxn>
            </a:cxnLst>
            <a:rect l="0" t="0" r="r" b="b"/>
            <a:pathLst>
              <a:path w="19" h="19">
                <a:moveTo>
                  <a:pt x="19" y="19"/>
                </a:moveTo>
                <a:lnTo>
                  <a:pt x="9" y="19"/>
                </a:lnTo>
                <a:lnTo>
                  <a:pt x="0" y="0"/>
                </a:lnTo>
                <a:lnTo>
                  <a:pt x="9" y="0"/>
                </a:lnTo>
                <a:lnTo>
                  <a:pt x="19" y="19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73" name="Freeform 1061"/>
          <p:cNvSpPr>
            <a:spLocks/>
          </p:cNvSpPr>
          <p:nvPr/>
        </p:nvSpPr>
        <p:spPr bwMode="auto">
          <a:xfrm>
            <a:off x="2303463" y="4411663"/>
            <a:ext cx="1968500" cy="1679575"/>
          </a:xfrm>
          <a:custGeom>
            <a:avLst/>
            <a:gdLst/>
            <a:ahLst/>
            <a:cxnLst>
              <a:cxn ang="0">
                <a:pos x="1240" y="18"/>
              </a:cxn>
              <a:cxn ang="0">
                <a:pos x="1231" y="0"/>
              </a:cxn>
              <a:cxn ang="0">
                <a:pos x="0" y="1039"/>
              </a:cxn>
              <a:cxn ang="0">
                <a:pos x="10" y="1058"/>
              </a:cxn>
              <a:cxn ang="0">
                <a:pos x="1240" y="18"/>
              </a:cxn>
            </a:cxnLst>
            <a:rect l="0" t="0" r="r" b="b"/>
            <a:pathLst>
              <a:path w="1240" h="1058">
                <a:moveTo>
                  <a:pt x="1240" y="18"/>
                </a:moveTo>
                <a:lnTo>
                  <a:pt x="1231" y="0"/>
                </a:lnTo>
                <a:lnTo>
                  <a:pt x="0" y="1039"/>
                </a:lnTo>
                <a:lnTo>
                  <a:pt x="10" y="1058"/>
                </a:lnTo>
                <a:lnTo>
                  <a:pt x="1240" y="1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74" name="Rectangle 1062"/>
          <p:cNvSpPr>
            <a:spLocks noChangeArrowheads="1"/>
          </p:cNvSpPr>
          <p:nvPr/>
        </p:nvSpPr>
        <p:spPr bwMode="auto">
          <a:xfrm rot="19200000">
            <a:off x="762000" y="5867400"/>
            <a:ext cx="18859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FFFF99"/>
                </a:solidFill>
                <a:latin typeface="Helvetica" pitchFamily="34" charset="0"/>
              </a:rPr>
              <a:t>Structure Complexity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575" name="Rectangle 1063"/>
          <p:cNvSpPr>
            <a:spLocks noChangeArrowheads="1"/>
          </p:cNvSpPr>
          <p:nvPr/>
        </p:nvSpPr>
        <p:spPr bwMode="auto">
          <a:xfrm>
            <a:off x="2636838" y="5800725"/>
            <a:ext cx="28575" cy="1428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76" name="Rectangle 1064"/>
          <p:cNvSpPr>
            <a:spLocks noChangeArrowheads="1"/>
          </p:cNvSpPr>
          <p:nvPr/>
        </p:nvSpPr>
        <p:spPr bwMode="auto">
          <a:xfrm>
            <a:off x="2636838" y="5743575"/>
            <a:ext cx="28575" cy="1428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77" name="Rectangle 1065"/>
          <p:cNvSpPr>
            <a:spLocks noChangeArrowheads="1"/>
          </p:cNvSpPr>
          <p:nvPr/>
        </p:nvSpPr>
        <p:spPr bwMode="auto">
          <a:xfrm>
            <a:off x="2636838" y="5757863"/>
            <a:ext cx="28575" cy="42862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78" name="Rectangle 1066"/>
          <p:cNvSpPr>
            <a:spLocks noChangeArrowheads="1"/>
          </p:cNvSpPr>
          <p:nvPr/>
        </p:nvSpPr>
        <p:spPr bwMode="auto">
          <a:xfrm>
            <a:off x="2636838" y="565626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79" name="Rectangle 1067"/>
          <p:cNvSpPr>
            <a:spLocks noChangeArrowheads="1"/>
          </p:cNvSpPr>
          <p:nvPr/>
        </p:nvSpPr>
        <p:spPr bwMode="auto">
          <a:xfrm>
            <a:off x="2636838" y="555466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0" name="Rectangle 1068"/>
          <p:cNvSpPr>
            <a:spLocks noChangeArrowheads="1"/>
          </p:cNvSpPr>
          <p:nvPr/>
        </p:nvSpPr>
        <p:spPr bwMode="auto">
          <a:xfrm>
            <a:off x="2636838" y="5568950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1" name="Rectangle 1069"/>
          <p:cNvSpPr>
            <a:spLocks noChangeArrowheads="1"/>
          </p:cNvSpPr>
          <p:nvPr/>
        </p:nvSpPr>
        <p:spPr bwMode="auto">
          <a:xfrm>
            <a:off x="2636838" y="5454650"/>
            <a:ext cx="28575" cy="1428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2" name="Rectangle 1070"/>
          <p:cNvSpPr>
            <a:spLocks noChangeArrowheads="1"/>
          </p:cNvSpPr>
          <p:nvPr/>
        </p:nvSpPr>
        <p:spPr bwMode="auto">
          <a:xfrm>
            <a:off x="2636838" y="5353050"/>
            <a:ext cx="28575" cy="1428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3" name="Rectangle 1071"/>
          <p:cNvSpPr>
            <a:spLocks noChangeArrowheads="1"/>
          </p:cNvSpPr>
          <p:nvPr/>
        </p:nvSpPr>
        <p:spPr bwMode="auto">
          <a:xfrm>
            <a:off x="2636838" y="5367338"/>
            <a:ext cx="28575" cy="87312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4" name="Rectangle 1072"/>
          <p:cNvSpPr>
            <a:spLocks noChangeArrowheads="1"/>
          </p:cNvSpPr>
          <p:nvPr/>
        </p:nvSpPr>
        <p:spPr bwMode="auto">
          <a:xfrm>
            <a:off x="2636838" y="526573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5" name="Rectangle 1073"/>
          <p:cNvSpPr>
            <a:spLocks noChangeArrowheads="1"/>
          </p:cNvSpPr>
          <p:nvPr/>
        </p:nvSpPr>
        <p:spPr bwMode="auto">
          <a:xfrm>
            <a:off x="2636838" y="516413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6" name="Rectangle 1074"/>
          <p:cNvSpPr>
            <a:spLocks noChangeArrowheads="1"/>
          </p:cNvSpPr>
          <p:nvPr/>
        </p:nvSpPr>
        <p:spPr bwMode="auto">
          <a:xfrm>
            <a:off x="2636838" y="5178425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7" name="Rectangle 1075"/>
          <p:cNvSpPr>
            <a:spLocks noChangeArrowheads="1"/>
          </p:cNvSpPr>
          <p:nvPr/>
        </p:nvSpPr>
        <p:spPr bwMode="auto">
          <a:xfrm>
            <a:off x="2636838" y="506253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8" name="Rectangle 1076"/>
          <p:cNvSpPr>
            <a:spLocks noChangeArrowheads="1"/>
          </p:cNvSpPr>
          <p:nvPr/>
        </p:nvSpPr>
        <p:spPr bwMode="auto">
          <a:xfrm>
            <a:off x="2636838" y="4962525"/>
            <a:ext cx="28575" cy="1428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89" name="Rectangle 1077"/>
          <p:cNvSpPr>
            <a:spLocks noChangeArrowheads="1"/>
          </p:cNvSpPr>
          <p:nvPr/>
        </p:nvSpPr>
        <p:spPr bwMode="auto">
          <a:xfrm>
            <a:off x="2636838" y="4976813"/>
            <a:ext cx="28575" cy="857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0" name="Rectangle 1078"/>
          <p:cNvSpPr>
            <a:spLocks noChangeArrowheads="1"/>
          </p:cNvSpPr>
          <p:nvPr/>
        </p:nvSpPr>
        <p:spPr bwMode="auto">
          <a:xfrm>
            <a:off x="2636838" y="487521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1" name="Rectangle 1079"/>
          <p:cNvSpPr>
            <a:spLocks noChangeArrowheads="1"/>
          </p:cNvSpPr>
          <p:nvPr/>
        </p:nvSpPr>
        <p:spPr bwMode="auto">
          <a:xfrm>
            <a:off x="2636838" y="477361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2" name="Rectangle 1080"/>
          <p:cNvSpPr>
            <a:spLocks noChangeArrowheads="1"/>
          </p:cNvSpPr>
          <p:nvPr/>
        </p:nvSpPr>
        <p:spPr bwMode="auto">
          <a:xfrm>
            <a:off x="2636838" y="4787900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3" name="Rectangle 1081"/>
          <p:cNvSpPr>
            <a:spLocks noChangeArrowheads="1"/>
          </p:cNvSpPr>
          <p:nvPr/>
        </p:nvSpPr>
        <p:spPr bwMode="auto">
          <a:xfrm>
            <a:off x="2636838" y="467201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4" name="Rectangle 1082"/>
          <p:cNvSpPr>
            <a:spLocks noChangeArrowheads="1"/>
          </p:cNvSpPr>
          <p:nvPr/>
        </p:nvSpPr>
        <p:spPr bwMode="auto">
          <a:xfrm>
            <a:off x="2636838" y="4584700"/>
            <a:ext cx="28575" cy="158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5" name="Rectangle 1083"/>
          <p:cNvSpPr>
            <a:spLocks noChangeArrowheads="1"/>
          </p:cNvSpPr>
          <p:nvPr/>
        </p:nvSpPr>
        <p:spPr bwMode="auto">
          <a:xfrm>
            <a:off x="2636838" y="4600575"/>
            <a:ext cx="28575" cy="7143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6" name="Rectangle 1084"/>
          <p:cNvSpPr>
            <a:spLocks noChangeArrowheads="1"/>
          </p:cNvSpPr>
          <p:nvPr/>
        </p:nvSpPr>
        <p:spPr bwMode="auto">
          <a:xfrm>
            <a:off x="2636838" y="448468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7" name="Rectangle 1085"/>
          <p:cNvSpPr>
            <a:spLocks noChangeArrowheads="1"/>
          </p:cNvSpPr>
          <p:nvPr/>
        </p:nvSpPr>
        <p:spPr bwMode="auto">
          <a:xfrm>
            <a:off x="2636838" y="438308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8" name="Rectangle 1086"/>
          <p:cNvSpPr>
            <a:spLocks noChangeArrowheads="1"/>
          </p:cNvSpPr>
          <p:nvPr/>
        </p:nvSpPr>
        <p:spPr bwMode="auto">
          <a:xfrm>
            <a:off x="2636838" y="4397375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599" name="Rectangle 1087"/>
          <p:cNvSpPr>
            <a:spLocks noChangeArrowheads="1"/>
          </p:cNvSpPr>
          <p:nvPr/>
        </p:nvSpPr>
        <p:spPr bwMode="auto">
          <a:xfrm>
            <a:off x="2636838" y="428148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0" name="Rectangle 1088"/>
          <p:cNvSpPr>
            <a:spLocks noChangeArrowheads="1"/>
          </p:cNvSpPr>
          <p:nvPr/>
        </p:nvSpPr>
        <p:spPr bwMode="auto">
          <a:xfrm>
            <a:off x="2636838" y="4194175"/>
            <a:ext cx="28575" cy="1428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1" name="Rectangle 1089"/>
          <p:cNvSpPr>
            <a:spLocks noChangeArrowheads="1"/>
          </p:cNvSpPr>
          <p:nvPr/>
        </p:nvSpPr>
        <p:spPr bwMode="auto">
          <a:xfrm>
            <a:off x="2636838" y="4208463"/>
            <a:ext cx="28575" cy="730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2" name="Rectangle 1090"/>
          <p:cNvSpPr>
            <a:spLocks noChangeArrowheads="1"/>
          </p:cNvSpPr>
          <p:nvPr/>
        </p:nvSpPr>
        <p:spPr bwMode="auto">
          <a:xfrm>
            <a:off x="2636838" y="4092575"/>
            <a:ext cx="28575" cy="158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3" name="Rectangle 1091"/>
          <p:cNvSpPr>
            <a:spLocks noChangeArrowheads="1"/>
          </p:cNvSpPr>
          <p:nvPr/>
        </p:nvSpPr>
        <p:spPr bwMode="auto">
          <a:xfrm>
            <a:off x="2636838" y="399256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4" name="Rectangle 1092"/>
          <p:cNvSpPr>
            <a:spLocks noChangeArrowheads="1"/>
          </p:cNvSpPr>
          <p:nvPr/>
        </p:nvSpPr>
        <p:spPr bwMode="auto">
          <a:xfrm>
            <a:off x="2636838" y="4006850"/>
            <a:ext cx="28575" cy="857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5" name="Rectangle 1093"/>
          <p:cNvSpPr>
            <a:spLocks noChangeArrowheads="1"/>
          </p:cNvSpPr>
          <p:nvPr/>
        </p:nvSpPr>
        <p:spPr bwMode="auto">
          <a:xfrm>
            <a:off x="2636838" y="389096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6" name="Rectangle 1094"/>
          <p:cNvSpPr>
            <a:spLocks noChangeArrowheads="1"/>
          </p:cNvSpPr>
          <p:nvPr/>
        </p:nvSpPr>
        <p:spPr bwMode="auto">
          <a:xfrm>
            <a:off x="2636838" y="3803650"/>
            <a:ext cx="28575" cy="1428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7" name="Rectangle 1095"/>
          <p:cNvSpPr>
            <a:spLocks noChangeArrowheads="1"/>
          </p:cNvSpPr>
          <p:nvPr/>
        </p:nvSpPr>
        <p:spPr bwMode="auto">
          <a:xfrm>
            <a:off x="2636838" y="3817938"/>
            <a:ext cx="28575" cy="730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8" name="Rectangle 1096"/>
          <p:cNvSpPr>
            <a:spLocks noChangeArrowheads="1"/>
          </p:cNvSpPr>
          <p:nvPr/>
        </p:nvSpPr>
        <p:spPr bwMode="auto">
          <a:xfrm>
            <a:off x="2636838" y="3702050"/>
            <a:ext cx="28575" cy="1428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09" name="Freeform 1097"/>
          <p:cNvSpPr>
            <a:spLocks/>
          </p:cNvSpPr>
          <p:nvPr/>
        </p:nvSpPr>
        <p:spPr bwMode="auto">
          <a:xfrm>
            <a:off x="2636838" y="3644900"/>
            <a:ext cx="28575" cy="571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8" y="36"/>
              </a:cxn>
              <a:cxn ang="0">
                <a:pos x="18" y="9"/>
              </a:cxn>
              <a:cxn ang="0">
                <a:pos x="9" y="0"/>
              </a:cxn>
              <a:cxn ang="0">
                <a:pos x="0" y="9"/>
              </a:cxn>
              <a:cxn ang="0">
                <a:pos x="0" y="9"/>
              </a:cxn>
              <a:cxn ang="0">
                <a:pos x="0" y="36"/>
              </a:cxn>
            </a:cxnLst>
            <a:rect l="0" t="0" r="r" b="b"/>
            <a:pathLst>
              <a:path w="18" h="36">
                <a:moveTo>
                  <a:pt x="0" y="36"/>
                </a:moveTo>
                <a:lnTo>
                  <a:pt x="18" y="36"/>
                </a:lnTo>
                <a:lnTo>
                  <a:pt x="18" y="9"/>
                </a:lnTo>
                <a:lnTo>
                  <a:pt x="9" y="0"/>
                </a:lnTo>
                <a:lnTo>
                  <a:pt x="0" y="9"/>
                </a:lnTo>
                <a:lnTo>
                  <a:pt x="0" y="9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0" name="Freeform 1098"/>
          <p:cNvSpPr>
            <a:spLocks/>
          </p:cNvSpPr>
          <p:nvPr/>
        </p:nvSpPr>
        <p:spPr bwMode="auto">
          <a:xfrm>
            <a:off x="2695575" y="3616325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1" name="Freeform 1099"/>
          <p:cNvSpPr>
            <a:spLocks/>
          </p:cNvSpPr>
          <p:nvPr/>
        </p:nvSpPr>
        <p:spPr bwMode="auto">
          <a:xfrm>
            <a:off x="2651125" y="3616325"/>
            <a:ext cx="58738" cy="57150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36"/>
              </a:cxn>
              <a:cxn ang="0">
                <a:pos x="37" y="18"/>
              </a:cxn>
              <a:cxn ang="0">
                <a:pos x="28" y="0"/>
              </a:cxn>
              <a:cxn ang="0">
                <a:pos x="0" y="18"/>
              </a:cxn>
            </a:cxnLst>
            <a:rect l="0" t="0" r="r" b="b"/>
            <a:pathLst>
              <a:path w="37" h="36">
                <a:moveTo>
                  <a:pt x="0" y="18"/>
                </a:moveTo>
                <a:lnTo>
                  <a:pt x="9" y="36"/>
                </a:lnTo>
                <a:lnTo>
                  <a:pt x="37" y="18"/>
                </a:lnTo>
                <a:lnTo>
                  <a:pt x="28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2" name="Freeform 1100"/>
          <p:cNvSpPr>
            <a:spLocks/>
          </p:cNvSpPr>
          <p:nvPr/>
        </p:nvSpPr>
        <p:spPr bwMode="auto">
          <a:xfrm>
            <a:off x="2767013" y="3557588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3" name="Freeform 1101"/>
          <p:cNvSpPr>
            <a:spLocks/>
          </p:cNvSpPr>
          <p:nvPr/>
        </p:nvSpPr>
        <p:spPr bwMode="auto">
          <a:xfrm>
            <a:off x="2854325" y="3500438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4" name="Freeform 1102"/>
          <p:cNvSpPr>
            <a:spLocks/>
          </p:cNvSpPr>
          <p:nvPr/>
        </p:nvSpPr>
        <p:spPr bwMode="auto">
          <a:xfrm>
            <a:off x="2781300" y="3500438"/>
            <a:ext cx="87313" cy="857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54"/>
              </a:cxn>
              <a:cxn ang="0">
                <a:pos x="55" y="18"/>
              </a:cxn>
              <a:cxn ang="0">
                <a:pos x="46" y="0"/>
              </a:cxn>
              <a:cxn ang="0">
                <a:pos x="0" y="36"/>
              </a:cxn>
            </a:cxnLst>
            <a:rect l="0" t="0" r="r" b="b"/>
            <a:pathLst>
              <a:path w="55" h="54">
                <a:moveTo>
                  <a:pt x="0" y="36"/>
                </a:moveTo>
                <a:lnTo>
                  <a:pt x="9" y="54"/>
                </a:lnTo>
                <a:lnTo>
                  <a:pt x="55" y="18"/>
                </a:lnTo>
                <a:lnTo>
                  <a:pt x="4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5" name="Freeform 1103"/>
          <p:cNvSpPr>
            <a:spLocks/>
          </p:cNvSpPr>
          <p:nvPr/>
        </p:nvSpPr>
        <p:spPr bwMode="auto">
          <a:xfrm>
            <a:off x="2925763" y="3427413"/>
            <a:ext cx="30162" cy="2857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0"/>
              </a:cxn>
              <a:cxn ang="0">
                <a:pos x="10" y="18"/>
              </a:cxn>
              <a:cxn ang="0">
                <a:pos x="19" y="18"/>
              </a:cxn>
              <a:cxn ang="0">
                <a:pos x="10" y="0"/>
              </a:cxn>
            </a:cxnLst>
            <a:rect l="0" t="0" r="r" b="b"/>
            <a:pathLst>
              <a:path w="19" h="18">
                <a:moveTo>
                  <a:pt x="10" y="0"/>
                </a:moveTo>
                <a:lnTo>
                  <a:pt x="0" y="0"/>
                </a:lnTo>
                <a:lnTo>
                  <a:pt x="10" y="18"/>
                </a:lnTo>
                <a:lnTo>
                  <a:pt x="19" y="18"/>
                </a:lnTo>
                <a:lnTo>
                  <a:pt x="1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6" name="Freeform 1104"/>
          <p:cNvSpPr>
            <a:spLocks/>
          </p:cNvSpPr>
          <p:nvPr/>
        </p:nvSpPr>
        <p:spPr bwMode="auto">
          <a:xfrm>
            <a:off x="3013075" y="3384550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7" name="Freeform 1105"/>
          <p:cNvSpPr>
            <a:spLocks/>
          </p:cNvSpPr>
          <p:nvPr/>
        </p:nvSpPr>
        <p:spPr bwMode="auto">
          <a:xfrm>
            <a:off x="2941638" y="3384550"/>
            <a:ext cx="85725" cy="714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54" y="18"/>
              </a:cxn>
              <a:cxn ang="0">
                <a:pos x="45" y="0"/>
              </a:cxn>
              <a:cxn ang="0">
                <a:pos x="0" y="27"/>
              </a:cxn>
            </a:cxnLst>
            <a:rect l="0" t="0" r="r" b="b"/>
            <a:pathLst>
              <a:path w="54" h="45">
                <a:moveTo>
                  <a:pt x="0" y="27"/>
                </a:moveTo>
                <a:lnTo>
                  <a:pt x="9" y="45"/>
                </a:lnTo>
                <a:lnTo>
                  <a:pt x="54" y="18"/>
                </a:lnTo>
                <a:lnTo>
                  <a:pt x="45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8" name="Freeform 1106"/>
          <p:cNvSpPr>
            <a:spLocks/>
          </p:cNvSpPr>
          <p:nvPr/>
        </p:nvSpPr>
        <p:spPr bwMode="auto">
          <a:xfrm>
            <a:off x="3086100" y="3311525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19" name="Freeform 1107"/>
          <p:cNvSpPr>
            <a:spLocks/>
          </p:cNvSpPr>
          <p:nvPr/>
        </p:nvSpPr>
        <p:spPr bwMode="auto">
          <a:xfrm>
            <a:off x="3171825" y="3268663"/>
            <a:ext cx="30163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0"/>
              </a:cxn>
              <a:cxn ang="0">
                <a:pos x="19" y="18"/>
              </a:cxn>
              <a:cxn ang="0">
                <a:pos x="10" y="18"/>
              </a:cxn>
              <a:cxn ang="0">
                <a:pos x="0" y="0"/>
              </a:cxn>
            </a:cxnLst>
            <a:rect l="0" t="0" r="r" b="b"/>
            <a:pathLst>
              <a:path w="19" h="18">
                <a:moveTo>
                  <a:pt x="0" y="0"/>
                </a:moveTo>
                <a:lnTo>
                  <a:pt x="10" y="0"/>
                </a:lnTo>
                <a:lnTo>
                  <a:pt x="19" y="18"/>
                </a:lnTo>
                <a:lnTo>
                  <a:pt x="10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0" name="Freeform 1108"/>
          <p:cNvSpPr>
            <a:spLocks/>
          </p:cNvSpPr>
          <p:nvPr/>
        </p:nvSpPr>
        <p:spPr bwMode="auto">
          <a:xfrm>
            <a:off x="3100388" y="3268663"/>
            <a:ext cx="87312" cy="71437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55" y="18"/>
              </a:cxn>
              <a:cxn ang="0">
                <a:pos x="45" y="0"/>
              </a:cxn>
              <a:cxn ang="0">
                <a:pos x="0" y="27"/>
              </a:cxn>
            </a:cxnLst>
            <a:rect l="0" t="0" r="r" b="b"/>
            <a:pathLst>
              <a:path w="55" h="45">
                <a:moveTo>
                  <a:pt x="0" y="27"/>
                </a:moveTo>
                <a:lnTo>
                  <a:pt x="9" y="45"/>
                </a:lnTo>
                <a:lnTo>
                  <a:pt x="55" y="18"/>
                </a:lnTo>
                <a:lnTo>
                  <a:pt x="45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1" name="Freeform 1109"/>
          <p:cNvSpPr>
            <a:spLocks/>
          </p:cNvSpPr>
          <p:nvPr/>
        </p:nvSpPr>
        <p:spPr bwMode="auto">
          <a:xfrm>
            <a:off x="3244850" y="3195638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2" name="Freeform 1110"/>
          <p:cNvSpPr>
            <a:spLocks/>
          </p:cNvSpPr>
          <p:nvPr/>
        </p:nvSpPr>
        <p:spPr bwMode="auto">
          <a:xfrm>
            <a:off x="3332163" y="3152775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3" name="Freeform 1111"/>
          <p:cNvSpPr>
            <a:spLocks/>
          </p:cNvSpPr>
          <p:nvPr/>
        </p:nvSpPr>
        <p:spPr bwMode="auto">
          <a:xfrm>
            <a:off x="3259138" y="3152775"/>
            <a:ext cx="87312" cy="714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55" y="18"/>
              </a:cxn>
              <a:cxn ang="0">
                <a:pos x="46" y="0"/>
              </a:cxn>
              <a:cxn ang="0">
                <a:pos x="0" y="27"/>
              </a:cxn>
            </a:cxnLst>
            <a:rect l="0" t="0" r="r" b="b"/>
            <a:pathLst>
              <a:path w="55" h="45">
                <a:moveTo>
                  <a:pt x="0" y="27"/>
                </a:moveTo>
                <a:lnTo>
                  <a:pt x="9" y="45"/>
                </a:lnTo>
                <a:lnTo>
                  <a:pt x="55" y="18"/>
                </a:lnTo>
                <a:lnTo>
                  <a:pt x="46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4" name="Freeform 1112"/>
          <p:cNvSpPr>
            <a:spLocks/>
          </p:cNvSpPr>
          <p:nvPr/>
        </p:nvSpPr>
        <p:spPr bwMode="auto">
          <a:xfrm>
            <a:off x="3403600" y="3079750"/>
            <a:ext cx="30163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9" y="18"/>
              </a:cxn>
              <a:cxn ang="0">
                <a:pos x="9" y="0"/>
              </a:cxn>
            </a:cxnLst>
            <a:rect l="0" t="0" r="r" b="b"/>
            <a:pathLst>
              <a:path w="19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9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5" name="Freeform 1113"/>
          <p:cNvSpPr>
            <a:spLocks/>
          </p:cNvSpPr>
          <p:nvPr/>
        </p:nvSpPr>
        <p:spPr bwMode="auto">
          <a:xfrm>
            <a:off x="3476625" y="3036888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6" name="Freeform 1114"/>
          <p:cNvSpPr>
            <a:spLocks/>
          </p:cNvSpPr>
          <p:nvPr/>
        </p:nvSpPr>
        <p:spPr bwMode="auto">
          <a:xfrm>
            <a:off x="3417888" y="3036888"/>
            <a:ext cx="73025" cy="71437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10" y="45"/>
              </a:cxn>
              <a:cxn ang="0">
                <a:pos x="46" y="18"/>
              </a:cxn>
              <a:cxn ang="0">
                <a:pos x="37" y="0"/>
              </a:cxn>
              <a:cxn ang="0">
                <a:pos x="0" y="27"/>
              </a:cxn>
            </a:cxnLst>
            <a:rect l="0" t="0" r="r" b="b"/>
            <a:pathLst>
              <a:path w="46" h="45">
                <a:moveTo>
                  <a:pt x="0" y="27"/>
                </a:moveTo>
                <a:lnTo>
                  <a:pt x="10" y="45"/>
                </a:lnTo>
                <a:lnTo>
                  <a:pt x="46" y="18"/>
                </a:lnTo>
                <a:lnTo>
                  <a:pt x="37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7" name="Freeform 1115"/>
          <p:cNvSpPr>
            <a:spLocks/>
          </p:cNvSpPr>
          <p:nvPr/>
        </p:nvSpPr>
        <p:spPr bwMode="auto">
          <a:xfrm>
            <a:off x="3578225" y="2978150"/>
            <a:ext cx="14288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10"/>
              </a:cxn>
              <a:cxn ang="0">
                <a:pos x="9" y="10"/>
              </a:cxn>
              <a:cxn ang="0">
                <a:pos x="0" y="0"/>
              </a:cxn>
            </a:cxnLst>
            <a:rect l="0" t="0" r="r" b="b"/>
            <a:pathLst>
              <a:path w="9" h="10">
                <a:moveTo>
                  <a:pt x="0" y="0"/>
                </a:moveTo>
                <a:lnTo>
                  <a:pt x="0" y="0"/>
                </a:lnTo>
                <a:lnTo>
                  <a:pt x="9" y="10"/>
                </a:lnTo>
                <a:lnTo>
                  <a:pt x="9" y="1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8" name="Freeform 1116"/>
          <p:cNvSpPr>
            <a:spLocks/>
          </p:cNvSpPr>
          <p:nvPr/>
        </p:nvSpPr>
        <p:spPr bwMode="auto">
          <a:xfrm>
            <a:off x="3635375" y="2921000"/>
            <a:ext cx="14288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29" name="Freeform 1117"/>
          <p:cNvSpPr>
            <a:spLocks/>
          </p:cNvSpPr>
          <p:nvPr/>
        </p:nvSpPr>
        <p:spPr bwMode="auto">
          <a:xfrm>
            <a:off x="3578225" y="2921000"/>
            <a:ext cx="71438" cy="730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46"/>
              </a:cxn>
              <a:cxn ang="0">
                <a:pos x="45" y="9"/>
              </a:cxn>
              <a:cxn ang="0">
                <a:pos x="36" y="0"/>
              </a:cxn>
              <a:cxn ang="0">
                <a:pos x="0" y="36"/>
              </a:cxn>
            </a:cxnLst>
            <a:rect l="0" t="0" r="r" b="b"/>
            <a:pathLst>
              <a:path w="45" h="46">
                <a:moveTo>
                  <a:pt x="0" y="36"/>
                </a:moveTo>
                <a:lnTo>
                  <a:pt x="9" y="46"/>
                </a:lnTo>
                <a:lnTo>
                  <a:pt x="45" y="9"/>
                </a:lnTo>
                <a:lnTo>
                  <a:pt x="3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0" name="Freeform 1118"/>
          <p:cNvSpPr>
            <a:spLocks/>
          </p:cNvSpPr>
          <p:nvPr/>
        </p:nvSpPr>
        <p:spPr bwMode="auto">
          <a:xfrm>
            <a:off x="3736975" y="2862263"/>
            <a:ext cx="14288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10"/>
              </a:cxn>
              <a:cxn ang="0">
                <a:pos x="9" y="10"/>
              </a:cxn>
              <a:cxn ang="0">
                <a:pos x="0" y="0"/>
              </a:cxn>
            </a:cxnLst>
            <a:rect l="0" t="0" r="r" b="b"/>
            <a:pathLst>
              <a:path w="9" h="10">
                <a:moveTo>
                  <a:pt x="0" y="0"/>
                </a:moveTo>
                <a:lnTo>
                  <a:pt x="0" y="0"/>
                </a:lnTo>
                <a:lnTo>
                  <a:pt x="9" y="10"/>
                </a:lnTo>
                <a:lnTo>
                  <a:pt x="9" y="1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1" name="Freeform 1119"/>
          <p:cNvSpPr>
            <a:spLocks/>
          </p:cNvSpPr>
          <p:nvPr/>
        </p:nvSpPr>
        <p:spPr bwMode="auto">
          <a:xfrm>
            <a:off x="3794125" y="2805113"/>
            <a:ext cx="15875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" y="9"/>
              </a:cxn>
              <a:cxn ang="0">
                <a:pos x="10" y="9"/>
              </a:cxn>
              <a:cxn ang="0">
                <a:pos x="0" y="0"/>
              </a:cxn>
            </a:cxnLst>
            <a:rect l="0" t="0" r="r" b="b"/>
            <a:pathLst>
              <a:path w="10" h="9">
                <a:moveTo>
                  <a:pt x="0" y="0"/>
                </a:moveTo>
                <a:lnTo>
                  <a:pt x="0" y="0"/>
                </a:lnTo>
                <a:lnTo>
                  <a:pt x="10" y="9"/>
                </a:lnTo>
                <a:lnTo>
                  <a:pt x="10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2" name="Freeform 1120"/>
          <p:cNvSpPr>
            <a:spLocks/>
          </p:cNvSpPr>
          <p:nvPr/>
        </p:nvSpPr>
        <p:spPr bwMode="auto">
          <a:xfrm>
            <a:off x="3736975" y="2805113"/>
            <a:ext cx="73025" cy="730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46"/>
              </a:cxn>
              <a:cxn ang="0">
                <a:pos x="46" y="9"/>
              </a:cxn>
              <a:cxn ang="0">
                <a:pos x="36" y="0"/>
              </a:cxn>
              <a:cxn ang="0">
                <a:pos x="0" y="36"/>
              </a:cxn>
            </a:cxnLst>
            <a:rect l="0" t="0" r="r" b="b"/>
            <a:pathLst>
              <a:path w="46" h="46">
                <a:moveTo>
                  <a:pt x="0" y="36"/>
                </a:moveTo>
                <a:lnTo>
                  <a:pt x="9" y="46"/>
                </a:lnTo>
                <a:lnTo>
                  <a:pt x="46" y="9"/>
                </a:lnTo>
                <a:lnTo>
                  <a:pt x="3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3" name="Freeform 1121"/>
          <p:cNvSpPr>
            <a:spLocks/>
          </p:cNvSpPr>
          <p:nvPr/>
        </p:nvSpPr>
        <p:spPr bwMode="auto">
          <a:xfrm>
            <a:off x="3895725" y="2747963"/>
            <a:ext cx="142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4" name="Freeform 1122"/>
          <p:cNvSpPr>
            <a:spLocks/>
          </p:cNvSpPr>
          <p:nvPr/>
        </p:nvSpPr>
        <p:spPr bwMode="auto">
          <a:xfrm>
            <a:off x="3954463" y="2689225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5" name="Freeform 1123"/>
          <p:cNvSpPr>
            <a:spLocks/>
          </p:cNvSpPr>
          <p:nvPr/>
        </p:nvSpPr>
        <p:spPr bwMode="auto">
          <a:xfrm>
            <a:off x="3895725" y="2689225"/>
            <a:ext cx="73025" cy="73025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9" y="46"/>
              </a:cxn>
              <a:cxn ang="0">
                <a:pos x="46" y="9"/>
              </a:cxn>
              <a:cxn ang="0">
                <a:pos x="37" y="0"/>
              </a:cxn>
              <a:cxn ang="0">
                <a:pos x="0" y="37"/>
              </a:cxn>
            </a:cxnLst>
            <a:rect l="0" t="0" r="r" b="b"/>
            <a:pathLst>
              <a:path w="46" h="46">
                <a:moveTo>
                  <a:pt x="0" y="37"/>
                </a:moveTo>
                <a:lnTo>
                  <a:pt x="9" y="46"/>
                </a:lnTo>
                <a:lnTo>
                  <a:pt x="46" y="9"/>
                </a:lnTo>
                <a:lnTo>
                  <a:pt x="37" y="0"/>
                </a:lnTo>
                <a:lnTo>
                  <a:pt x="0" y="37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6" name="Freeform 1124"/>
          <p:cNvSpPr>
            <a:spLocks/>
          </p:cNvSpPr>
          <p:nvPr/>
        </p:nvSpPr>
        <p:spPr bwMode="auto">
          <a:xfrm>
            <a:off x="4025900" y="2616200"/>
            <a:ext cx="30163" cy="301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9"/>
              </a:cxn>
              <a:cxn ang="0">
                <a:pos x="19" y="19"/>
              </a:cxn>
              <a:cxn ang="0">
                <a:pos x="9" y="0"/>
              </a:cxn>
            </a:cxnLst>
            <a:rect l="0" t="0" r="r" b="b"/>
            <a:pathLst>
              <a:path w="19" h="19">
                <a:moveTo>
                  <a:pt x="9" y="0"/>
                </a:moveTo>
                <a:lnTo>
                  <a:pt x="0" y="0"/>
                </a:lnTo>
                <a:lnTo>
                  <a:pt x="9" y="19"/>
                </a:lnTo>
                <a:lnTo>
                  <a:pt x="19" y="1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7" name="Freeform 1125"/>
          <p:cNvSpPr>
            <a:spLocks/>
          </p:cNvSpPr>
          <p:nvPr/>
        </p:nvSpPr>
        <p:spPr bwMode="auto">
          <a:xfrm>
            <a:off x="4113213" y="2559050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8" name="Freeform 1126"/>
          <p:cNvSpPr>
            <a:spLocks/>
          </p:cNvSpPr>
          <p:nvPr/>
        </p:nvSpPr>
        <p:spPr bwMode="auto">
          <a:xfrm>
            <a:off x="4040188" y="2559050"/>
            <a:ext cx="87312" cy="87313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0" y="55"/>
              </a:cxn>
              <a:cxn ang="0">
                <a:pos x="55" y="18"/>
              </a:cxn>
              <a:cxn ang="0">
                <a:pos x="46" y="0"/>
              </a:cxn>
              <a:cxn ang="0">
                <a:pos x="0" y="36"/>
              </a:cxn>
            </a:cxnLst>
            <a:rect l="0" t="0" r="r" b="b"/>
            <a:pathLst>
              <a:path w="55" h="55">
                <a:moveTo>
                  <a:pt x="0" y="36"/>
                </a:moveTo>
                <a:lnTo>
                  <a:pt x="10" y="55"/>
                </a:lnTo>
                <a:lnTo>
                  <a:pt x="55" y="18"/>
                </a:lnTo>
                <a:lnTo>
                  <a:pt x="4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39" name="Freeform 1127"/>
          <p:cNvSpPr>
            <a:spLocks/>
          </p:cNvSpPr>
          <p:nvPr/>
        </p:nvSpPr>
        <p:spPr bwMode="auto">
          <a:xfrm>
            <a:off x="4186238" y="2486025"/>
            <a:ext cx="28575" cy="301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9"/>
              </a:cxn>
              <a:cxn ang="0">
                <a:pos x="18" y="19"/>
              </a:cxn>
              <a:cxn ang="0">
                <a:pos x="9" y="0"/>
              </a:cxn>
            </a:cxnLst>
            <a:rect l="0" t="0" r="r" b="b"/>
            <a:pathLst>
              <a:path w="18" h="19">
                <a:moveTo>
                  <a:pt x="9" y="0"/>
                </a:moveTo>
                <a:lnTo>
                  <a:pt x="0" y="0"/>
                </a:lnTo>
                <a:lnTo>
                  <a:pt x="9" y="19"/>
                </a:lnTo>
                <a:lnTo>
                  <a:pt x="18" y="1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0" name="Freeform 1128"/>
          <p:cNvSpPr>
            <a:spLocks/>
          </p:cNvSpPr>
          <p:nvPr/>
        </p:nvSpPr>
        <p:spPr bwMode="auto">
          <a:xfrm>
            <a:off x="4243388" y="2471738"/>
            <a:ext cx="28575" cy="301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9"/>
              </a:cxn>
              <a:cxn ang="0">
                <a:pos x="9" y="19"/>
              </a:cxn>
              <a:cxn ang="0">
                <a:pos x="0" y="0"/>
              </a:cxn>
            </a:cxnLst>
            <a:rect l="0" t="0" r="r" b="b"/>
            <a:pathLst>
              <a:path w="18" h="19">
                <a:moveTo>
                  <a:pt x="0" y="0"/>
                </a:moveTo>
                <a:lnTo>
                  <a:pt x="9" y="0"/>
                </a:lnTo>
                <a:lnTo>
                  <a:pt x="18" y="19"/>
                </a:lnTo>
                <a:lnTo>
                  <a:pt x="9" y="1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1" name="Freeform 1129"/>
          <p:cNvSpPr>
            <a:spLocks/>
          </p:cNvSpPr>
          <p:nvPr/>
        </p:nvSpPr>
        <p:spPr bwMode="auto">
          <a:xfrm>
            <a:off x="4200525" y="2471738"/>
            <a:ext cx="57150" cy="44450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9" y="28"/>
              </a:cxn>
              <a:cxn ang="0">
                <a:pos x="36" y="19"/>
              </a:cxn>
              <a:cxn ang="0">
                <a:pos x="27" y="0"/>
              </a:cxn>
              <a:cxn ang="0">
                <a:pos x="0" y="9"/>
              </a:cxn>
            </a:cxnLst>
            <a:rect l="0" t="0" r="r" b="b"/>
            <a:pathLst>
              <a:path w="36" h="28">
                <a:moveTo>
                  <a:pt x="0" y="9"/>
                </a:moveTo>
                <a:lnTo>
                  <a:pt x="9" y="28"/>
                </a:lnTo>
                <a:lnTo>
                  <a:pt x="36" y="19"/>
                </a:lnTo>
                <a:lnTo>
                  <a:pt x="27" y="0"/>
                </a:lnTo>
                <a:lnTo>
                  <a:pt x="0" y="9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2" name="Rectangle 1130"/>
          <p:cNvSpPr>
            <a:spLocks noChangeArrowheads="1"/>
          </p:cNvSpPr>
          <p:nvPr/>
        </p:nvSpPr>
        <p:spPr bwMode="auto">
          <a:xfrm>
            <a:off x="4229100" y="2443163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3" name="Rectangle 1131"/>
          <p:cNvSpPr>
            <a:spLocks noChangeArrowheads="1"/>
          </p:cNvSpPr>
          <p:nvPr/>
        </p:nvSpPr>
        <p:spPr bwMode="auto">
          <a:xfrm>
            <a:off x="4286250" y="2443163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4" name="Rectangle 1132"/>
          <p:cNvSpPr>
            <a:spLocks noChangeArrowheads="1"/>
          </p:cNvSpPr>
          <p:nvPr/>
        </p:nvSpPr>
        <p:spPr bwMode="auto">
          <a:xfrm>
            <a:off x="4243388" y="2443163"/>
            <a:ext cx="4286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5" name="Rectangle 1133"/>
          <p:cNvSpPr>
            <a:spLocks noChangeArrowheads="1"/>
          </p:cNvSpPr>
          <p:nvPr/>
        </p:nvSpPr>
        <p:spPr bwMode="auto">
          <a:xfrm>
            <a:off x="4387850" y="2443163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6" name="Rectangle 1134"/>
          <p:cNvSpPr>
            <a:spLocks noChangeArrowheads="1"/>
          </p:cNvSpPr>
          <p:nvPr/>
        </p:nvSpPr>
        <p:spPr bwMode="auto">
          <a:xfrm>
            <a:off x="4489450" y="2443163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7" name="Rectangle 1135"/>
          <p:cNvSpPr>
            <a:spLocks noChangeArrowheads="1"/>
          </p:cNvSpPr>
          <p:nvPr/>
        </p:nvSpPr>
        <p:spPr bwMode="auto">
          <a:xfrm>
            <a:off x="4402138" y="2443163"/>
            <a:ext cx="8731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8" name="Rectangle 1136"/>
          <p:cNvSpPr>
            <a:spLocks noChangeArrowheads="1"/>
          </p:cNvSpPr>
          <p:nvPr/>
        </p:nvSpPr>
        <p:spPr bwMode="auto">
          <a:xfrm>
            <a:off x="4591050" y="2443163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49" name="Rectangle 1137"/>
          <p:cNvSpPr>
            <a:spLocks noChangeArrowheads="1"/>
          </p:cNvSpPr>
          <p:nvPr/>
        </p:nvSpPr>
        <p:spPr bwMode="auto">
          <a:xfrm>
            <a:off x="4692650" y="2443163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0" name="Rectangle 1138"/>
          <p:cNvSpPr>
            <a:spLocks noChangeArrowheads="1"/>
          </p:cNvSpPr>
          <p:nvPr/>
        </p:nvSpPr>
        <p:spPr bwMode="auto">
          <a:xfrm>
            <a:off x="4605338" y="2443163"/>
            <a:ext cx="8731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1" name="Rectangle 1139"/>
          <p:cNvSpPr>
            <a:spLocks noChangeArrowheads="1"/>
          </p:cNvSpPr>
          <p:nvPr/>
        </p:nvSpPr>
        <p:spPr bwMode="auto">
          <a:xfrm>
            <a:off x="4778375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2" name="Rectangle 1140"/>
          <p:cNvSpPr>
            <a:spLocks noChangeArrowheads="1"/>
          </p:cNvSpPr>
          <p:nvPr/>
        </p:nvSpPr>
        <p:spPr bwMode="auto">
          <a:xfrm>
            <a:off x="4879975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3" name="Rectangle 1141"/>
          <p:cNvSpPr>
            <a:spLocks noChangeArrowheads="1"/>
          </p:cNvSpPr>
          <p:nvPr/>
        </p:nvSpPr>
        <p:spPr bwMode="auto">
          <a:xfrm>
            <a:off x="4792663" y="2457450"/>
            <a:ext cx="8731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4" name="Rectangle 1142"/>
          <p:cNvSpPr>
            <a:spLocks noChangeArrowheads="1"/>
          </p:cNvSpPr>
          <p:nvPr/>
        </p:nvSpPr>
        <p:spPr bwMode="auto">
          <a:xfrm>
            <a:off x="4981575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5" name="Rectangle 1143"/>
          <p:cNvSpPr>
            <a:spLocks noChangeArrowheads="1"/>
          </p:cNvSpPr>
          <p:nvPr/>
        </p:nvSpPr>
        <p:spPr bwMode="auto">
          <a:xfrm>
            <a:off x="5083175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6" name="Rectangle 1144"/>
          <p:cNvSpPr>
            <a:spLocks noChangeArrowheads="1"/>
          </p:cNvSpPr>
          <p:nvPr/>
        </p:nvSpPr>
        <p:spPr bwMode="auto">
          <a:xfrm>
            <a:off x="4995863" y="2457450"/>
            <a:ext cx="8731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7" name="Rectangle 1145"/>
          <p:cNvSpPr>
            <a:spLocks noChangeArrowheads="1"/>
          </p:cNvSpPr>
          <p:nvPr/>
        </p:nvSpPr>
        <p:spPr bwMode="auto">
          <a:xfrm>
            <a:off x="5184775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8" name="Rectangle 1146"/>
          <p:cNvSpPr>
            <a:spLocks noChangeArrowheads="1"/>
          </p:cNvSpPr>
          <p:nvPr/>
        </p:nvSpPr>
        <p:spPr bwMode="auto">
          <a:xfrm>
            <a:off x="5284788" y="2457450"/>
            <a:ext cx="15875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59" name="Rectangle 1147"/>
          <p:cNvSpPr>
            <a:spLocks noChangeArrowheads="1"/>
          </p:cNvSpPr>
          <p:nvPr/>
        </p:nvSpPr>
        <p:spPr bwMode="auto">
          <a:xfrm>
            <a:off x="5199063" y="2457450"/>
            <a:ext cx="85725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0" name="Rectangle 1148"/>
          <p:cNvSpPr>
            <a:spLocks noChangeArrowheads="1"/>
          </p:cNvSpPr>
          <p:nvPr/>
        </p:nvSpPr>
        <p:spPr bwMode="auto">
          <a:xfrm>
            <a:off x="5386388" y="2457450"/>
            <a:ext cx="14287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1" name="Rectangle 1149"/>
          <p:cNvSpPr>
            <a:spLocks noChangeArrowheads="1"/>
          </p:cNvSpPr>
          <p:nvPr/>
        </p:nvSpPr>
        <p:spPr bwMode="auto">
          <a:xfrm>
            <a:off x="5487988" y="2457450"/>
            <a:ext cx="14287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2" name="Rectangle 1150"/>
          <p:cNvSpPr>
            <a:spLocks noChangeArrowheads="1"/>
          </p:cNvSpPr>
          <p:nvPr/>
        </p:nvSpPr>
        <p:spPr bwMode="auto">
          <a:xfrm>
            <a:off x="5400675" y="2457450"/>
            <a:ext cx="87313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3" name="Rectangle 1151"/>
          <p:cNvSpPr>
            <a:spLocks noChangeArrowheads="1"/>
          </p:cNvSpPr>
          <p:nvPr/>
        </p:nvSpPr>
        <p:spPr bwMode="auto">
          <a:xfrm>
            <a:off x="5589588" y="2457450"/>
            <a:ext cx="14287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4" name="Rectangle 1152"/>
          <p:cNvSpPr>
            <a:spLocks noChangeArrowheads="1"/>
          </p:cNvSpPr>
          <p:nvPr/>
        </p:nvSpPr>
        <p:spPr bwMode="auto">
          <a:xfrm>
            <a:off x="5691188" y="2457450"/>
            <a:ext cx="14287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5" name="Rectangle 1153"/>
          <p:cNvSpPr>
            <a:spLocks noChangeArrowheads="1"/>
          </p:cNvSpPr>
          <p:nvPr/>
        </p:nvSpPr>
        <p:spPr bwMode="auto">
          <a:xfrm>
            <a:off x="5603875" y="2457450"/>
            <a:ext cx="87313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6" name="Rectangle 1154"/>
          <p:cNvSpPr>
            <a:spLocks noChangeArrowheads="1"/>
          </p:cNvSpPr>
          <p:nvPr/>
        </p:nvSpPr>
        <p:spPr bwMode="auto">
          <a:xfrm>
            <a:off x="5791200" y="2457450"/>
            <a:ext cx="15875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7" name="Rectangle 1155"/>
          <p:cNvSpPr>
            <a:spLocks noChangeArrowheads="1"/>
          </p:cNvSpPr>
          <p:nvPr/>
        </p:nvSpPr>
        <p:spPr bwMode="auto">
          <a:xfrm>
            <a:off x="5892800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8" name="Rectangle 1156"/>
          <p:cNvSpPr>
            <a:spLocks noChangeArrowheads="1"/>
          </p:cNvSpPr>
          <p:nvPr/>
        </p:nvSpPr>
        <p:spPr bwMode="auto">
          <a:xfrm>
            <a:off x="5807075" y="2457450"/>
            <a:ext cx="85725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69" name="Rectangle 1157"/>
          <p:cNvSpPr>
            <a:spLocks noChangeArrowheads="1"/>
          </p:cNvSpPr>
          <p:nvPr/>
        </p:nvSpPr>
        <p:spPr bwMode="auto">
          <a:xfrm>
            <a:off x="5994400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0" name="Rectangle 1158"/>
          <p:cNvSpPr>
            <a:spLocks noChangeArrowheads="1"/>
          </p:cNvSpPr>
          <p:nvPr/>
        </p:nvSpPr>
        <p:spPr bwMode="auto">
          <a:xfrm>
            <a:off x="6096000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1" name="Rectangle 1159"/>
          <p:cNvSpPr>
            <a:spLocks noChangeArrowheads="1"/>
          </p:cNvSpPr>
          <p:nvPr/>
        </p:nvSpPr>
        <p:spPr bwMode="auto">
          <a:xfrm>
            <a:off x="6008688" y="2457450"/>
            <a:ext cx="8731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2" name="Rectangle 1160"/>
          <p:cNvSpPr>
            <a:spLocks noChangeArrowheads="1"/>
          </p:cNvSpPr>
          <p:nvPr/>
        </p:nvSpPr>
        <p:spPr bwMode="auto">
          <a:xfrm>
            <a:off x="6197600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3" name="Rectangle 1161"/>
          <p:cNvSpPr>
            <a:spLocks noChangeArrowheads="1"/>
          </p:cNvSpPr>
          <p:nvPr/>
        </p:nvSpPr>
        <p:spPr bwMode="auto">
          <a:xfrm>
            <a:off x="6283325" y="2457450"/>
            <a:ext cx="15875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4" name="Rectangle 1162"/>
          <p:cNvSpPr>
            <a:spLocks noChangeArrowheads="1"/>
          </p:cNvSpPr>
          <p:nvPr/>
        </p:nvSpPr>
        <p:spPr bwMode="auto">
          <a:xfrm>
            <a:off x="6211888" y="2457450"/>
            <a:ext cx="71437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5" name="Rectangle 1163"/>
          <p:cNvSpPr>
            <a:spLocks noChangeArrowheads="1"/>
          </p:cNvSpPr>
          <p:nvPr/>
        </p:nvSpPr>
        <p:spPr bwMode="auto">
          <a:xfrm>
            <a:off x="6384925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6" name="Rectangle 1164"/>
          <p:cNvSpPr>
            <a:spLocks noChangeArrowheads="1"/>
          </p:cNvSpPr>
          <p:nvPr/>
        </p:nvSpPr>
        <p:spPr bwMode="auto">
          <a:xfrm>
            <a:off x="6486525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7" name="Rectangle 1165"/>
          <p:cNvSpPr>
            <a:spLocks noChangeArrowheads="1"/>
          </p:cNvSpPr>
          <p:nvPr/>
        </p:nvSpPr>
        <p:spPr bwMode="auto">
          <a:xfrm>
            <a:off x="6399213" y="2457450"/>
            <a:ext cx="8731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8" name="Rectangle 1166"/>
          <p:cNvSpPr>
            <a:spLocks noChangeArrowheads="1"/>
          </p:cNvSpPr>
          <p:nvPr/>
        </p:nvSpPr>
        <p:spPr bwMode="auto">
          <a:xfrm>
            <a:off x="6588125" y="2457450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79" name="Rectangle 1167"/>
          <p:cNvSpPr>
            <a:spLocks noChangeArrowheads="1"/>
          </p:cNvSpPr>
          <p:nvPr/>
        </p:nvSpPr>
        <p:spPr bwMode="auto">
          <a:xfrm>
            <a:off x="6602413" y="2457450"/>
            <a:ext cx="57150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0" name="Rectangle 1168"/>
          <p:cNvSpPr>
            <a:spLocks noChangeArrowheads="1"/>
          </p:cNvSpPr>
          <p:nvPr/>
        </p:nvSpPr>
        <p:spPr bwMode="auto">
          <a:xfrm>
            <a:off x="6630988" y="251618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1" name="Rectangle 1169"/>
          <p:cNvSpPr>
            <a:spLocks noChangeArrowheads="1"/>
          </p:cNvSpPr>
          <p:nvPr/>
        </p:nvSpPr>
        <p:spPr bwMode="auto">
          <a:xfrm>
            <a:off x="6630988" y="2471738"/>
            <a:ext cx="28575" cy="4445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2" name="Rectangle 1170"/>
          <p:cNvSpPr>
            <a:spLocks noChangeArrowheads="1"/>
          </p:cNvSpPr>
          <p:nvPr/>
        </p:nvSpPr>
        <p:spPr bwMode="auto">
          <a:xfrm>
            <a:off x="6630988" y="2616200"/>
            <a:ext cx="28575" cy="158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3" name="Rectangle 1171"/>
          <p:cNvSpPr>
            <a:spLocks noChangeArrowheads="1"/>
          </p:cNvSpPr>
          <p:nvPr/>
        </p:nvSpPr>
        <p:spPr bwMode="auto">
          <a:xfrm>
            <a:off x="6630988" y="2717800"/>
            <a:ext cx="28575" cy="1428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4" name="Rectangle 1172"/>
          <p:cNvSpPr>
            <a:spLocks noChangeArrowheads="1"/>
          </p:cNvSpPr>
          <p:nvPr/>
        </p:nvSpPr>
        <p:spPr bwMode="auto">
          <a:xfrm>
            <a:off x="6630988" y="2632075"/>
            <a:ext cx="28575" cy="857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5" name="Rectangle 1173"/>
          <p:cNvSpPr>
            <a:spLocks noChangeArrowheads="1"/>
          </p:cNvSpPr>
          <p:nvPr/>
        </p:nvSpPr>
        <p:spPr bwMode="auto">
          <a:xfrm>
            <a:off x="6630988" y="280511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6" name="Rectangle 1174"/>
          <p:cNvSpPr>
            <a:spLocks noChangeArrowheads="1"/>
          </p:cNvSpPr>
          <p:nvPr/>
        </p:nvSpPr>
        <p:spPr bwMode="auto">
          <a:xfrm>
            <a:off x="6630988" y="290671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7" name="Rectangle 1175"/>
          <p:cNvSpPr>
            <a:spLocks noChangeArrowheads="1"/>
          </p:cNvSpPr>
          <p:nvPr/>
        </p:nvSpPr>
        <p:spPr bwMode="auto">
          <a:xfrm>
            <a:off x="6630988" y="2819400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8" name="Rectangle 1176"/>
          <p:cNvSpPr>
            <a:spLocks noChangeArrowheads="1"/>
          </p:cNvSpPr>
          <p:nvPr/>
        </p:nvSpPr>
        <p:spPr bwMode="auto">
          <a:xfrm>
            <a:off x="6630988" y="300831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89" name="Rectangle 1177"/>
          <p:cNvSpPr>
            <a:spLocks noChangeArrowheads="1"/>
          </p:cNvSpPr>
          <p:nvPr/>
        </p:nvSpPr>
        <p:spPr bwMode="auto">
          <a:xfrm>
            <a:off x="6630988" y="3108325"/>
            <a:ext cx="28575" cy="158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0" name="Rectangle 1178"/>
          <p:cNvSpPr>
            <a:spLocks noChangeArrowheads="1"/>
          </p:cNvSpPr>
          <p:nvPr/>
        </p:nvSpPr>
        <p:spPr bwMode="auto">
          <a:xfrm>
            <a:off x="6630988" y="3022600"/>
            <a:ext cx="28575" cy="857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1" name="Rectangle 1179"/>
          <p:cNvSpPr>
            <a:spLocks noChangeArrowheads="1"/>
          </p:cNvSpPr>
          <p:nvPr/>
        </p:nvSpPr>
        <p:spPr bwMode="auto">
          <a:xfrm>
            <a:off x="6630988" y="319563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2" name="Rectangle 1180"/>
          <p:cNvSpPr>
            <a:spLocks noChangeArrowheads="1"/>
          </p:cNvSpPr>
          <p:nvPr/>
        </p:nvSpPr>
        <p:spPr bwMode="auto">
          <a:xfrm>
            <a:off x="6630988" y="329723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3" name="Rectangle 1181"/>
          <p:cNvSpPr>
            <a:spLocks noChangeArrowheads="1"/>
          </p:cNvSpPr>
          <p:nvPr/>
        </p:nvSpPr>
        <p:spPr bwMode="auto">
          <a:xfrm>
            <a:off x="6630988" y="3209925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4" name="Rectangle 1182"/>
          <p:cNvSpPr>
            <a:spLocks noChangeArrowheads="1"/>
          </p:cNvSpPr>
          <p:nvPr/>
        </p:nvSpPr>
        <p:spPr bwMode="auto">
          <a:xfrm>
            <a:off x="6630988" y="339883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5" name="Rectangle 1183"/>
          <p:cNvSpPr>
            <a:spLocks noChangeArrowheads="1"/>
          </p:cNvSpPr>
          <p:nvPr/>
        </p:nvSpPr>
        <p:spPr bwMode="auto">
          <a:xfrm>
            <a:off x="6630988" y="350043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6" name="Rectangle 1184"/>
          <p:cNvSpPr>
            <a:spLocks noChangeArrowheads="1"/>
          </p:cNvSpPr>
          <p:nvPr/>
        </p:nvSpPr>
        <p:spPr bwMode="auto">
          <a:xfrm>
            <a:off x="6630988" y="3413125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7" name="Rectangle 1185"/>
          <p:cNvSpPr>
            <a:spLocks noChangeArrowheads="1"/>
          </p:cNvSpPr>
          <p:nvPr/>
        </p:nvSpPr>
        <p:spPr bwMode="auto">
          <a:xfrm>
            <a:off x="6630988" y="358616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8" name="Rectangle 1186"/>
          <p:cNvSpPr>
            <a:spLocks noChangeArrowheads="1"/>
          </p:cNvSpPr>
          <p:nvPr/>
        </p:nvSpPr>
        <p:spPr bwMode="auto">
          <a:xfrm>
            <a:off x="6630988" y="368776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699" name="Rectangle 1187"/>
          <p:cNvSpPr>
            <a:spLocks noChangeArrowheads="1"/>
          </p:cNvSpPr>
          <p:nvPr/>
        </p:nvSpPr>
        <p:spPr bwMode="auto">
          <a:xfrm>
            <a:off x="6630988" y="3600450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0" name="Rectangle 1188"/>
          <p:cNvSpPr>
            <a:spLocks noChangeArrowheads="1"/>
          </p:cNvSpPr>
          <p:nvPr/>
        </p:nvSpPr>
        <p:spPr bwMode="auto">
          <a:xfrm>
            <a:off x="6630988" y="378936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1" name="Rectangle 1189"/>
          <p:cNvSpPr>
            <a:spLocks noChangeArrowheads="1"/>
          </p:cNvSpPr>
          <p:nvPr/>
        </p:nvSpPr>
        <p:spPr bwMode="auto">
          <a:xfrm>
            <a:off x="6630988" y="389096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2" name="Rectangle 1190"/>
          <p:cNvSpPr>
            <a:spLocks noChangeArrowheads="1"/>
          </p:cNvSpPr>
          <p:nvPr/>
        </p:nvSpPr>
        <p:spPr bwMode="auto">
          <a:xfrm>
            <a:off x="6630988" y="3803650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3" name="Rectangle 1191"/>
          <p:cNvSpPr>
            <a:spLocks noChangeArrowheads="1"/>
          </p:cNvSpPr>
          <p:nvPr/>
        </p:nvSpPr>
        <p:spPr bwMode="auto">
          <a:xfrm>
            <a:off x="6630988" y="3992563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4" name="Rectangle 1192"/>
          <p:cNvSpPr>
            <a:spLocks noChangeArrowheads="1"/>
          </p:cNvSpPr>
          <p:nvPr/>
        </p:nvSpPr>
        <p:spPr bwMode="auto">
          <a:xfrm>
            <a:off x="6630988" y="407828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5" name="Rectangle 1193"/>
          <p:cNvSpPr>
            <a:spLocks noChangeArrowheads="1"/>
          </p:cNvSpPr>
          <p:nvPr/>
        </p:nvSpPr>
        <p:spPr bwMode="auto">
          <a:xfrm>
            <a:off x="6630988" y="4006850"/>
            <a:ext cx="28575" cy="7143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6" name="Rectangle 1194"/>
          <p:cNvSpPr>
            <a:spLocks noChangeArrowheads="1"/>
          </p:cNvSpPr>
          <p:nvPr/>
        </p:nvSpPr>
        <p:spPr bwMode="auto">
          <a:xfrm>
            <a:off x="6630988" y="417988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7" name="Rectangle 1195"/>
          <p:cNvSpPr>
            <a:spLocks noChangeArrowheads="1"/>
          </p:cNvSpPr>
          <p:nvPr/>
        </p:nvSpPr>
        <p:spPr bwMode="auto">
          <a:xfrm>
            <a:off x="6630988" y="428148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8" name="Rectangle 1196"/>
          <p:cNvSpPr>
            <a:spLocks noChangeArrowheads="1"/>
          </p:cNvSpPr>
          <p:nvPr/>
        </p:nvSpPr>
        <p:spPr bwMode="auto">
          <a:xfrm>
            <a:off x="6630988" y="4194175"/>
            <a:ext cx="28575" cy="873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09" name="Rectangle 1197"/>
          <p:cNvSpPr>
            <a:spLocks noChangeArrowheads="1"/>
          </p:cNvSpPr>
          <p:nvPr/>
        </p:nvSpPr>
        <p:spPr bwMode="auto">
          <a:xfrm>
            <a:off x="6630988" y="438308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0" name="Rectangle 1198"/>
          <p:cNvSpPr>
            <a:spLocks noChangeArrowheads="1"/>
          </p:cNvSpPr>
          <p:nvPr/>
        </p:nvSpPr>
        <p:spPr bwMode="auto">
          <a:xfrm>
            <a:off x="6630988" y="4440238"/>
            <a:ext cx="28575" cy="14287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1" name="Rectangle 1199"/>
          <p:cNvSpPr>
            <a:spLocks noChangeArrowheads="1"/>
          </p:cNvSpPr>
          <p:nvPr/>
        </p:nvSpPr>
        <p:spPr bwMode="auto">
          <a:xfrm>
            <a:off x="6630988" y="4397375"/>
            <a:ext cx="28575" cy="428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2" name="Rectangle 1200"/>
          <p:cNvSpPr>
            <a:spLocks noChangeArrowheads="1"/>
          </p:cNvSpPr>
          <p:nvPr/>
        </p:nvSpPr>
        <p:spPr bwMode="auto">
          <a:xfrm>
            <a:off x="2651125" y="578643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3" name="Rectangle 1201"/>
          <p:cNvSpPr>
            <a:spLocks noChangeArrowheads="1"/>
          </p:cNvSpPr>
          <p:nvPr/>
        </p:nvSpPr>
        <p:spPr bwMode="auto">
          <a:xfrm>
            <a:off x="2727325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4" name="Rectangle 1202"/>
          <p:cNvSpPr>
            <a:spLocks noChangeArrowheads="1"/>
          </p:cNvSpPr>
          <p:nvPr/>
        </p:nvSpPr>
        <p:spPr bwMode="auto">
          <a:xfrm>
            <a:off x="2682875" y="5754688"/>
            <a:ext cx="44450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5" name="Rectangle 1203"/>
          <p:cNvSpPr>
            <a:spLocks noChangeArrowheads="1"/>
          </p:cNvSpPr>
          <p:nvPr/>
        </p:nvSpPr>
        <p:spPr bwMode="auto">
          <a:xfrm>
            <a:off x="2828925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6" name="Rectangle 1204"/>
          <p:cNvSpPr>
            <a:spLocks noChangeArrowheads="1"/>
          </p:cNvSpPr>
          <p:nvPr/>
        </p:nvSpPr>
        <p:spPr bwMode="auto">
          <a:xfrm>
            <a:off x="2928938" y="5754688"/>
            <a:ext cx="14287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7" name="Rectangle 1205"/>
          <p:cNvSpPr>
            <a:spLocks noChangeArrowheads="1"/>
          </p:cNvSpPr>
          <p:nvPr/>
        </p:nvSpPr>
        <p:spPr bwMode="auto">
          <a:xfrm>
            <a:off x="2843213" y="5754688"/>
            <a:ext cx="85725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8" name="Rectangle 1206"/>
          <p:cNvSpPr>
            <a:spLocks noChangeArrowheads="1"/>
          </p:cNvSpPr>
          <p:nvPr/>
        </p:nvSpPr>
        <p:spPr bwMode="auto">
          <a:xfrm>
            <a:off x="3016250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19" name="Rectangle 1207"/>
          <p:cNvSpPr>
            <a:spLocks noChangeArrowheads="1"/>
          </p:cNvSpPr>
          <p:nvPr/>
        </p:nvSpPr>
        <p:spPr bwMode="auto">
          <a:xfrm>
            <a:off x="3117850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0" name="Rectangle 1208"/>
          <p:cNvSpPr>
            <a:spLocks noChangeArrowheads="1"/>
          </p:cNvSpPr>
          <p:nvPr/>
        </p:nvSpPr>
        <p:spPr bwMode="auto">
          <a:xfrm>
            <a:off x="3030538" y="5754688"/>
            <a:ext cx="8731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1" name="Rectangle 1209"/>
          <p:cNvSpPr>
            <a:spLocks noChangeArrowheads="1"/>
          </p:cNvSpPr>
          <p:nvPr/>
        </p:nvSpPr>
        <p:spPr bwMode="auto">
          <a:xfrm>
            <a:off x="3219450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2" name="Rectangle 1210"/>
          <p:cNvSpPr>
            <a:spLocks noChangeArrowheads="1"/>
          </p:cNvSpPr>
          <p:nvPr/>
        </p:nvSpPr>
        <p:spPr bwMode="auto">
          <a:xfrm>
            <a:off x="3305175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3" name="Rectangle 1211"/>
          <p:cNvSpPr>
            <a:spLocks noChangeArrowheads="1"/>
          </p:cNvSpPr>
          <p:nvPr/>
        </p:nvSpPr>
        <p:spPr bwMode="auto">
          <a:xfrm>
            <a:off x="3233738" y="5754688"/>
            <a:ext cx="71437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4" name="Rectangle 1212"/>
          <p:cNvSpPr>
            <a:spLocks noChangeArrowheads="1"/>
          </p:cNvSpPr>
          <p:nvPr/>
        </p:nvSpPr>
        <p:spPr bwMode="auto">
          <a:xfrm>
            <a:off x="3406775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5" name="Rectangle 1213"/>
          <p:cNvSpPr>
            <a:spLocks noChangeArrowheads="1"/>
          </p:cNvSpPr>
          <p:nvPr/>
        </p:nvSpPr>
        <p:spPr bwMode="auto">
          <a:xfrm>
            <a:off x="3508375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6" name="Rectangle 1214"/>
          <p:cNvSpPr>
            <a:spLocks noChangeArrowheads="1"/>
          </p:cNvSpPr>
          <p:nvPr/>
        </p:nvSpPr>
        <p:spPr bwMode="auto">
          <a:xfrm>
            <a:off x="3421063" y="5754688"/>
            <a:ext cx="8731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7" name="Rectangle 1215"/>
          <p:cNvSpPr>
            <a:spLocks noChangeArrowheads="1"/>
          </p:cNvSpPr>
          <p:nvPr/>
        </p:nvSpPr>
        <p:spPr bwMode="auto">
          <a:xfrm>
            <a:off x="3609975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8" name="Rectangle 1216"/>
          <p:cNvSpPr>
            <a:spLocks noChangeArrowheads="1"/>
          </p:cNvSpPr>
          <p:nvPr/>
        </p:nvSpPr>
        <p:spPr bwMode="auto">
          <a:xfrm>
            <a:off x="3695700" y="5754688"/>
            <a:ext cx="15875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29" name="Rectangle 1217"/>
          <p:cNvSpPr>
            <a:spLocks noChangeArrowheads="1"/>
          </p:cNvSpPr>
          <p:nvPr/>
        </p:nvSpPr>
        <p:spPr bwMode="auto">
          <a:xfrm>
            <a:off x="3624263" y="5754688"/>
            <a:ext cx="71437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0" name="Rectangle 1218"/>
          <p:cNvSpPr>
            <a:spLocks noChangeArrowheads="1"/>
          </p:cNvSpPr>
          <p:nvPr/>
        </p:nvSpPr>
        <p:spPr bwMode="auto">
          <a:xfrm>
            <a:off x="3797300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1" name="Rectangle 1219"/>
          <p:cNvSpPr>
            <a:spLocks noChangeArrowheads="1"/>
          </p:cNvSpPr>
          <p:nvPr/>
        </p:nvSpPr>
        <p:spPr bwMode="auto">
          <a:xfrm>
            <a:off x="3898900" y="5754688"/>
            <a:ext cx="14288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2" name="Rectangle 1220"/>
          <p:cNvSpPr>
            <a:spLocks noChangeArrowheads="1"/>
          </p:cNvSpPr>
          <p:nvPr/>
        </p:nvSpPr>
        <p:spPr bwMode="auto">
          <a:xfrm>
            <a:off x="3811588" y="5754688"/>
            <a:ext cx="87312" cy="285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3" name="Rectangle 1221"/>
          <p:cNvSpPr>
            <a:spLocks noChangeArrowheads="1"/>
          </p:cNvSpPr>
          <p:nvPr/>
        </p:nvSpPr>
        <p:spPr bwMode="auto">
          <a:xfrm>
            <a:off x="4000500" y="5768975"/>
            <a:ext cx="14288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4" name="Rectangle 1222"/>
          <p:cNvSpPr>
            <a:spLocks noChangeArrowheads="1"/>
          </p:cNvSpPr>
          <p:nvPr/>
        </p:nvSpPr>
        <p:spPr bwMode="auto">
          <a:xfrm>
            <a:off x="4087813" y="5768975"/>
            <a:ext cx="14287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5" name="Rectangle 1223"/>
          <p:cNvSpPr>
            <a:spLocks noChangeArrowheads="1"/>
          </p:cNvSpPr>
          <p:nvPr/>
        </p:nvSpPr>
        <p:spPr bwMode="auto">
          <a:xfrm>
            <a:off x="4014788" y="5768975"/>
            <a:ext cx="73025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6" name="Rectangle 1224"/>
          <p:cNvSpPr>
            <a:spLocks noChangeArrowheads="1"/>
          </p:cNvSpPr>
          <p:nvPr/>
        </p:nvSpPr>
        <p:spPr bwMode="auto">
          <a:xfrm>
            <a:off x="4187825" y="5768975"/>
            <a:ext cx="15875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7" name="Rectangle 1225"/>
          <p:cNvSpPr>
            <a:spLocks noChangeArrowheads="1"/>
          </p:cNvSpPr>
          <p:nvPr/>
        </p:nvSpPr>
        <p:spPr bwMode="auto">
          <a:xfrm>
            <a:off x="4289425" y="5768975"/>
            <a:ext cx="14288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8" name="Rectangle 1226"/>
          <p:cNvSpPr>
            <a:spLocks noChangeArrowheads="1"/>
          </p:cNvSpPr>
          <p:nvPr/>
        </p:nvSpPr>
        <p:spPr bwMode="auto">
          <a:xfrm>
            <a:off x="4203700" y="5768975"/>
            <a:ext cx="85725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39" name="Rectangle 1227"/>
          <p:cNvSpPr>
            <a:spLocks noChangeArrowheads="1"/>
          </p:cNvSpPr>
          <p:nvPr/>
        </p:nvSpPr>
        <p:spPr bwMode="auto">
          <a:xfrm>
            <a:off x="4391025" y="5768975"/>
            <a:ext cx="14288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0" name="Rectangle 1228"/>
          <p:cNvSpPr>
            <a:spLocks noChangeArrowheads="1"/>
          </p:cNvSpPr>
          <p:nvPr/>
        </p:nvSpPr>
        <p:spPr bwMode="auto">
          <a:xfrm>
            <a:off x="4478338" y="5768975"/>
            <a:ext cx="14287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1" name="Rectangle 1229"/>
          <p:cNvSpPr>
            <a:spLocks noChangeArrowheads="1"/>
          </p:cNvSpPr>
          <p:nvPr/>
        </p:nvSpPr>
        <p:spPr bwMode="auto">
          <a:xfrm>
            <a:off x="4405313" y="5768975"/>
            <a:ext cx="73025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2" name="Rectangle 1230"/>
          <p:cNvSpPr>
            <a:spLocks noChangeArrowheads="1"/>
          </p:cNvSpPr>
          <p:nvPr/>
        </p:nvSpPr>
        <p:spPr bwMode="auto">
          <a:xfrm>
            <a:off x="4579938" y="5768975"/>
            <a:ext cx="14287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3" name="Rectangle 1231"/>
          <p:cNvSpPr>
            <a:spLocks noChangeArrowheads="1"/>
          </p:cNvSpPr>
          <p:nvPr/>
        </p:nvSpPr>
        <p:spPr bwMode="auto">
          <a:xfrm>
            <a:off x="4679950" y="5768975"/>
            <a:ext cx="15875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4" name="Rectangle 1232"/>
          <p:cNvSpPr>
            <a:spLocks noChangeArrowheads="1"/>
          </p:cNvSpPr>
          <p:nvPr/>
        </p:nvSpPr>
        <p:spPr bwMode="auto">
          <a:xfrm>
            <a:off x="4594225" y="5768975"/>
            <a:ext cx="85725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5" name="Rectangle 1233"/>
          <p:cNvSpPr>
            <a:spLocks noChangeArrowheads="1"/>
          </p:cNvSpPr>
          <p:nvPr/>
        </p:nvSpPr>
        <p:spPr bwMode="auto">
          <a:xfrm>
            <a:off x="4781550" y="5768975"/>
            <a:ext cx="14288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6" name="Rectangle 1234"/>
          <p:cNvSpPr>
            <a:spLocks noChangeArrowheads="1"/>
          </p:cNvSpPr>
          <p:nvPr/>
        </p:nvSpPr>
        <p:spPr bwMode="auto">
          <a:xfrm>
            <a:off x="4868863" y="5768975"/>
            <a:ext cx="14287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7" name="Rectangle 1235"/>
          <p:cNvSpPr>
            <a:spLocks noChangeArrowheads="1"/>
          </p:cNvSpPr>
          <p:nvPr/>
        </p:nvSpPr>
        <p:spPr bwMode="auto">
          <a:xfrm>
            <a:off x="4795838" y="5768975"/>
            <a:ext cx="73025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8" name="Rectangle 1236"/>
          <p:cNvSpPr>
            <a:spLocks noChangeArrowheads="1"/>
          </p:cNvSpPr>
          <p:nvPr/>
        </p:nvSpPr>
        <p:spPr bwMode="auto">
          <a:xfrm>
            <a:off x="4970463" y="5768975"/>
            <a:ext cx="14287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49" name="Rectangle 1237"/>
          <p:cNvSpPr>
            <a:spLocks noChangeArrowheads="1"/>
          </p:cNvSpPr>
          <p:nvPr/>
        </p:nvSpPr>
        <p:spPr bwMode="auto">
          <a:xfrm>
            <a:off x="5072063" y="5768975"/>
            <a:ext cx="14287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0" name="Rectangle 1238"/>
          <p:cNvSpPr>
            <a:spLocks noChangeArrowheads="1"/>
          </p:cNvSpPr>
          <p:nvPr/>
        </p:nvSpPr>
        <p:spPr bwMode="auto">
          <a:xfrm>
            <a:off x="4984750" y="5768975"/>
            <a:ext cx="87313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1" name="Rectangle 1239"/>
          <p:cNvSpPr>
            <a:spLocks noChangeArrowheads="1"/>
          </p:cNvSpPr>
          <p:nvPr/>
        </p:nvSpPr>
        <p:spPr bwMode="auto">
          <a:xfrm>
            <a:off x="5172075" y="5768975"/>
            <a:ext cx="14288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2" name="Rectangle 1240"/>
          <p:cNvSpPr>
            <a:spLocks noChangeArrowheads="1"/>
          </p:cNvSpPr>
          <p:nvPr/>
        </p:nvSpPr>
        <p:spPr bwMode="auto">
          <a:xfrm>
            <a:off x="5259388" y="5768975"/>
            <a:ext cx="14287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3" name="Rectangle 1241"/>
          <p:cNvSpPr>
            <a:spLocks noChangeArrowheads="1"/>
          </p:cNvSpPr>
          <p:nvPr/>
        </p:nvSpPr>
        <p:spPr bwMode="auto">
          <a:xfrm>
            <a:off x="5186363" y="5768975"/>
            <a:ext cx="73025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4" name="Rectangle 1242"/>
          <p:cNvSpPr>
            <a:spLocks noChangeArrowheads="1"/>
          </p:cNvSpPr>
          <p:nvPr/>
        </p:nvSpPr>
        <p:spPr bwMode="auto">
          <a:xfrm>
            <a:off x="5360988" y="5768975"/>
            <a:ext cx="14287" cy="3016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5" name="Freeform 1243"/>
          <p:cNvSpPr>
            <a:spLocks/>
          </p:cNvSpPr>
          <p:nvPr/>
        </p:nvSpPr>
        <p:spPr bwMode="auto">
          <a:xfrm>
            <a:off x="5375275" y="5768975"/>
            <a:ext cx="57150" cy="30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"/>
              </a:cxn>
              <a:cxn ang="0">
                <a:pos x="27" y="19"/>
              </a:cxn>
              <a:cxn ang="0">
                <a:pos x="36" y="19"/>
              </a:cxn>
              <a:cxn ang="0">
                <a:pos x="36" y="19"/>
              </a:cxn>
              <a:cxn ang="0">
                <a:pos x="27" y="0"/>
              </a:cxn>
              <a:cxn ang="0">
                <a:pos x="0" y="0"/>
              </a:cxn>
            </a:cxnLst>
            <a:rect l="0" t="0" r="r" b="b"/>
            <a:pathLst>
              <a:path w="36" h="19">
                <a:moveTo>
                  <a:pt x="0" y="0"/>
                </a:moveTo>
                <a:lnTo>
                  <a:pt x="0" y="19"/>
                </a:lnTo>
                <a:lnTo>
                  <a:pt x="27" y="19"/>
                </a:lnTo>
                <a:lnTo>
                  <a:pt x="36" y="19"/>
                </a:lnTo>
                <a:lnTo>
                  <a:pt x="36" y="19"/>
                </a:lnTo>
                <a:lnTo>
                  <a:pt x="2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6" name="Freeform 1244"/>
          <p:cNvSpPr>
            <a:spLocks/>
          </p:cNvSpPr>
          <p:nvPr/>
        </p:nvSpPr>
        <p:spPr bwMode="auto">
          <a:xfrm>
            <a:off x="5432425" y="5726113"/>
            <a:ext cx="30163" cy="285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0" y="0"/>
              </a:cxn>
              <a:cxn ang="0">
                <a:pos x="19" y="9"/>
              </a:cxn>
              <a:cxn ang="0">
                <a:pos x="19" y="18"/>
              </a:cxn>
              <a:cxn ang="0">
                <a:pos x="0" y="9"/>
              </a:cxn>
            </a:cxnLst>
            <a:rect l="0" t="0" r="r" b="b"/>
            <a:pathLst>
              <a:path w="19" h="18">
                <a:moveTo>
                  <a:pt x="0" y="9"/>
                </a:moveTo>
                <a:lnTo>
                  <a:pt x="0" y="0"/>
                </a:lnTo>
                <a:lnTo>
                  <a:pt x="19" y="9"/>
                </a:lnTo>
                <a:lnTo>
                  <a:pt x="19" y="18"/>
                </a:lnTo>
                <a:lnTo>
                  <a:pt x="0" y="9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7" name="Freeform 1245"/>
          <p:cNvSpPr>
            <a:spLocks/>
          </p:cNvSpPr>
          <p:nvPr/>
        </p:nvSpPr>
        <p:spPr bwMode="auto">
          <a:xfrm>
            <a:off x="5403850" y="5740400"/>
            <a:ext cx="58738" cy="587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18" y="37"/>
              </a:cxn>
              <a:cxn ang="0">
                <a:pos x="37" y="9"/>
              </a:cxn>
              <a:cxn ang="0">
                <a:pos x="18" y="0"/>
              </a:cxn>
              <a:cxn ang="0">
                <a:pos x="0" y="27"/>
              </a:cxn>
            </a:cxnLst>
            <a:rect l="0" t="0" r="r" b="b"/>
            <a:pathLst>
              <a:path w="37" h="37">
                <a:moveTo>
                  <a:pt x="0" y="27"/>
                </a:moveTo>
                <a:lnTo>
                  <a:pt x="18" y="37"/>
                </a:lnTo>
                <a:lnTo>
                  <a:pt x="37" y="9"/>
                </a:lnTo>
                <a:lnTo>
                  <a:pt x="18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8" name="Freeform 1246"/>
          <p:cNvSpPr>
            <a:spLocks/>
          </p:cNvSpPr>
          <p:nvPr/>
        </p:nvSpPr>
        <p:spPr bwMode="auto">
          <a:xfrm>
            <a:off x="5505450" y="5638800"/>
            <a:ext cx="28575" cy="301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9"/>
              </a:cxn>
              <a:cxn ang="0">
                <a:pos x="18" y="19"/>
              </a:cxn>
              <a:cxn ang="0">
                <a:pos x="9" y="0"/>
              </a:cxn>
            </a:cxnLst>
            <a:rect l="0" t="0" r="r" b="b"/>
            <a:pathLst>
              <a:path w="18" h="19">
                <a:moveTo>
                  <a:pt x="9" y="0"/>
                </a:moveTo>
                <a:lnTo>
                  <a:pt x="0" y="0"/>
                </a:lnTo>
                <a:lnTo>
                  <a:pt x="9" y="19"/>
                </a:lnTo>
                <a:lnTo>
                  <a:pt x="18" y="1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59" name="Freeform 1247"/>
          <p:cNvSpPr>
            <a:spLocks/>
          </p:cNvSpPr>
          <p:nvPr/>
        </p:nvSpPr>
        <p:spPr bwMode="auto">
          <a:xfrm>
            <a:off x="5592763" y="5581650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0" name="Freeform 1248"/>
          <p:cNvSpPr>
            <a:spLocks/>
          </p:cNvSpPr>
          <p:nvPr/>
        </p:nvSpPr>
        <p:spPr bwMode="auto">
          <a:xfrm>
            <a:off x="5519738" y="5581650"/>
            <a:ext cx="87312" cy="87313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55"/>
              </a:cxn>
              <a:cxn ang="0">
                <a:pos x="55" y="18"/>
              </a:cxn>
              <a:cxn ang="0">
                <a:pos x="46" y="0"/>
              </a:cxn>
              <a:cxn ang="0">
                <a:pos x="0" y="36"/>
              </a:cxn>
            </a:cxnLst>
            <a:rect l="0" t="0" r="r" b="b"/>
            <a:pathLst>
              <a:path w="55" h="55">
                <a:moveTo>
                  <a:pt x="0" y="36"/>
                </a:moveTo>
                <a:lnTo>
                  <a:pt x="9" y="55"/>
                </a:lnTo>
                <a:lnTo>
                  <a:pt x="55" y="18"/>
                </a:lnTo>
                <a:lnTo>
                  <a:pt x="4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1" name="Freeform 1249"/>
          <p:cNvSpPr>
            <a:spLocks/>
          </p:cNvSpPr>
          <p:nvPr/>
        </p:nvSpPr>
        <p:spPr bwMode="auto">
          <a:xfrm>
            <a:off x="5649913" y="5508625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"/>
              </a:cxn>
              <a:cxn ang="0">
                <a:pos x="18" y="18"/>
              </a:cxn>
              <a:cxn ang="0">
                <a:pos x="18" y="9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0" y="9"/>
                </a:lnTo>
                <a:lnTo>
                  <a:pt x="18" y="18"/>
                </a:lnTo>
                <a:lnTo>
                  <a:pt x="18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2" name="Freeform 1250"/>
          <p:cNvSpPr>
            <a:spLocks/>
          </p:cNvSpPr>
          <p:nvPr/>
        </p:nvSpPr>
        <p:spPr bwMode="auto">
          <a:xfrm>
            <a:off x="5708650" y="5422900"/>
            <a:ext cx="28575" cy="285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0" y="0"/>
              </a:cxn>
              <a:cxn ang="0">
                <a:pos x="18" y="9"/>
              </a:cxn>
              <a:cxn ang="0">
                <a:pos x="18" y="18"/>
              </a:cxn>
              <a:cxn ang="0">
                <a:pos x="0" y="9"/>
              </a:cxn>
            </a:cxnLst>
            <a:rect l="0" t="0" r="r" b="b"/>
            <a:pathLst>
              <a:path w="18" h="18">
                <a:moveTo>
                  <a:pt x="0" y="9"/>
                </a:moveTo>
                <a:lnTo>
                  <a:pt x="0" y="0"/>
                </a:lnTo>
                <a:lnTo>
                  <a:pt x="18" y="9"/>
                </a:lnTo>
                <a:lnTo>
                  <a:pt x="18" y="18"/>
                </a:lnTo>
                <a:lnTo>
                  <a:pt x="0" y="9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3" name="Freeform 1251"/>
          <p:cNvSpPr>
            <a:spLocks/>
          </p:cNvSpPr>
          <p:nvPr/>
        </p:nvSpPr>
        <p:spPr bwMode="auto">
          <a:xfrm>
            <a:off x="5649913" y="5437188"/>
            <a:ext cx="87312" cy="85725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18" y="54"/>
              </a:cxn>
              <a:cxn ang="0">
                <a:pos x="55" y="9"/>
              </a:cxn>
              <a:cxn ang="0">
                <a:pos x="37" y="0"/>
              </a:cxn>
              <a:cxn ang="0">
                <a:pos x="0" y="45"/>
              </a:cxn>
            </a:cxnLst>
            <a:rect l="0" t="0" r="r" b="b"/>
            <a:pathLst>
              <a:path w="55" h="54">
                <a:moveTo>
                  <a:pt x="0" y="45"/>
                </a:moveTo>
                <a:lnTo>
                  <a:pt x="18" y="54"/>
                </a:lnTo>
                <a:lnTo>
                  <a:pt x="55" y="9"/>
                </a:lnTo>
                <a:lnTo>
                  <a:pt x="37" y="0"/>
                </a:lnTo>
                <a:lnTo>
                  <a:pt x="0" y="45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4" name="Freeform 1252"/>
          <p:cNvSpPr>
            <a:spLocks/>
          </p:cNvSpPr>
          <p:nvPr/>
        </p:nvSpPr>
        <p:spPr bwMode="auto">
          <a:xfrm>
            <a:off x="5794375" y="5349875"/>
            <a:ext cx="30163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"/>
              </a:cxn>
              <a:cxn ang="0">
                <a:pos x="19" y="18"/>
              </a:cxn>
              <a:cxn ang="0">
                <a:pos x="19" y="9"/>
              </a:cxn>
              <a:cxn ang="0">
                <a:pos x="0" y="0"/>
              </a:cxn>
            </a:cxnLst>
            <a:rect l="0" t="0" r="r" b="b"/>
            <a:pathLst>
              <a:path w="19" h="18">
                <a:moveTo>
                  <a:pt x="0" y="0"/>
                </a:moveTo>
                <a:lnTo>
                  <a:pt x="0" y="9"/>
                </a:lnTo>
                <a:lnTo>
                  <a:pt x="19" y="18"/>
                </a:lnTo>
                <a:lnTo>
                  <a:pt x="1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5" name="Freeform 1253"/>
          <p:cNvSpPr>
            <a:spLocks/>
          </p:cNvSpPr>
          <p:nvPr/>
        </p:nvSpPr>
        <p:spPr bwMode="auto">
          <a:xfrm>
            <a:off x="5853113" y="5262563"/>
            <a:ext cx="28575" cy="285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0" y="0"/>
              </a:cxn>
              <a:cxn ang="0">
                <a:pos x="18" y="9"/>
              </a:cxn>
              <a:cxn ang="0">
                <a:pos x="18" y="18"/>
              </a:cxn>
              <a:cxn ang="0">
                <a:pos x="0" y="9"/>
              </a:cxn>
            </a:cxnLst>
            <a:rect l="0" t="0" r="r" b="b"/>
            <a:pathLst>
              <a:path w="18" h="18">
                <a:moveTo>
                  <a:pt x="0" y="9"/>
                </a:moveTo>
                <a:lnTo>
                  <a:pt x="0" y="0"/>
                </a:lnTo>
                <a:lnTo>
                  <a:pt x="18" y="9"/>
                </a:lnTo>
                <a:lnTo>
                  <a:pt x="18" y="18"/>
                </a:lnTo>
                <a:lnTo>
                  <a:pt x="0" y="9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6" name="Freeform 1254"/>
          <p:cNvSpPr>
            <a:spLocks/>
          </p:cNvSpPr>
          <p:nvPr/>
        </p:nvSpPr>
        <p:spPr bwMode="auto">
          <a:xfrm>
            <a:off x="5794375" y="5276850"/>
            <a:ext cx="87313" cy="87313"/>
          </a:xfrm>
          <a:custGeom>
            <a:avLst/>
            <a:gdLst/>
            <a:ahLst/>
            <a:cxnLst>
              <a:cxn ang="0">
                <a:pos x="0" y="46"/>
              </a:cxn>
              <a:cxn ang="0">
                <a:pos x="19" y="55"/>
              </a:cxn>
              <a:cxn ang="0">
                <a:pos x="55" y="9"/>
              </a:cxn>
              <a:cxn ang="0">
                <a:pos x="37" y="0"/>
              </a:cxn>
              <a:cxn ang="0">
                <a:pos x="0" y="46"/>
              </a:cxn>
            </a:cxnLst>
            <a:rect l="0" t="0" r="r" b="b"/>
            <a:pathLst>
              <a:path w="55" h="55">
                <a:moveTo>
                  <a:pt x="0" y="46"/>
                </a:moveTo>
                <a:lnTo>
                  <a:pt x="19" y="55"/>
                </a:lnTo>
                <a:lnTo>
                  <a:pt x="55" y="9"/>
                </a:lnTo>
                <a:lnTo>
                  <a:pt x="37" y="0"/>
                </a:lnTo>
                <a:lnTo>
                  <a:pt x="0" y="4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7" name="Freeform 1255"/>
          <p:cNvSpPr>
            <a:spLocks/>
          </p:cNvSpPr>
          <p:nvPr/>
        </p:nvSpPr>
        <p:spPr bwMode="auto">
          <a:xfrm>
            <a:off x="5940425" y="5191125"/>
            <a:ext cx="14288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8" name="Freeform 1256"/>
          <p:cNvSpPr>
            <a:spLocks/>
          </p:cNvSpPr>
          <p:nvPr/>
        </p:nvSpPr>
        <p:spPr bwMode="auto">
          <a:xfrm>
            <a:off x="5997575" y="5132388"/>
            <a:ext cx="142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69" name="Freeform 1257"/>
          <p:cNvSpPr>
            <a:spLocks/>
          </p:cNvSpPr>
          <p:nvPr/>
        </p:nvSpPr>
        <p:spPr bwMode="auto">
          <a:xfrm>
            <a:off x="5940425" y="5132388"/>
            <a:ext cx="71438" cy="73025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9" y="46"/>
              </a:cxn>
              <a:cxn ang="0">
                <a:pos x="45" y="9"/>
              </a:cxn>
              <a:cxn ang="0">
                <a:pos x="36" y="0"/>
              </a:cxn>
              <a:cxn ang="0">
                <a:pos x="0" y="37"/>
              </a:cxn>
            </a:cxnLst>
            <a:rect l="0" t="0" r="r" b="b"/>
            <a:pathLst>
              <a:path w="45" h="46">
                <a:moveTo>
                  <a:pt x="0" y="37"/>
                </a:moveTo>
                <a:lnTo>
                  <a:pt x="9" y="46"/>
                </a:lnTo>
                <a:lnTo>
                  <a:pt x="45" y="9"/>
                </a:lnTo>
                <a:lnTo>
                  <a:pt x="36" y="0"/>
                </a:lnTo>
                <a:lnTo>
                  <a:pt x="0" y="37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0" name="Freeform 1258"/>
          <p:cNvSpPr>
            <a:spLocks/>
          </p:cNvSpPr>
          <p:nvPr/>
        </p:nvSpPr>
        <p:spPr bwMode="auto">
          <a:xfrm>
            <a:off x="6084888" y="5030788"/>
            <a:ext cx="14287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1" name="Freeform 1259"/>
          <p:cNvSpPr>
            <a:spLocks/>
          </p:cNvSpPr>
          <p:nvPr/>
        </p:nvSpPr>
        <p:spPr bwMode="auto">
          <a:xfrm>
            <a:off x="6142038" y="4973638"/>
            <a:ext cx="14287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2" name="Freeform 1260"/>
          <p:cNvSpPr>
            <a:spLocks/>
          </p:cNvSpPr>
          <p:nvPr/>
        </p:nvSpPr>
        <p:spPr bwMode="auto">
          <a:xfrm>
            <a:off x="6084888" y="4973638"/>
            <a:ext cx="71437" cy="71437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45"/>
              </a:cxn>
              <a:cxn ang="0">
                <a:pos x="45" y="9"/>
              </a:cxn>
              <a:cxn ang="0">
                <a:pos x="36" y="0"/>
              </a:cxn>
              <a:cxn ang="0">
                <a:pos x="0" y="36"/>
              </a:cxn>
            </a:cxnLst>
            <a:rect l="0" t="0" r="r" b="b"/>
            <a:pathLst>
              <a:path w="45" h="45">
                <a:moveTo>
                  <a:pt x="0" y="36"/>
                </a:moveTo>
                <a:lnTo>
                  <a:pt x="9" y="45"/>
                </a:lnTo>
                <a:lnTo>
                  <a:pt x="45" y="9"/>
                </a:lnTo>
                <a:lnTo>
                  <a:pt x="3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3" name="Freeform 1261"/>
          <p:cNvSpPr>
            <a:spLocks/>
          </p:cNvSpPr>
          <p:nvPr/>
        </p:nvSpPr>
        <p:spPr bwMode="auto">
          <a:xfrm>
            <a:off x="6215063" y="4886325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4" name="Freeform 1262"/>
          <p:cNvSpPr>
            <a:spLocks/>
          </p:cNvSpPr>
          <p:nvPr/>
        </p:nvSpPr>
        <p:spPr bwMode="auto">
          <a:xfrm>
            <a:off x="6286500" y="4814888"/>
            <a:ext cx="142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5" name="Freeform 1263"/>
          <p:cNvSpPr>
            <a:spLocks/>
          </p:cNvSpPr>
          <p:nvPr/>
        </p:nvSpPr>
        <p:spPr bwMode="auto">
          <a:xfrm>
            <a:off x="6215063" y="4814888"/>
            <a:ext cx="85725" cy="85725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9" y="54"/>
              </a:cxn>
              <a:cxn ang="0">
                <a:pos x="54" y="9"/>
              </a:cxn>
              <a:cxn ang="0">
                <a:pos x="45" y="0"/>
              </a:cxn>
              <a:cxn ang="0">
                <a:pos x="0" y="45"/>
              </a:cxn>
            </a:cxnLst>
            <a:rect l="0" t="0" r="r" b="b"/>
            <a:pathLst>
              <a:path w="54" h="54">
                <a:moveTo>
                  <a:pt x="0" y="45"/>
                </a:moveTo>
                <a:lnTo>
                  <a:pt x="9" y="54"/>
                </a:lnTo>
                <a:lnTo>
                  <a:pt x="54" y="9"/>
                </a:lnTo>
                <a:lnTo>
                  <a:pt x="45" y="0"/>
                </a:lnTo>
                <a:lnTo>
                  <a:pt x="0" y="45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6" name="Freeform 1264"/>
          <p:cNvSpPr>
            <a:spLocks/>
          </p:cNvSpPr>
          <p:nvPr/>
        </p:nvSpPr>
        <p:spPr bwMode="auto">
          <a:xfrm>
            <a:off x="6345238" y="4727575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"/>
              </a:cxn>
              <a:cxn ang="0">
                <a:pos x="18" y="18"/>
              </a:cxn>
              <a:cxn ang="0">
                <a:pos x="18" y="9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0" y="9"/>
                </a:lnTo>
                <a:lnTo>
                  <a:pt x="18" y="18"/>
                </a:lnTo>
                <a:lnTo>
                  <a:pt x="18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7" name="Freeform 1265"/>
          <p:cNvSpPr>
            <a:spLocks/>
          </p:cNvSpPr>
          <p:nvPr/>
        </p:nvSpPr>
        <p:spPr bwMode="auto">
          <a:xfrm>
            <a:off x="6402388" y="4640263"/>
            <a:ext cx="28575" cy="285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0" y="0"/>
              </a:cxn>
              <a:cxn ang="0">
                <a:pos x="18" y="9"/>
              </a:cxn>
              <a:cxn ang="0">
                <a:pos x="18" y="18"/>
              </a:cxn>
              <a:cxn ang="0">
                <a:pos x="0" y="9"/>
              </a:cxn>
            </a:cxnLst>
            <a:rect l="0" t="0" r="r" b="b"/>
            <a:pathLst>
              <a:path w="18" h="18">
                <a:moveTo>
                  <a:pt x="0" y="9"/>
                </a:moveTo>
                <a:lnTo>
                  <a:pt x="0" y="0"/>
                </a:lnTo>
                <a:lnTo>
                  <a:pt x="18" y="9"/>
                </a:lnTo>
                <a:lnTo>
                  <a:pt x="18" y="18"/>
                </a:lnTo>
                <a:lnTo>
                  <a:pt x="0" y="9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8" name="Freeform 1266"/>
          <p:cNvSpPr>
            <a:spLocks/>
          </p:cNvSpPr>
          <p:nvPr/>
        </p:nvSpPr>
        <p:spPr bwMode="auto">
          <a:xfrm>
            <a:off x="6345238" y="4654550"/>
            <a:ext cx="85725" cy="87313"/>
          </a:xfrm>
          <a:custGeom>
            <a:avLst/>
            <a:gdLst/>
            <a:ahLst/>
            <a:cxnLst>
              <a:cxn ang="0">
                <a:pos x="0" y="46"/>
              </a:cxn>
              <a:cxn ang="0">
                <a:pos x="18" y="55"/>
              </a:cxn>
              <a:cxn ang="0">
                <a:pos x="54" y="9"/>
              </a:cxn>
              <a:cxn ang="0">
                <a:pos x="36" y="0"/>
              </a:cxn>
              <a:cxn ang="0">
                <a:pos x="0" y="46"/>
              </a:cxn>
            </a:cxnLst>
            <a:rect l="0" t="0" r="r" b="b"/>
            <a:pathLst>
              <a:path w="54" h="55">
                <a:moveTo>
                  <a:pt x="0" y="46"/>
                </a:moveTo>
                <a:lnTo>
                  <a:pt x="18" y="55"/>
                </a:lnTo>
                <a:lnTo>
                  <a:pt x="54" y="9"/>
                </a:lnTo>
                <a:lnTo>
                  <a:pt x="36" y="0"/>
                </a:lnTo>
                <a:lnTo>
                  <a:pt x="0" y="46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79" name="Freeform 1267"/>
          <p:cNvSpPr>
            <a:spLocks/>
          </p:cNvSpPr>
          <p:nvPr/>
        </p:nvSpPr>
        <p:spPr bwMode="auto">
          <a:xfrm>
            <a:off x="6503988" y="4568825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0" name="Freeform 1268"/>
          <p:cNvSpPr>
            <a:spLocks/>
          </p:cNvSpPr>
          <p:nvPr/>
        </p:nvSpPr>
        <p:spPr bwMode="auto">
          <a:xfrm>
            <a:off x="6562725" y="4510088"/>
            <a:ext cx="142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1" name="Freeform 1269"/>
          <p:cNvSpPr>
            <a:spLocks/>
          </p:cNvSpPr>
          <p:nvPr/>
        </p:nvSpPr>
        <p:spPr bwMode="auto">
          <a:xfrm>
            <a:off x="6503988" y="4510088"/>
            <a:ext cx="73025" cy="73025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9" y="46"/>
              </a:cxn>
              <a:cxn ang="0">
                <a:pos x="46" y="9"/>
              </a:cxn>
              <a:cxn ang="0">
                <a:pos x="37" y="0"/>
              </a:cxn>
              <a:cxn ang="0">
                <a:pos x="0" y="37"/>
              </a:cxn>
            </a:cxnLst>
            <a:rect l="0" t="0" r="r" b="b"/>
            <a:pathLst>
              <a:path w="46" h="46">
                <a:moveTo>
                  <a:pt x="0" y="37"/>
                </a:moveTo>
                <a:lnTo>
                  <a:pt x="9" y="46"/>
                </a:lnTo>
                <a:lnTo>
                  <a:pt x="46" y="9"/>
                </a:lnTo>
                <a:lnTo>
                  <a:pt x="37" y="0"/>
                </a:lnTo>
                <a:lnTo>
                  <a:pt x="0" y="37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2" name="Freeform 1270"/>
          <p:cNvSpPr>
            <a:spLocks/>
          </p:cNvSpPr>
          <p:nvPr/>
        </p:nvSpPr>
        <p:spPr bwMode="auto">
          <a:xfrm>
            <a:off x="6619875" y="4422775"/>
            <a:ext cx="28575" cy="30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"/>
              </a:cxn>
              <a:cxn ang="0">
                <a:pos x="18" y="19"/>
              </a:cxn>
              <a:cxn ang="0">
                <a:pos x="18" y="10"/>
              </a:cxn>
              <a:cxn ang="0">
                <a:pos x="0" y="0"/>
              </a:cxn>
            </a:cxnLst>
            <a:rect l="0" t="0" r="r" b="b"/>
            <a:pathLst>
              <a:path w="18" h="19">
                <a:moveTo>
                  <a:pt x="0" y="0"/>
                </a:moveTo>
                <a:lnTo>
                  <a:pt x="0" y="10"/>
                </a:lnTo>
                <a:lnTo>
                  <a:pt x="18" y="19"/>
                </a:lnTo>
                <a:lnTo>
                  <a:pt x="18" y="1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3" name="Freeform 1271"/>
          <p:cNvSpPr>
            <a:spLocks/>
          </p:cNvSpPr>
          <p:nvPr/>
        </p:nvSpPr>
        <p:spPr bwMode="auto">
          <a:xfrm>
            <a:off x="6648450" y="4365625"/>
            <a:ext cx="28575" cy="285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0" y="0"/>
              </a:cxn>
              <a:cxn ang="0">
                <a:pos x="18" y="9"/>
              </a:cxn>
              <a:cxn ang="0">
                <a:pos x="18" y="18"/>
              </a:cxn>
              <a:cxn ang="0">
                <a:pos x="0" y="9"/>
              </a:cxn>
            </a:cxnLst>
            <a:rect l="0" t="0" r="r" b="b"/>
            <a:pathLst>
              <a:path w="18" h="18">
                <a:moveTo>
                  <a:pt x="0" y="9"/>
                </a:moveTo>
                <a:lnTo>
                  <a:pt x="0" y="0"/>
                </a:lnTo>
                <a:lnTo>
                  <a:pt x="18" y="9"/>
                </a:lnTo>
                <a:lnTo>
                  <a:pt x="18" y="18"/>
                </a:lnTo>
                <a:lnTo>
                  <a:pt x="0" y="9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4" name="Freeform 1272"/>
          <p:cNvSpPr>
            <a:spLocks/>
          </p:cNvSpPr>
          <p:nvPr/>
        </p:nvSpPr>
        <p:spPr bwMode="auto">
          <a:xfrm>
            <a:off x="6619875" y="4379913"/>
            <a:ext cx="57150" cy="58737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18" y="37"/>
              </a:cxn>
              <a:cxn ang="0">
                <a:pos x="36" y="9"/>
              </a:cxn>
              <a:cxn ang="0">
                <a:pos x="18" y="0"/>
              </a:cxn>
              <a:cxn ang="0">
                <a:pos x="0" y="27"/>
              </a:cxn>
            </a:cxnLst>
            <a:rect l="0" t="0" r="r" b="b"/>
            <a:pathLst>
              <a:path w="36" h="37">
                <a:moveTo>
                  <a:pt x="0" y="27"/>
                </a:moveTo>
                <a:lnTo>
                  <a:pt x="18" y="37"/>
                </a:lnTo>
                <a:lnTo>
                  <a:pt x="36" y="9"/>
                </a:lnTo>
                <a:lnTo>
                  <a:pt x="18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5" name="Freeform 1273"/>
          <p:cNvSpPr>
            <a:spLocks/>
          </p:cNvSpPr>
          <p:nvPr/>
        </p:nvSpPr>
        <p:spPr bwMode="auto">
          <a:xfrm>
            <a:off x="4275138" y="4394200"/>
            <a:ext cx="28575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</a:cxnLst>
            <a:rect l="0" t="0" r="r" b="b"/>
            <a:pathLst>
              <a:path w="18" h="18">
                <a:moveTo>
                  <a:pt x="0" y="18"/>
                </a:moveTo>
                <a:lnTo>
                  <a:pt x="9" y="18"/>
                </a:lnTo>
                <a:lnTo>
                  <a:pt x="18" y="0"/>
                </a:lnTo>
                <a:lnTo>
                  <a:pt x="9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6" name="Freeform 1274"/>
          <p:cNvSpPr>
            <a:spLocks/>
          </p:cNvSpPr>
          <p:nvPr/>
        </p:nvSpPr>
        <p:spPr bwMode="auto">
          <a:xfrm>
            <a:off x="4217988" y="4365625"/>
            <a:ext cx="28575" cy="28575"/>
          </a:xfrm>
          <a:custGeom>
            <a:avLst/>
            <a:gdLst/>
            <a:ahLst/>
            <a:cxnLst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</a:cxnLst>
            <a:rect l="0" t="0" r="r" b="b"/>
            <a:pathLst>
              <a:path w="18" h="18">
                <a:moveTo>
                  <a:pt x="9" y="18"/>
                </a:moveTo>
                <a:lnTo>
                  <a:pt x="0" y="18"/>
                </a:lnTo>
                <a:lnTo>
                  <a:pt x="9" y="0"/>
                </a:lnTo>
                <a:lnTo>
                  <a:pt x="18" y="0"/>
                </a:lnTo>
                <a:lnTo>
                  <a:pt x="9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7" name="Freeform 1275"/>
          <p:cNvSpPr>
            <a:spLocks/>
          </p:cNvSpPr>
          <p:nvPr/>
        </p:nvSpPr>
        <p:spPr bwMode="auto">
          <a:xfrm>
            <a:off x="4232275" y="4365625"/>
            <a:ext cx="57150" cy="57150"/>
          </a:xfrm>
          <a:custGeom>
            <a:avLst/>
            <a:gdLst/>
            <a:ahLst/>
            <a:cxnLst>
              <a:cxn ang="0">
                <a:pos x="27" y="36"/>
              </a:cxn>
              <a:cxn ang="0">
                <a:pos x="36" y="18"/>
              </a:cxn>
              <a:cxn ang="0">
                <a:pos x="9" y="0"/>
              </a:cxn>
              <a:cxn ang="0">
                <a:pos x="0" y="18"/>
              </a:cxn>
              <a:cxn ang="0">
                <a:pos x="27" y="36"/>
              </a:cxn>
            </a:cxnLst>
            <a:rect l="0" t="0" r="r" b="b"/>
            <a:pathLst>
              <a:path w="36" h="36">
                <a:moveTo>
                  <a:pt x="27" y="36"/>
                </a:moveTo>
                <a:lnTo>
                  <a:pt x="36" y="18"/>
                </a:lnTo>
                <a:lnTo>
                  <a:pt x="9" y="0"/>
                </a:lnTo>
                <a:lnTo>
                  <a:pt x="0" y="18"/>
                </a:lnTo>
                <a:lnTo>
                  <a:pt x="27" y="36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8" name="Freeform 1276"/>
          <p:cNvSpPr>
            <a:spLocks/>
          </p:cNvSpPr>
          <p:nvPr/>
        </p:nvSpPr>
        <p:spPr bwMode="auto">
          <a:xfrm>
            <a:off x="4130675" y="4322763"/>
            <a:ext cx="28575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</a:cxnLst>
            <a:rect l="0" t="0" r="r" b="b"/>
            <a:pathLst>
              <a:path w="18" h="18">
                <a:moveTo>
                  <a:pt x="0" y="18"/>
                </a:moveTo>
                <a:lnTo>
                  <a:pt x="9" y="18"/>
                </a:lnTo>
                <a:lnTo>
                  <a:pt x="18" y="0"/>
                </a:lnTo>
                <a:lnTo>
                  <a:pt x="9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89" name="Freeform 1277"/>
          <p:cNvSpPr>
            <a:spLocks/>
          </p:cNvSpPr>
          <p:nvPr/>
        </p:nvSpPr>
        <p:spPr bwMode="auto">
          <a:xfrm>
            <a:off x="4043363" y="4278313"/>
            <a:ext cx="30162" cy="28575"/>
          </a:xfrm>
          <a:custGeom>
            <a:avLst/>
            <a:gdLst/>
            <a:ahLst/>
            <a:cxnLst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  <a:cxn ang="0">
                <a:pos x="19" y="0"/>
              </a:cxn>
              <a:cxn ang="0">
                <a:pos x="9" y="18"/>
              </a:cxn>
            </a:cxnLst>
            <a:rect l="0" t="0" r="r" b="b"/>
            <a:pathLst>
              <a:path w="19" h="18">
                <a:moveTo>
                  <a:pt x="9" y="18"/>
                </a:moveTo>
                <a:lnTo>
                  <a:pt x="0" y="18"/>
                </a:lnTo>
                <a:lnTo>
                  <a:pt x="9" y="0"/>
                </a:lnTo>
                <a:lnTo>
                  <a:pt x="19" y="0"/>
                </a:lnTo>
                <a:lnTo>
                  <a:pt x="9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0" name="Freeform 1278"/>
          <p:cNvSpPr>
            <a:spLocks/>
          </p:cNvSpPr>
          <p:nvPr/>
        </p:nvSpPr>
        <p:spPr bwMode="auto">
          <a:xfrm>
            <a:off x="3957638" y="4235450"/>
            <a:ext cx="28575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</a:cxnLst>
            <a:rect l="0" t="0" r="r" b="b"/>
            <a:pathLst>
              <a:path w="18" h="18">
                <a:moveTo>
                  <a:pt x="0" y="18"/>
                </a:moveTo>
                <a:lnTo>
                  <a:pt x="9" y="18"/>
                </a:lnTo>
                <a:lnTo>
                  <a:pt x="18" y="0"/>
                </a:lnTo>
                <a:lnTo>
                  <a:pt x="9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1" name="Freeform 1279"/>
          <p:cNvSpPr>
            <a:spLocks/>
          </p:cNvSpPr>
          <p:nvPr/>
        </p:nvSpPr>
        <p:spPr bwMode="auto">
          <a:xfrm>
            <a:off x="3870325" y="4206875"/>
            <a:ext cx="28575" cy="28575"/>
          </a:xfrm>
          <a:custGeom>
            <a:avLst/>
            <a:gdLst/>
            <a:ahLst/>
            <a:cxnLst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</a:cxnLst>
            <a:rect l="0" t="0" r="r" b="b"/>
            <a:pathLst>
              <a:path w="18" h="18">
                <a:moveTo>
                  <a:pt x="9" y="18"/>
                </a:moveTo>
                <a:lnTo>
                  <a:pt x="0" y="18"/>
                </a:lnTo>
                <a:lnTo>
                  <a:pt x="9" y="0"/>
                </a:lnTo>
                <a:lnTo>
                  <a:pt x="18" y="0"/>
                </a:lnTo>
                <a:lnTo>
                  <a:pt x="9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2" name="Freeform 1280"/>
          <p:cNvSpPr>
            <a:spLocks/>
          </p:cNvSpPr>
          <p:nvPr/>
        </p:nvSpPr>
        <p:spPr bwMode="auto">
          <a:xfrm>
            <a:off x="3783013" y="4148138"/>
            <a:ext cx="28575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</a:cxnLst>
            <a:rect l="0" t="0" r="r" b="b"/>
            <a:pathLst>
              <a:path w="18" h="18">
                <a:moveTo>
                  <a:pt x="0" y="18"/>
                </a:moveTo>
                <a:lnTo>
                  <a:pt x="9" y="18"/>
                </a:lnTo>
                <a:lnTo>
                  <a:pt x="18" y="0"/>
                </a:lnTo>
                <a:lnTo>
                  <a:pt x="9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3" name="Freeform 1281"/>
          <p:cNvSpPr>
            <a:spLocks/>
          </p:cNvSpPr>
          <p:nvPr/>
        </p:nvSpPr>
        <p:spPr bwMode="auto">
          <a:xfrm>
            <a:off x="3695700" y="4119563"/>
            <a:ext cx="30163" cy="28575"/>
          </a:xfrm>
          <a:custGeom>
            <a:avLst/>
            <a:gdLst/>
            <a:ahLst/>
            <a:cxnLst>
              <a:cxn ang="0">
                <a:pos x="10" y="18"/>
              </a:cxn>
              <a:cxn ang="0">
                <a:pos x="0" y="18"/>
              </a:cxn>
              <a:cxn ang="0">
                <a:pos x="10" y="0"/>
              </a:cxn>
              <a:cxn ang="0">
                <a:pos x="19" y="0"/>
              </a:cxn>
              <a:cxn ang="0">
                <a:pos x="10" y="18"/>
              </a:cxn>
            </a:cxnLst>
            <a:rect l="0" t="0" r="r" b="b"/>
            <a:pathLst>
              <a:path w="19" h="18">
                <a:moveTo>
                  <a:pt x="10" y="18"/>
                </a:moveTo>
                <a:lnTo>
                  <a:pt x="0" y="18"/>
                </a:lnTo>
                <a:lnTo>
                  <a:pt x="10" y="0"/>
                </a:lnTo>
                <a:lnTo>
                  <a:pt x="19" y="0"/>
                </a:lnTo>
                <a:lnTo>
                  <a:pt x="1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4" name="Freeform 1282"/>
          <p:cNvSpPr>
            <a:spLocks/>
          </p:cNvSpPr>
          <p:nvPr/>
        </p:nvSpPr>
        <p:spPr bwMode="auto">
          <a:xfrm>
            <a:off x="3609975" y="4076700"/>
            <a:ext cx="28575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</a:cxnLst>
            <a:rect l="0" t="0" r="r" b="b"/>
            <a:pathLst>
              <a:path w="18" h="18">
                <a:moveTo>
                  <a:pt x="0" y="18"/>
                </a:moveTo>
                <a:lnTo>
                  <a:pt x="9" y="18"/>
                </a:lnTo>
                <a:lnTo>
                  <a:pt x="18" y="0"/>
                </a:lnTo>
                <a:lnTo>
                  <a:pt x="9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5" name="Freeform 1283"/>
          <p:cNvSpPr>
            <a:spLocks/>
          </p:cNvSpPr>
          <p:nvPr/>
        </p:nvSpPr>
        <p:spPr bwMode="auto">
          <a:xfrm>
            <a:off x="3508375" y="4032250"/>
            <a:ext cx="28575" cy="28575"/>
          </a:xfrm>
          <a:custGeom>
            <a:avLst/>
            <a:gdLst/>
            <a:ahLst/>
            <a:cxnLst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</a:cxnLst>
            <a:rect l="0" t="0" r="r" b="b"/>
            <a:pathLst>
              <a:path w="18" h="18">
                <a:moveTo>
                  <a:pt x="9" y="18"/>
                </a:moveTo>
                <a:lnTo>
                  <a:pt x="0" y="18"/>
                </a:lnTo>
                <a:lnTo>
                  <a:pt x="9" y="0"/>
                </a:lnTo>
                <a:lnTo>
                  <a:pt x="18" y="0"/>
                </a:lnTo>
                <a:lnTo>
                  <a:pt x="9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6" name="Freeform 1284"/>
          <p:cNvSpPr>
            <a:spLocks/>
          </p:cNvSpPr>
          <p:nvPr/>
        </p:nvSpPr>
        <p:spPr bwMode="auto">
          <a:xfrm>
            <a:off x="3435350" y="3989388"/>
            <a:ext cx="30163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10" y="18"/>
              </a:cxn>
              <a:cxn ang="0">
                <a:pos x="19" y="0"/>
              </a:cxn>
              <a:cxn ang="0">
                <a:pos x="10" y="0"/>
              </a:cxn>
              <a:cxn ang="0">
                <a:pos x="0" y="18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0" y="18"/>
                </a:lnTo>
                <a:lnTo>
                  <a:pt x="19" y="0"/>
                </a:lnTo>
                <a:lnTo>
                  <a:pt x="10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7" name="Freeform 1285"/>
          <p:cNvSpPr>
            <a:spLocks/>
          </p:cNvSpPr>
          <p:nvPr/>
        </p:nvSpPr>
        <p:spPr bwMode="auto">
          <a:xfrm>
            <a:off x="3335338" y="3946525"/>
            <a:ext cx="28575" cy="28575"/>
          </a:xfrm>
          <a:custGeom>
            <a:avLst/>
            <a:gdLst/>
            <a:ahLst/>
            <a:cxnLst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</a:cxnLst>
            <a:rect l="0" t="0" r="r" b="b"/>
            <a:pathLst>
              <a:path w="18" h="18">
                <a:moveTo>
                  <a:pt x="9" y="18"/>
                </a:moveTo>
                <a:lnTo>
                  <a:pt x="0" y="18"/>
                </a:lnTo>
                <a:lnTo>
                  <a:pt x="9" y="0"/>
                </a:lnTo>
                <a:lnTo>
                  <a:pt x="18" y="0"/>
                </a:lnTo>
                <a:lnTo>
                  <a:pt x="9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8" name="Freeform 1286"/>
          <p:cNvSpPr>
            <a:spLocks/>
          </p:cNvSpPr>
          <p:nvPr/>
        </p:nvSpPr>
        <p:spPr bwMode="auto">
          <a:xfrm>
            <a:off x="3248025" y="3902075"/>
            <a:ext cx="28575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</a:cxnLst>
            <a:rect l="0" t="0" r="r" b="b"/>
            <a:pathLst>
              <a:path w="18" h="18">
                <a:moveTo>
                  <a:pt x="0" y="18"/>
                </a:moveTo>
                <a:lnTo>
                  <a:pt x="9" y="18"/>
                </a:lnTo>
                <a:lnTo>
                  <a:pt x="18" y="0"/>
                </a:lnTo>
                <a:lnTo>
                  <a:pt x="9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799" name="Freeform 1287"/>
          <p:cNvSpPr>
            <a:spLocks/>
          </p:cNvSpPr>
          <p:nvPr/>
        </p:nvSpPr>
        <p:spPr bwMode="auto">
          <a:xfrm>
            <a:off x="2813050" y="3700463"/>
            <a:ext cx="30163" cy="28575"/>
          </a:xfrm>
          <a:custGeom>
            <a:avLst/>
            <a:gdLst/>
            <a:ahLst/>
            <a:cxnLst>
              <a:cxn ang="0">
                <a:pos x="10" y="18"/>
              </a:cxn>
              <a:cxn ang="0">
                <a:pos x="0" y="18"/>
              </a:cxn>
              <a:cxn ang="0">
                <a:pos x="10" y="0"/>
              </a:cxn>
              <a:cxn ang="0">
                <a:pos x="19" y="0"/>
              </a:cxn>
              <a:cxn ang="0">
                <a:pos x="10" y="18"/>
              </a:cxn>
            </a:cxnLst>
            <a:rect l="0" t="0" r="r" b="b"/>
            <a:pathLst>
              <a:path w="19" h="18">
                <a:moveTo>
                  <a:pt x="10" y="18"/>
                </a:moveTo>
                <a:lnTo>
                  <a:pt x="0" y="18"/>
                </a:lnTo>
                <a:lnTo>
                  <a:pt x="10" y="0"/>
                </a:lnTo>
                <a:lnTo>
                  <a:pt x="19" y="0"/>
                </a:lnTo>
                <a:lnTo>
                  <a:pt x="1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0" name="Freeform 1288"/>
          <p:cNvSpPr>
            <a:spLocks/>
          </p:cNvSpPr>
          <p:nvPr/>
        </p:nvSpPr>
        <p:spPr bwMode="auto">
          <a:xfrm>
            <a:off x="2727325" y="3656013"/>
            <a:ext cx="28575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</a:cxnLst>
            <a:rect l="0" t="0" r="r" b="b"/>
            <a:pathLst>
              <a:path w="18" h="18">
                <a:moveTo>
                  <a:pt x="0" y="18"/>
                </a:moveTo>
                <a:lnTo>
                  <a:pt x="9" y="18"/>
                </a:lnTo>
                <a:lnTo>
                  <a:pt x="18" y="0"/>
                </a:lnTo>
                <a:lnTo>
                  <a:pt x="9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1" name="Freeform 1289"/>
          <p:cNvSpPr>
            <a:spLocks/>
          </p:cNvSpPr>
          <p:nvPr/>
        </p:nvSpPr>
        <p:spPr bwMode="auto">
          <a:xfrm>
            <a:off x="2668588" y="3641725"/>
            <a:ext cx="28575" cy="28575"/>
          </a:xfrm>
          <a:custGeom>
            <a:avLst/>
            <a:gdLst/>
            <a:ahLst/>
            <a:cxnLst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</a:cxnLst>
            <a:rect l="0" t="0" r="r" b="b"/>
            <a:pathLst>
              <a:path w="18" h="18">
                <a:moveTo>
                  <a:pt x="9" y="18"/>
                </a:moveTo>
                <a:lnTo>
                  <a:pt x="0" y="18"/>
                </a:lnTo>
                <a:lnTo>
                  <a:pt x="9" y="0"/>
                </a:lnTo>
                <a:lnTo>
                  <a:pt x="18" y="0"/>
                </a:lnTo>
                <a:lnTo>
                  <a:pt x="9" y="18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2" name="Freeform 1290"/>
          <p:cNvSpPr>
            <a:spLocks/>
          </p:cNvSpPr>
          <p:nvPr/>
        </p:nvSpPr>
        <p:spPr bwMode="auto">
          <a:xfrm>
            <a:off x="2682875" y="3641725"/>
            <a:ext cx="58738" cy="42863"/>
          </a:xfrm>
          <a:custGeom>
            <a:avLst/>
            <a:gdLst/>
            <a:ahLst/>
            <a:cxnLst>
              <a:cxn ang="0">
                <a:pos x="28" y="27"/>
              </a:cxn>
              <a:cxn ang="0">
                <a:pos x="37" y="9"/>
              </a:cxn>
              <a:cxn ang="0">
                <a:pos x="9" y="0"/>
              </a:cxn>
              <a:cxn ang="0">
                <a:pos x="0" y="18"/>
              </a:cxn>
              <a:cxn ang="0">
                <a:pos x="28" y="27"/>
              </a:cxn>
            </a:cxnLst>
            <a:rect l="0" t="0" r="r" b="b"/>
            <a:pathLst>
              <a:path w="37" h="27">
                <a:moveTo>
                  <a:pt x="28" y="27"/>
                </a:moveTo>
                <a:lnTo>
                  <a:pt x="37" y="9"/>
                </a:lnTo>
                <a:lnTo>
                  <a:pt x="9" y="0"/>
                </a:lnTo>
                <a:lnTo>
                  <a:pt x="0" y="18"/>
                </a:lnTo>
                <a:lnTo>
                  <a:pt x="28" y="27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3" name="Freeform 1291"/>
          <p:cNvSpPr>
            <a:spLocks/>
          </p:cNvSpPr>
          <p:nvPr/>
        </p:nvSpPr>
        <p:spPr bwMode="auto">
          <a:xfrm>
            <a:off x="4246563" y="4379913"/>
            <a:ext cx="28575" cy="28575"/>
          </a:xfrm>
          <a:custGeom>
            <a:avLst/>
            <a:gdLst/>
            <a:ahLst/>
            <a:cxnLst>
              <a:cxn ang="0">
                <a:pos x="18" y="9"/>
              </a:cxn>
              <a:cxn ang="0">
                <a:pos x="18" y="0"/>
              </a:cxn>
              <a:cxn ang="0">
                <a:pos x="0" y="9"/>
              </a:cxn>
              <a:cxn ang="0">
                <a:pos x="0" y="18"/>
              </a:cxn>
              <a:cxn ang="0">
                <a:pos x="18" y="9"/>
              </a:cxn>
            </a:cxnLst>
            <a:rect l="0" t="0" r="r" b="b"/>
            <a:pathLst>
              <a:path w="18" h="18">
                <a:moveTo>
                  <a:pt x="18" y="9"/>
                </a:moveTo>
                <a:lnTo>
                  <a:pt x="18" y="0"/>
                </a:lnTo>
                <a:lnTo>
                  <a:pt x="0" y="9"/>
                </a:lnTo>
                <a:lnTo>
                  <a:pt x="0" y="18"/>
                </a:lnTo>
                <a:lnTo>
                  <a:pt x="18" y="9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4" name="Freeform 1292"/>
          <p:cNvSpPr>
            <a:spLocks/>
          </p:cNvSpPr>
          <p:nvPr/>
        </p:nvSpPr>
        <p:spPr bwMode="auto">
          <a:xfrm>
            <a:off x="4260850" y="4438650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8" y="9"/>
              </a:cxn>
              <a:cxn ang="0">
                <a:pos x="0" y="18"/>
              </a:cxn>
              <a:cxn ang="0">
                <a:pos x="0" y="9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18" y="9"/>
                </a:lnTo>
                <a:lnTo>
                  <a:pt x="0" y="18"/>
                </a:lnTo>
                <a:lnTo>
                  <a:pt x="0" y="9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5" name="Freeform 1293"/>
          <p:cNvSpPr>
            <a:spLocks/>
          </p:cNvSpPr>
          <p:nvPr/>
        </p:nvSpPr>
        <p:spPr bwMode="auto">
          <a:xfrm>
            <a:off x="4246563" y="4394200"/>
            <a:ext cx="42862" cy="58738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0" y="9"/>
              </a:cxn>
              <a:cxn ang="0">
                <a:pos x="9" y="37"/>
              </a:cxn>
              <a:cxn ang="0">
                <a:pos x="27" y="28"/>
              </a:cxn>
              <a:cxn ang="0">
                <a:pos x="18" y="0"/>
              </a:cxn>
            </a:cxnLst>
            <a:rect l="0" t="0" r="r" b="b"/>
            <a:pathLst>
              <a:path w="27" h="37">
                <a:moveTo>
                  <a:pt x="18" y="0"/>
                </a:moveTo>
                <a:lnTo>
                  <a:pt x="0" y="9"/>
                </a:lnTo>
                <a:lnTo>
                  <a:pt x="9" y="37"/>
                </a:lnTo>
                <a:lnTo>
                  <a:pt x="27" y="2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6" name="Rectangle 1294"/>
          <p:cNvSpPr>
            <a:spLocks noChangeArrowheads="1"/>
          </p:cNvSpPr>
          <p:nvPr/>
        </p:nvSpPr>
        <p:spPr bwMode="auto">
          <a:xfrm>
            <a:off x="4289425" y="4538663"/>
            <a:ext cx="28575" cy="14287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7" name="Rectangle 1295"/>
          <p:cNvSpPr>
            <a:spLocks noChangeArrowheads="1"/>
          </p:cNvSpPr>
          <p:nvPr/>
        </p:nvSpPr>
        <p:spPr bwMode="auto">
          <a:xfrm>
            <a:off x="4303713" y="4654550"/>
            <a:ext cx="30162" cy="14288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8" name="Freeform 1296"/>
          <p:cNvSpPr>
            <a:spLocks/>
          </p:cNvSpPr>
          <p:nvPr/>
        </p:nvSpPr>
        <p:spPr bwMode="auto">
          <a:xfrm>
            <a:off x="4289425" y="4552950"/>
            <a:ext cx="44450" cy="101600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0" y="0"/>
              </a:cxn>
              <a:cxn ang="0">
                <a:pos x="9" y="64"/>
              </a:cxn>
              <a:cxn ang="0">
                <a:pos x="28" y="64"/>
              </a:cxn>
              <a:cxn ang="0">
                <a:pos x="18" y="0"/>
              </a:cxn>
            </a:cxnLst>
            <a:rect l="0" t="0" r="r" b="b"/>
            <a:pathLst>
              <a:path w="28" h="64">
                <a:moveTo>
                  <a:pt x="18" y="0"/>
                </a:moveTo>
                <a:lnTo>
                  <a:pt x="0" y="0"/>
                </a:lnTo>
                <a:lnTo>
                  <a:pt x="9" y="64"/>
                </a:lnTo>
                <a:lnTo>
                  <a:pt x="28" y="64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09" name="Freeform 1297"/>
          <p:cNvSpPr>
            <a:spLocks/>
          </p:cNvSpPr>
          <p:nvPr/>
        </p:nvSpPr>
        <p:spPr bwMode="auto">
          <a:xfrm>
            <a:off x="4333875" y="4770438"/>
            <a:ext cx="28575" cy="28575"/>
          </a:xfrm>
          <a:custGeom>
            <a:avLst/>
            <a:gdLst/>
            <a:ahLst/>
            <a:cxnLst>
              <a:cxn ang="0">
                <a:pos x="18" y="9"/>
              </a:cxn>
              <a:cxn ang="0">
                <a:pos x="18" y="0"/>
              </a:cxn>
              <a:cxn ang="0">
                <a:pos x="0" y="9"/>
              </a:cxn>
              <a:cxn ang="0">
                <a:pos x="0" y="18"/>
              </a:cxn>
              <a:cxn ang="0">
                <a:pos x="18" y="9"/>
              </a:cxn>
            </a:cxnLst>
            <a:rect l="0" t="0" r="r" b="b"/>
            <a:pathLst>
              <a:path w="18" h="18">
                <a:moveTo>
                  <a:pt x="18" y="9"/>
                </a:moveTo>
                <a:lnTo>
                  <a:pt x="18" y="0"/>
                </a:lnTo>
                <a:lnTo>
                  <a:pt x="0" y="9"/>
                </a:lnTo>
                <a:lnTo>
                  <a:pt x="0" y="18"/>
                </a:lnTo>
                <a:lnTo>
                  <a:pt x="18" y="9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0" name="Freeform 1298"/>
          <p:cNvSpPr>
            <a:spLocks/>
          </p:cNvSpPr>
          <p:nvPr/>
        </p:nvSpPr>
        <p:spPr bwMode="auto">
          <a:xfrm>
            <a:off x="4362450" y="4872038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8" y="9"/>
              </a:cxn>
              <a:cxn ang="0">
                <a:pos x="0" y="18"/>
              </a:cxn>
              <a:cxn ang="0">
                <a:pos x="0" y="9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18" y="9"/>
                </a:lnTo>
                <a:lnTo>
                  <a:pt x="0" y="18"/>
                </a:lnTo>
                <a:lnTo>
                  <a:pt x="0" y="9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1" name="Freeform 1299"/>
          <p:cNvSpPr>
            <a:spLocks/>
          </p:cNvSpPr>
          <p:nvPr/>
        </p:nvSpPr>
        <p:spPr bwMode="auto">
          <a:xfrm>
            <a:off x="4333875" y="4784725"/>
            <a:ext cx="57150" cy="101600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0" y="9"/>
              </a:cxn>
              <a:cxn ang="0">
                <a:pos x="18" y="64"/>
              </a:cxn>
              <a:cxn ang="0">
                <a:pos x="36" y="55"/>
              </a:cxn>
              <a:cxn ang="0">
                <a:pos x="18" y="0"/>
              </a:cxn>
            </a:cxnLst>
            <a:rect l="0" t="0" r="r" b="b"/>
            <a:pathLst>
              <a:path w="36" h="64">
                <a:moveTo>
                  <a:pt x="18" y="0"/>
                </a:moveTo>
                <a:lnTo>
                  <a:pt x="0" y="9"/>
                </a:lnTo>
                <a:lnTo>
                  <a:pt x="18" y="64"/>
                </a:lnTo>
                <a:lnTo>
                  <a:pt x="36" y="55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2" name="Rectangle 1300"/>
          <p:cNvSpPr>
            <a:spLocks noChangeArrowheads="1"/>
          </p:cNvSpPr>
          <p:nvPr/>
        </p:nvSpPr>
        <p:spPr bwMode="auto">
          <a:xfrm>
            <a:off x="4391025" y="4987925"/>
            <a:ext cx="28575" cy="14288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3" name="Rectangle 1301"/>
          <p:cNvSpPr>
            <a:spLocks noChangeArrowheads="1"/>
          </p:cNvSpPr>
          <p:nvPr/>
        </p:nvSpPr>
        <p:spPr bwMode="auto">
          <a:xfrm>
            <a:off x="4405313" y="5089525"/>
            <a:ext cx="28575" cy="14288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4" name="Freeform 1302"/>
          <p:cNvSpPr>
            <a:spLocks/>
          </p:cNvSpPr>
          <p:nvPr/>
        </p:nvSpPr>
        <p:spPr bwMode="auto">
          <a:xfrm>
            <a:off x="4391025" y="5002213"/>
            <a:ext cx="42863" cy="87312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0" y="0"/>
              </a:cxn>
              <a:cxn ang="0">
                <a:pos x="9" y="55"/>
              </a:cxn>
              <a:cxn ang="0">
                <a:pos x="27" y="55"/>
              </a:cxn>
              <a:cxn ang="0">
                <a:pos x="18" y="0"/>
              </a:cxn>
            </a:cxnLst>
            <a:rect l="0" t="0" r="r" b="b"/>
            <a:pathLst>
              <a:path w="27" h="55">
                <a:moveTo>
                  <a:pt x="18" y="0"/>
                </a:moveTo>
                <a:lnTo>
                  <a:pt x="0" y="0"/>
                </a:lnTo>
                <a:lnTo>
                  <a:pt x="9" y="55"/>
                </a:lnTo>
                <a:lnTo>
                  <a:pt x="27" y="55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5" name="Freeform 1303"/>
          <p:cNvSpPr>
            <a:spLocks/>
          </p:cNvSpPr>
          <p:nvPr/>
        </p:nvSpPr>
        <p:spPr bwMode="auto">
          <a:xfrm>
            <a:off x="4433888" y="5205413"/>
            <a:ext cx="30162" cy="28575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9" y="0"/>
              </a:cxn>
              <a:cxn ang="0">
                <a:pos x="0" y="9"/>
              </a:cxn>
              <a:cxn ang="0">
                <a:pos x="0" y="18"/>
              </a:cxn>
              <a:cxn ang="0">
                <a:pos x="19" y="9"/>
              </a:cxn>
            </a:cxnLst>
            <a:rect l="0" t="0" r="r" b="b"/>
            <a:pathLst>
              <a:path w="19" h="18">
                <a:moveTo>
                  <a:pt x="19" y="9"/>
                </a:moveTo>
                <a:lnTo>
                  <a:pt x="19" y="0"/>
                </a:lnTo>
                <a:lnTo>
                  <a:pt x="0" y="9"/>
                </a:lnTo>
                <a:lnTo>
                  <a:pt x="0" y="18"/>
                </a:lnTo>
                <a:lnTo>
                  <a:pt x="19" y="9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6" name="Freeform 1304"/>
          <p:cNvSpPr>
            <a:spLocks/>
          </p:cNvSpPr>
          <p:nvPr/>
        </p:nvSpPr>
        <p:spPr bwMode="auto">
          <a:xfrm>
            <a:off x="4449763" y="5262563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8" y="9"/>
              </a:cxn>
              <a:cxn ang="0">
                <a:pos x="0" y="18"/>
              </a:cxn>
              <a:cxn ang="0">
                <a:pos x="0" y="9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18" y="9"/>
                </a:lnTo>
                <a:lnTo>
                  <a:pt x="0" y="18"/>
                </a:lnTo>
                <a:lnTo>
                  <a:pt x="0" y="9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7" name="Freeform 1305"/>
          <p:cNvSpPr>
            <a:spLocks/>
          </p:cNvSpPr>
          <p:nvPr/>
        </p:nvSpPr>
        <p:spPr bwMode="auto">
          <a:xfrm>
            <a:off x="4433888" y="5219700"/>
            <a:ext cx="44450" cy="57150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0" y="9"/>
              </a:cxn>
              <a:cxn ang="0">
                <a:pos x="10" y="36"/>
              </a:cxn>
              <a:cxn ang="0">
                <a:pos x="28" y="27"/>
              </a:cxn>
              <a:cxn ang="0">
                <a:pos x="19" y="0"/>
              </a:cxn>
            </a:cxnLst>
            <a:rect l="0" t="0" r="r" b="b"/>
            <a:pathLst>
              <a:path w="28" h="36">
                <a:moveTo>
                  <a:pt x="19" y="0"/>
                </a:moveTo>
                <a:lnTo>
                  <a:pt x="0" y="9"/>
                </a:lnTo>
                <a:lnTo>
                  <a:pt x="10" y="36"/>
                </a:lnTo>
                <a:lnTo>
                  <a:pt x="28" y="27"/>
                </a:lnTo>
                <a:lnTo>
                  <a:pt x="1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8" name="Rectangle 1306"/>
          <p:cNvSpPr>
            <a:spLocks noChangeArrowheads="1"/>
          </p:cNvSpPr>
          <p:nvPr/>
        </p:nvSpPr>
        <p:spPr bwMode="auto">
          <a:xfrm>
            <a:off x="4246563" y="4394200"/>
            <a:ext cx="14287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19" name="Rectangle 1307"/>
          <p:cNvSpPr>
            <a:spLocks noChangeArrowheads="1"/>
          </p:cNvSpPr>
          <p:nvPr/>
        </p:nvSpPr>
        <p:spPr bwMode="auto">
          <a:xfrm>
            <a:off x="4303713" y="4394200"/>
            <a:ext cx="14287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0" name="Rectangle 1308"/>
          <p:cNvSpPr>
            <a:spLocks noChangeArrowheads="1"/>
          </p:cNvSpPr>
          <p:nvPr/>
        </p:nvSpPr>
        <p:spPr bwMode="auto">
          <a:xfrm>
            <a:off x="4260850" y="4394200"/>
            <a:ext cx="42863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1" name="Freeform 1309"/>
          <p:cNvSpPr>
            <a:spLocks/>
          </p:cNvSpPr>
          <p:nvPr/>
        </p:nvSpPr>
        <p:spPr bwMode="auto">
          <a:xfrm>
            <a:off x="4405313" y="4438650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2" name="Freeform 1310"/>
          <p:cNvSpPr>
            <a:spLocks/>
          </p:cNvSpPr>
          <p:nvPr/>
        </p:nvSpPr>
        <p:spPr bwMode="auto">
          <a:xfrm>
            <a:off x="4506913" y="4467225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3" name="Freeform 1311"/>
          <p:cNvSpPr>
            <a:spLocks/>
          </p:cNvSpPr>
          <p:nvPr/>
        </p:nvSpPr>
        <p:spPr bwMode="auto">
          <a:xfrm>
            <a:off x="4419600" y="4438650"/>
            <a:ext cx="101600" cy="57150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55" y="36"/>
              </a:cxn>
              <a:cxn ang="0">
                <a:pos x="64" y="18"/>
              </a:cxn>
              <a:cxn ang="0">
                <a:pos x="9" y="0"/>
              </a:cxn>
            </a:cxnLst>
            <a:rect l="0" t="0" r="r" b="b"/>
            <a:pathLst>
              <a:path w="64" h="36">
                <a:moveTo>
                  <a:pt x="9" y="0"/>
                </a:moveTo>
                <a:lnTo>
                  <a:pt x="0" y="18"/>
                </a:lnTo>
                <a:lnTo>
                  <a:pt x="55" y="36"/>
                </a:lnTo>
                <a:lnTo>
                  <a:pt x="64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4" name="Freeform 1312"/>
          <p:cNvSpPr>
            <a:spLocks/>
          </p:cNvSpPr>
          <p:nvPr/>
        </p:nvSpPr>
        <p:spPr bwMode="auto">
          <a:xfrm>
            <a:off x="4608513" y="4495800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5" name="Freeform 1313"/>
          <p:cNvSpPr>
            <a:spLocks/>
          </p:cNvSpPr>
          <p:nvPr/>
        </p:nvSpPr>
        <p:spPr bwMode="auto">
          <a:xfrm>
            <a:off x="4710113" y="4524375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6" name="Freeform 1314"/>
          <p:cNvSpPr>
            <a:spLocks/>
          </p:cNvSpPr>
          <p:nvPr/>
        </p:nvSpPr>
        <p:spPr bwMode="auto">
          <a:xfrm>
            <a:off x="4622800" y="4495800"/>
            <a:ext cx="101600" cy="57150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55" y="36"/>
              </a:cxn>
              <a:cxn ang="0">
                <a:pos x="64" y="18"/>
              </a:cxn>
              <a:cxn ang="0">
                <a:pos x="9" y="0"/>
              </a:cxn>
            </a:cxnLst>
            <a:rect l="0" t="0" r="r" b="b"/>
            <a:pathLst>
              <a:path w="64" h="36">
                <a:moveTo>
                  <a:pt x="9" y="0"/>
                </a:moveTo>
                <a:lnTo>
                  <a:pt x="0" y="18"/>
                </a:lnTo>
                <a:lnTo>
                  <a:pt x="55" y="36"/>
                </a:lnTo>
                <a:lnTo>
                  <a:pt x="64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7" name="Freeform 1315"/>
          <p:cNvSpPr>
            <a:spLocks/>
          </p:cNvSpPr>
          <p:nvPr/>
        </p:nvSpPr>
        <p:spPr bwMode="auto">
          <a:xfrm>
            <a:off x="4795838" y="4568825"/>
            <a:ext cx="30162" cy="28575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9" y="0"/>
              </a:cxn>
            </a:cxnLst>
            <a:rect l="0" t="0" r="r" b="b"/>
            <a:pathLst>
              <a:path w="19" h="18">
                <a:moveTo>
                  <a:pt x="19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8" name="Freeform 1316"/>
          <p:cNvSpPr>
            <a:spLocks/>
          </p:cNvSpPr>
          <p:nvPr/>
        </p:nvSpPr>
        <p:spPr bwMode="auto">
          <a:xfrm>
            <a:off x="4897438" y="4597400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29" name="Freeform 1317"/>
          <p:cNvSpPr>
            <a:spLocks/>
          </p:cNvSpPr>
          <p:nvPr/>
        </p:nvSpPr>
        <p:spPr bwMode="auto">
          <a:xfrm>
            <a:off x="4810125" y="4568825"/>
            <a:ext cx="101600" cy="57150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18"/>
              </a:cxn>
              <a:cxn ang="0">
                <a:pos x="55" y="36"/>
              </a:cxn>
              <a:cxn ang="0">
                <a:pos x="64" y="18"/>
              </a:cxn>
              <a:cxn ang="0">
                <a:pos x="10" y="0"/>
              </a:cxn>
            </a:cxnLst>
            <a:rect l="0" t="0" r="r" b="b"/>
            <a:pathLst>
              <a:path w="64" h="36">
                <a:moveTo>
                  <a:pt x="10" y="0"/>
                </a:moveTo>
                <a:lnTo>
                  <a:pt x="0" y="18"/>
                </a:lnTo>
                <a:lnTo>
                  <a:pt x="55" y="36"/>
                </a:lnTo>
                <a:lnTo>
                  <a:pt x="64" y="18"/>
                </a:lnTo>
                <a:lnTo>
                  <a:pt x="10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0" name="Freeform 1318"/>
          <p:cNvSpPr>
            <a:spLocks/>
          </p:cNvSpPr>
          <p:nvPr/>
        </p:nvSpPr>
        <p:spPr bwMode="auto">
          <a:xfrm>
            <a:off x="4999038" y="4625975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1" name="Freeform 1319"/>
          <p:cNvSpPr>
            <a:spLocks/>
          </p:cNvSpPr>
          <p:nvPr/>
        </p:nvSpPr>
        <p:spPr bwMode="auto">
          <a:xfrm>
            <a:off x="5056188" y="4640263"/>
            <a:ext cx="30162" cy="2857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19" y="0"/>
              </a:cxn>
              <a:cxn ang="0">
                <a:pos x="10" y="18"/>
              </a:cxn>
              <a:cxn ang="0">
                <a:pos x="0" y="18"/>
              </a:cxn>
              <a:cxn ang="0">
                <a:pos x="10" y="0"/>
              </a:cxn>
            </a:cxnLst>
            <a:rect l="0" t="0" r="r" b="b"/>
            <a:pathLst>
              <a:path w="19" h="18">
                <a:moveTo>
                  <a:pt x="10" y="0"/>
                </a:moveTo>
                <a:lnTo>
                  <a:pt x="19" y="0"/>
                </a:lnTo>
                <a:lnTo>
                  <a:pt x="10" y="18"/>
                </a:lnTo>
                <a:lnTo>
                  <a:pt x="0" y="18"/>
                </a:lnTo>
                <a:lnTo>
                  <a:pt x="10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2" name="Freeform 1320"/>
          <p:cNvSpPr>
            <a:spLocks/>
          </p:cNvSpPr>
          <p:nvPr/>
        </p:nvSpPr>
        <p:spPr bwMode="auto">
          <a:xfrm>
            <a:off x="5013325" y="4625975"/>
            <a:ext cx="58738" cy="428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27" y="27"/>
              </a:cxn>
              <a:cxn ang="0">
                <a:pos x="37" y="9"/>
              </a:cxn>
              <a:cxn ang="0">
                <a:pos x="9" y="0"/>
              </a:cxn>
            </a:cxnLst>
            <a:rect l="0" t="0" r="r" b="b"/>
            <a:pathLst>
              <a:path w="37" h="27">
                <a:moveTo>
                  <a:pt x="9" y="0"/>
                </a:moveTo>
                <a:lnTo>
                  <a:pt x="0" y="18"/>
                </a:lnTo>
                <a:lnTo>
                  <a:pt x="27" y="27"/>
                </a:lnTo>
                <a:lnTo>
                  <a:pt x="37" y="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3" name="Freeform 1321"/>
          <p:cNvSpPr>
            <a:spLocks/>
          </p:cNvSpPr>
          <p:nvPr/>
        </p:nvSpPr>
        <p:spPr bwMode="auto">
          <a:xfrm>
            <a:off x="4260850" y="4379913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4" name="Freeform 1322"/>
          <p:cNvSpPr>
            <a:spLocks/>
          </p:cNvSpPr>
          <p:nvPr/>
        </p:nvSpPr>
        <p:spPr bwMode="auto">
          <a:xfrm>
            <a:off x="4318000" y="4394200"/>
            <a:ext cx="30163" cy="2857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19" y="0"/>
              </a:cxn>
              <a:cxn ang="0">
                <a:pos x="10" y="18"/>
              </a:cxn>
              <a:cxn ang="0">
                <a:pos x="0" y="18"/>
              </a:cxn>
              <a:cxn ang="0">
                <a:pos x="10" y="0"/>
              </a:cxn>
            </a:cxnLst>
            <a:rect l="0" t="0" r="r" b="b"/>
            <a:pathLst>
              <a:path w="19" h="18">
                <a:moveTo>
                  <a:pt x="10" y="0"/>
                </a:moveTo>
                <a:lnTo>
                  <a:pt x="19" y="0"/>
                </a:lnTo>
                <a:lnTo>
                  <a:pt x="10" y="18"/>
                </a:lnTo>
                <a:lnTo>
                  <a:pt x="0" y="18"/>
                </a:lnTo>
                <a:lnTo>
                  <a:pt x="10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5" name="Freeform 1323"/>
          <p:cNvSpPr>
            <a:spLocks/>
          </p:cNvSpPr>
          <p:nvPr/>
        </p:nvSpPr>
        <p:spPr bwMode="auto">
          <a:xfrm>
            <a:off x="4275138" y="4379913"/>
            <a:ext cx="58737" cy="4286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27" y="27"/>
              </a:cxn>
              <a:cxn ang="0">
                <a:pos x="37" y="9"/>
              </a:cxn>
              <a:cxn ang="0">
                <a:pos x="9" y="0"/>
              </a:cxn>
            </a:cxnLst>
            <a:rect l="0" t="0" r="r" b="b"/>
            <a:pathLst>
              <a:path w="37" h="27">
                <a:moveTo>
                  <a:pt x="9" y="0"/>
                </a:moveTo>
                <a:lnTo>
                  <a:pt x="0" y="18"/>
                </a:lnTo>
                <a:lnTo>
                  <a:pt x="27" y="27"/>
                </a:lnTo>
                <a:lnTo>
                  <a:pt x="37" y="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6" name="Freeform 1324"/>
          <p:cNvSpPr>
            <a:spLocks/>
          </p:cNvSpPr>
          <p:nvPr/>
        </p:nvSpPr>
        <p:spPr bwMode="auto">
          <a:xfrm>
            <a:off x="4405313" y="4452938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7" name="Freeform 1325"/>
          <p:cNvSpPr>
            <a:spLocks/>
          </p:cNvSpPr>
          <p:nvPr/>
        </p:nvSpPr>
        <p:spPr bwMode="auto">
          <a:xfrm>
            <a:off x="4492625" y="4481513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8" name="Freeform 1326"/>
          <p:cNvSpPr>
            <a:spLocks/>
          </p:cNvSpPr>
          <p:nvPr/>
        </p:nvSpPr>
        <p:spPr bwMode="auto">
          <a:xfrm>
            <a:off x="4419600" y="4452938"/>
            <a:ext cx="87313" cy="57150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46" y="36"/>
              </a:cxn>
              <a:cxn ang="0">
                <a:pos x="55" y="18"/>
              </a:cxn>
              <a:cxn ang="0">
                <a:pos x="9" y="0"/>
              </a:cxn>
            </a:cxnLst>
            <a:rect l="0" t="0" r="r" b="b"/>
            <a:pathLst>
              <a:path w="55" h="36">
                <a:moveTo>
                  <a:pt x="9" y="0"/>
                </a:moveTo>
                <a:lnTo>
                  <a:pt x="0" y="18"/>
                </a:lnTo>
                <a:lnTo>
                  <a:pt x="46" y="36"/>
                </a:lnTo>
                <a:lnTo>
                  <a:pt x="55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39" name="Freeform 1327"/>
          <p:cNvSpPr>
            <a:spLocks/>
          </p:cNvSpPr>
          <p:nvPr/>
        </p:nvSpPr>
        <p:spPr bwMode="auto">
          <a:xfrm>
            <a:off x="4579938" y="4538663"/>
            <a:ext cx="28575" cy="30162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9"/>
              </a:cxn>
              <a:cxn ang="0">
                <a:pos x="9" y="19"/>
              </a:cxn>
              <a:cxn ang="0">
                <a:pos x="18" y="0"/>
              </a:cxn>
            </a:cxnLst>
            <a:rect l="0" t="0" r="r" b="b"/>
            <a:pathLst>
              <a:path w="18" h="19">
                <a:moveTo>
                  <a:pt x="18" y="0"/>
                </a:moveTo>
                <a:lnTo>
                  <a:pt x="9" y="0"/>
                </a:lnTo>
                <a:lnTo>
                  <a:pt x="0" y="19"/>
                </a:lnTo>
                <a:lnTo>
                  <a:pt x="9" y="19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0" name="Freeform 1328"/>
          <p:cNvSpPr>
            <a:spLocks/>
          </p:cNvSpPr>
          <p:nvPr/>
        </p:nvSpPr>
        <p:spPr bwMode="auto">
          <a:xfrm>
            <a:off x="4665663" y="4568825"/>
            <a:ext cx="30162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9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9" h="18">
                <a:moveTo>
                  <a:pt x="9" y="0"/>
                </a:moveTo>
                <a:lnTo>
                  <a:pt x="19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1" name="Freeform 1329"/>
          <p:cNvSpPr>
            <a:spLocks/>
          </p:cNvSpPr>
          <p:nvPr/>
        </p:nvSpPr>
        <p:spPr bwMode="auto">
          <a:xfrm>
            <a:off x="4594225" y="4538663"/>
            <a:ext cx="85725" cy="58737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9"/>
              </a:cxn>
              <a:cxn ang="0">
                <a:pos x="45" y="37"/>
              </a:cxn>
              <a:cxn ang="0">
                <a:pos x="54" y="19"/>
              </a:cxn>
              <a:cxn ang="0">
                <a:pos x="9" y="0"/>
              </a:cxn>
            </a:cxnLst>
            <a:rect l="0" t="0" r="r" b="b"/>
            <a:pathLst>
              <a:path w="54" h="37">
                <a:moveTo>
                  <a:pt x="9" y="0"/>
                </a:moveTo>
                <a:lnTo>
                  <a:pt x="0" y="19"/>
                </a:lnTo>
                <a:lnTo>
                  <a:pt x="45" y="37"/>
                </a:lnTo>
                <a:lnTo>
                  <a:pt x="54" y="1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2" name="Freeform 1330"/>
          <p:cNvSpPr>
            <a:spLocks/>
          </p:cNvSpPr>
          <p:nvPr/>
        </p:nvSpPr>
        <p:spPr bwMode="auto">
          <a:xfrm>
            <a:off x="4767263" y="4625975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3" name="Freeform 1331"/>
          <p:cNvSpPr>
            <a:spLocks/>
          </p:cNvSpPr>
          <p:nvPr/>
        </p:nvSpPr>
        <p:spPr bwMode="auto">
          <a:xfrm>
            <a:off x="4854575" y="4668838"/>
            <a:ext cx="28575" cy="3016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9"/>
              </a:cxn>
              <a:cxn ang="0">
                <a:pos x="0" y="19"/>
              </a:cxn>
              <a:cxn ang="0">
                <a:pos x="9" y="0"/>
              </a:cxn>
            </a:cxnLst>
            <a:rect l="0" t="0" r="r" b="b"/>
            <a:pathLst>
              <a:path w="18" h="19">
                <a:moveTo>
                  <a:pt x="9" y="0"/>
                </a:moveTo>
                <a:lnTo>
                  <a:pt x="18" y="0"/>
                </a:lnTo>
                <a:lnTo>
                  <a:pt x="9" y="19"/>
                </a:lnTo>
                <a:lnTo>
                  <a:pt x="0" y="1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4" name="Freeform 1332"/>
          <p:cNvSpPr>
            <a:spLocks/>
          </p:cNvSpPr>
          <p:nvPr/>
        </p:nvSpPr>
        <p:spPr bwMode="auto">
          <a:xfrm>
            <a:off x="4781550" y="4625975"/>
            <a:ext cx="87313" cy="7302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46" y="46"/>
              </a:cxn>
              <a:cxn ang="0">
                <a:pos x="55" y="27"/>
              </a:cxn>
              <a:cxn ang="0">
                <a:pos x="9" y="0"/>
              </a:cxn>
            </a:cxnLst>
            <a:rect l="0" t="0" r="r" b="b"/>
            <a:pathLst>
              <a:path w="55" h="46">
                <a:moveTo>
                  <a:pt x="9" y="0"/>
                </a:moveTo>
                <a:lnTo>
                  <a:pt x="0" y="18"/>
                </a:lnTo>
                <a:lnTo>
                  <a:pt x="46" y="46"/>
                </a:lnTo>
                <a:lnTo>
                  <a:pt x="55" y="27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5" name="Freeform 1333"/>
          <p:cNvSpPr>
            <a:spLocks/>
          </p:cNvSpPr>
          <p:nvPr/>
        </p:nvSpPr>
        <p:spPr bwMode="auto">
          <a:xfrm>
            <a:off x="4940300" y="4713288"/>
            <a:ext cx="30163" cy="28575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10" y="0"/>
              </a:cxn>
              <a:cxn ang="0">
                <a:pos x="0" y="18"/>
              </a:cxn>
              <a:cxn ang="0">
                <a:pos x="10" y="18"/>
              </a:cxn>
              <a:cxn ang="0">
                <a:pos x="19" y="0"/>
              </a:cxn>
            </a:cxnLst>
            <a:rect l="0" t="0" r="r" b="b"/>
            <a:pathLst>
              <a:path w="19" h="18">
                <a:moveTo>
                  <a:pt x="19" y="0"/>
                </a:moveTo>
                <a:lnTo>
                  <a:pt x="10" y="0"/>
                </a:lnTo>
                <a:lnTo>
                  <a:pt x="0" y="18"/>
                </a:lnTo>
                <a:lnTo>
                  <a:pt x="10" y="18"/>
                </a:lnTo>
                <a:lnTo>
                  <a:pt x="1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6" name="Freeform 1334"/>
          <p:cNvSpPr>
            <a:spLocks/>
          </p:cNvSpPr>
          <p:nvPr/>
        </p:nvSpPr>
        <p:spPr bwMode="auto">
          <a:xfrm>
            <a:off x="5027613" y="4756150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7" name="Freeform 1335"/>
          <p:cNvSpPr>
            <a:spLocks/>
          </p:cNvSpPr>
          <p:nvPr/>
        </p:nvSpPr>
        <p:spPr bwMode="auto">
          <a:xfrm>
            <a:off x="4956175" y="4713288"/>
            <a:ext cx="85725" cy="71437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45" y="45"/>
              </a:cxn>
              <a:cxn ang="0">
                <a:pos x="54" y="27"/>
              </a:cxn>
              <a:cxn ang="0">
                <a:pos x="9" y="0"/>
              </a:cxn>
            </a:cxnLst>
            <a:rect l="0" t="0" r="r" b="b"/>
            <a:pathLst>
              <a:path w="54" h="45">
                <a:moveTo>
                  <a:pt x="9" y="0"/>
                </a:moveTo>
                <a:lnTo>
                  <a:pt x="0" y="18"/>
                </a:lnTo>
                <a:lnTo>
                  <a:pt x="45" y="45"/>
                </a:lnTo>
                <a:lnTo>
                  <a:pt x="54" y="27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8" name="Freeform 1336"/>
          <p:cNvSpPr>
            <a:spLocks/>
          </p:cNvSpPr>
          <p:nvPr/>
        </p:nvSpPr>
        <p:spPr bwMode="auto">
          <a:xfrm>
            <a:off x="5114925" y="4799013"/>
            <a:ext cx="28575" cy="30162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9"/>
              </a:cxn>
              <a:cxn ang="0">
                <a:pos x="9" y="19"/>
              </a:cxn>
              <a:cxn ang="0">
                <a:pos x="18" y="0"/>
              </a:cxn>
            </a:cxnLst>
            <a:rect l="0" t="0" r="r" b="b"/>
            <a:pathLst>
              <a:path w="18" h="19">
                <a:moveTo>
                  <a:pt x="18" y="0"/>
                </a:moveTo>
                <a:lnTo>
                  <a:pt x="9" y="0"/>
                </a:lnTo>
                <a:lnTo>
                  <a:pt x="0" y="19"/>
                </a:lnTo>
                <a:lnTo>
                  <a:pt x="9" y="19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49" name="Freeform 1337"/>
          <p:cNvSpPr>
            <a:spLocks/>
          </p:cNvSpPr>
          <p:nvPr/>
        </p:nvSpPr>
        <p:spPr bwMode="auto">
          <a:xfrm>
            <a:off x="5216525" y="4843463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0" name="Freeform 1338"/>
          <p:cNvSpPr>
            <a:spLocks/>
          </p:cNvSpPr>
          <p:nvPr/>
        </p:nvSpPr>
        <p:spPr bwMode="auto">
          <a:xfrm>
            <a:off x="5129213" y="4799013"/>
            <a:ext cx="101600" cy="7302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9"/>
              </a:cxn>
              <a:cxn ang="0">
                <a:pos x="55" y="46"/>
              </a:cxn>
              <a:cxn ang="0">
                <a:pos x="64" y="28"/>
              </a:cxn>
              <a:cxn ang="0">
                <a:pos x="9" y="0"/>
              </a:cxn>
            </a:cxnLst>
            <a:rect l="0" t="0" r="r" b="b"/>
            <a:pathLst>
              <a:path w="64" h="46">
                <a:moveTo>
                  <a:pt x="9" y="0"/>
                </a:moveTo>
                <a:lnTo>
                  <a:pt x="0" y="19"/>
                </a:lnTo>
                <a:lnTo>
                  <a:pt x="55" y="46"/>
                </a:lnTo>
                <a:lnTo>
                  <a:pt x="64" y="2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1" name="Freeform 1339"/>
          <p:cNvSpPr>
            <a:spLocks/>
          </p:cNvSpPr>
          <p:nvPr/>
        </p:nvSpPr>
        <p:spPr bwMode="auto">
          <a:xfrm>
            <a:off x="5302250" y="4886325"/>
            <a:ext cx="30163" cy="28575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10" y="0"/>
              </a:cxn>
              <a:cxn ang="0">
                <a:pos x="0" y="18"/>
              </a:cxn>
              <a:cxn ang="0">
                <a:pos x="10" y="18"/>
              </a:cxn>
              <a:cxn ang="0">
                <a:pos x="19" y="0"/>
              </a:cxn>
            </a:cxnLst>
            <a:rect l="0" t="0" r="r" b="b"/>
            <a:pathLst>
              <a:path w="19" h="18">
                <a:moveTo>
                  <a:pt x="19" y="0"/>
                </a:moveTo>
                <a:lnTo>
                  <a:pt x="10" y="0"/>
                </a:lnTo>
                <a:lnTo>
                  <a:pt x="0" y="18"/>
                </a:lnTo>
                <a:lnTo>
                  <a:pt x="10" y="18"/>
                </a:lnTo>
                <a:lnTo>
                  <a:pt x="1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2" name="Freeform 1340"/>
          <p:cNvSpPr>
            <a:spLocks/>
          </p:cNvSpPr>
          <p:nvPr/>
        </p:nvSpPr>
        <p:spPr bwMode="auto">
          <a:xfrm>
            <a:off x="5389563" y="4930775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3" name="Freeform 1341"/>
          <p:cNvSpPr>
            <a:spLocks/>
          </p:cNvSpPr>
          <p:nvPr/>
        </p:nvSpPr>
        <p:spPr bwMode="auto">
          <a:xfrm>
            <a:off x="5318125" y="4886325"/>
            <a:ext cx="85725" cy="7302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45" y="46"/>
              </a:cxn>
              <a:cxn ang="0">
                <a:pos x="54" y="28"/>
              </a:cxn>
              <a:cxn ang="0">
                <a:pos x="9" y="0"/>
              </a:cxn>
            </a:cxnLst>
            <a:rect l="0" t="0" r="r" b="b"/>
            <a:pathLst>
              <a:path w="54" h="46">
                <a:moveTo>
                  <a:pt x="9" y="0"/>
                </a:moveTo>
                <a:lnTo>
                  <a:pt x="0" y="18"/>
                </a:lnTo>
                <a:lnTo>
                  <a:pt x="45" y="46"/>
                </a:lnTo>
                <a:lnTo>
                  <a:pt x="54" y="2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4" name="Freeform 1342"/>
          <p:cNvSpPr>
            <a:spLocks/>
          </p:cNvSpPr>
          <p:nvPr/>
        </p:nvSpPr>
        <p:spPr bwMode="auto">
          <a:xfrm>
            <a:off x="5476875" y="4987925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5" name="Freeform 1343"/>
          <p:cNvSpPr>
            <a:spLocks/>
          </p:cNvSpPr>
          <p:nvPr/>
        </p:nvSpPr>
        <p:spPr bwMode="auto">
          <a:xfrm>
            <a:off x="5534025" y="5002213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6" name="Freeform 1344"/>
          <p:cNvSpPr>
            <a:spLocks/>
          </p:cNvSpPr>
          <p:nvPr/>
        </p:nvSpPr>
        <p:spPr bwMode="auto">
          <a:xfrm>
            <a:off x="5491163" y="4987925"/>
            <a:ext cx="57150" cy="428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27" y="27"/>
              </a:cxn>
              <a:cxn ang="0">
                <a:pos x="36" y="9"/>
              </a:cxn>
              <a:cxn ang="0">
                <a:pos x="9" y="0"/>
              </a:cxn>
            </a:cxnLst>
            <a:rect l="0" t="0" r="r" b="b"/>
            <a:pathLst>
              <a:path w="36" h="27">
                <a:moveTo>
                  <a:pt x="9" y="0"/>
                </a:moveTo>
                <a:lnTo>
                  <a:pt x="0" y="18"/>
                </a:lnTo>
                <a:lnTo>
                  <a:pt x="27" y="27"/>
                </a:lnTo>
                <a:lnTo>
                  <a:pt x="36" y="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7" name="Rectangle 1345"/>
          <p:cNvSpPr>
            <a:spLocks noChangeArrowheads="1"/>
          </p:cNvSpPr>
          <p:nvPr/>
        </p:nvSpPr>
        <p:spPr bwMode="auto">
          <a:xfrm>
            <a:off x="4246563" y="4379913"/>
            <a:ext cx="14287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8" name="Rectangle 1346"/>
          <p:cNvSpPr>
            <a:spLocks noChangeArrowheads="1"/>
          </p:cNvSpPr>
          <p:nvPr/>
        </p:nvSpPr>
        <p:spPr bwMode="auto">
          <a:xfrm>
            <a:off x="4303713" y="4379913"/>
            <a:ext cx="14287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59" name="Rectangle 1347"/>
          <p:cNvSpPr>
            <a:spLocks noChangeArrowheads="1"/>
          </p:cNvSpPr>
          <p:nvPr/>
        </p:nvSpPr>
        <p:spPr bwMode="auto">
          <a:xfrm>
            <a:off x="4260850" y="4379913"/>
            <a:ext cx="42863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0" name="Freeform 1348"/>
          <p:cNvSpPr>
            <a:spLocks/>
          </p:cNvSpPr>
          <p:nvPr/>
        </p:nvSpPr>
        <p:spPr bwMode="auto">
          <a:xfrm>
            <a:off x="4405313" y="4408488"/>
            <a:ext cx="28575" cy="30162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9"/>
              </a:cxn>
              <a:cxn ang="0">
                <a:pos x="9" y="19"/>
              </a:cxn>
              <a:cxn ang="0">
                <a:pos x="18" y="0"/>
              </a:cxn>
            </a:cxnLst>
            <a:rect l="0" t="0" r="r" b="b"/>
            <a:pathLst>
              <a:path w="18" h="19">
                <a:moveTo>
                  <a:pt x="18" y="0"/>
                </a:moveTo>
                <a:lnTo>
                  <a:pt x="9" y="0"/>
                </a:lnTo>
                <a:lnTo>
                  <a:pt x="0" y="19"/>
                </a:lnTo>
                <a:lnTo>
                  <a:pt x="9" y="19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1" name="Freeform 1349"/>
          <p:cNvSpPr>
            <a:spLocks/>
          </p:cNvSpPr>
          <p:nvPr/>
        </p:nvSpPr>
        <p:spPr bwMode="auto">
          <a:xfrm>
            <a:off x="4492625" y="4438650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2" name="Freeform 1350"/>
          <p:cNvSpPr>
            <a:spLocks/>
          </p:cNvSpPr>
          <p:nvPr/>
        </p:nvSpPr>
        <p:spPr bwMode="auto">
          <a:xfrm>
            <a:off x="4419600" y="4408488"/>
            <a:ext cx="87313" cy="58737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9"/>
              </a:cxn>
              <a:cxn ang="0">
                <a:pos x="46" y="37"/>
              </a:cxn>
              <a:cxn ang="0">
                <a:pos x="55" y="19"/>
              </a:cxn>
              <a:cxn ang="0">
                <a:pos x="9" y="0"/>
              </a:cxn>
            </a:cxnLst>
            <a:rect l="0" t="0" r="r" b="b"/>
            <a:pathLst>
              <a:path w="55" h="37">
                <a:moveTo>
                  <a:pt x="9" y="0"/>
                </a:moveTo>
                <a:lnTo>
                  <a:pt x="0" y="19"/>
                </a:lnTo>
                <a:lnTo>
                  <a:pt x="46" y="37"/>
                </a:lnTo>
                <a:lnTo>
                  <a:pt x="55" y="1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3" name="Freeform 1351"/>
          <p:cNvSpPr>
            <a:spLocks/>
          </p:cNvSpPr>
          <p:nvPr/>
        </p:nvSpPr>
        <p:spPr bwMode="auto">
          <a:xfrm>
            <a:off x="4594225" y="4452938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4" name="Freeform 1352"/>
          <p:cNvSpPr>
            <a:spLocks/>
          </p:cNvSpPr>
          <p:nvPr/>
        </p:nvSpPr>
        <p:spPr bwMode="auto">
          <a:xfrm>
            <a:off x="4695825" y="4481513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5" name="Freeform 1353"/>
          <p:cNvSpPr>
            <a:spLocks/>
          </p:cNvSpPr>
          <p:nvPr/>
        </p:nvSpPr>
        <p:spPr bwMode="auto">
          <a:xfrm>
            <a:off x="4608513" y="4452938"/>
            <a:ext cx="101600" cy="57150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55" y="36"/>
              </a:cxn>
              <a:cxn ang="0">
                <a:pos x="64" y="18"/>
              </a:cxn>
              <a:cxn ang="0">
                <a:pos x="9" y="0"/>
              </a:cxn>
            </a:cxnLst>
            <a:rect l="0" t="0" r="r" b="b"/>
            <a:pathLst>
              <a:path w="64" h="36">
                <a:moveTo>
                  <a:pt x="9" y="0"/>
                </a:moveTo>
                <a:lnTo>
                  <a:pt x="0" y="18"/>
                </a:lnTo>
                <a:lnTo>
                  <a:pt x="55" y="36"/>
                </a:lnTo>
                <a:lnTo>
                  <a:pt x="64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6" name="Rectangle 1354"/>
          <p:cNvSpPr>
            <a:spLocks noChangeArrowheads="1"/>
          </p:cNvSpPr>
          <p:nvPr/>
        </p:nvSpPr>
        <p:spPr bwMode="auto">
          <a:xfrm>
            <a:off x="4795838" y="4510088"/>
            <a:ext cx="14287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7" name="Rectangle 1355"/>
          <p:cNvSpPr>
            <a:spLocks noChangeArrowheads="1"/>
          </p:cNvSpPr>
          <p:nvPr/>
        </p:nvSpPr>
        <p:spPr bwMode="auto">
          <a:xfrm>
            <a:off x="4883150" y="4524375"/>
            <a:ext cx="14288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8" name="Freeform 1356"/>
          <p:cNvSpPr>
            <a:spLocks/>
          </p:cNvSpPr>
          <p:nvPr/>
        </p:nvSpPr>
        <p:spPr bwMode="auto">
          <a:xfrm>
            <a:off x="4810125" y="4510088"/>
            <a:ext cx="73025" cy="42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"/>
              </a:cxn>
              <a:cxn ang="0">
                <a:pos x="46" y="27"/>
              </a:cxn>
              <a:cxn ang="0">
                <a:pos x="46" y="9"/>
              </a:cxn>
              <a:cxn ang="0">
                <a:pos x="0" y="0"/>
              </a:cxn>
            </a:cxnLst>
            <a:rect l="0" t="0" r="r" b="b"/>
            <a:pathLst>
              <a:path w="46" h="27">
                <a:moveTo>
                  <a:pt x="0" y="0"/>
                </a:moveTo>
                <a:lnTo>
                  <a:pt x="0" y="18"/>
                </a:lnTo>
                <a:lnTo>
                  <a:pt x="46" y="27"/>
                </a:lnTo>
                <a:lnTo>
                  <a:pt x="46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69" name="Rectangle 1357"/>
          <p:cNvSpPr>
            <a:spLocks noChangeArrowheads="1"/>
          </p:cNvSpPr>
          <p:nvPr/>
        </p:nvSpPr>
        <p:spPr bwMode="auto">
          <a:xfrm>
            <a:off x="4984750" y="4552950"/>
            <a:ext cx="14288" cy="30163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0" name="Rectangle 1358"/>
          <p:cNvSpPr>
            <a:spLocks noChangeArrowheads="1"/>
          </p:cNvSpPr>
          <p:nvPr/>
        </p:nvSpPr>
        <p:spPr bwMode="auto">
          <a:xfrm>
            <a:off x="5086350" y="4568825"/>
            <a:ext cx="14288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1" name="Freeform 1359"/>
          <p:cNvSpPr>
            <a:spLocks/>
          </p:cNvSpPr>
          <p:nvPr/>
        </p:nvSpPr>
        <p:spPr bwMode="auto">
          <a:xfrm>
            <a:off x="4999038" y="4552950"/>
            <a:ext cx="87312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"/>
              </a:cxn>
              <a:cxn ang="0">
                <a:pos x="55" y="28"/>
              </a:cxn>
              <a:cxn ang="0">
                <a:pos x="55" y="10"/>
              </a:cxn>
              <a:cxn ang="0">
                <a:pos x="0" y="0"/>
              </a:cxn>
            </a:cxnLst>
            <a:rect l="0" t="0" r="r" b="b"/>
            <a:pathLst>
              <a:path w="55" h="28">
                <a:moveTo>
                  <a:pt x="0" y="0"/>
                </a:moveTo>
                <a:lnTo>
                  <a:pt x="0" y="19"/>
                </a:lnTo>
                <a:lnTo>
                  <a:pt x="55" y="28"/>
                </a:lnTo>
                <a:lnTo>
                  <a:pt x="55" y="1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2" name="Rectangle 1360"/>
          <p:cNvSpPr>
            <a:spLocks noChangeArrowheads="1"/>
          </p:cNvSpPr>
          <p:nvPr/>
        </p:nvSpPr>
        <p:spPr bwMode="auto">
          <a:xfrm>
            <a:off x="5186363" y="4597400"/>
            <a:ext cx="15875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3" name="Rectangle 1361"/>
          <p:cNvSpPr>
            <a:spLocks noChangeArrowheads="1"/>
          </p:cNvSpPr>
          <p:nvPr/>
        </p:nvSpPr>
        <p:spPr bwMode="auto">
          <a:xfrm>
            <a:off x="5287963" y="4611688"/>
            <a:ext cx="14287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4" name="Freeform 1362"/>
          <p:cNvSpPr>
            <a:spLocks/>
          </p:cNvSpPr>
          <p:nvPr/>
        </p:nvSpPr>
        <p:spPr bwMode="auto">
          <a:xfrm>
            <a:off x="5202238" y="4597400"/>
            <a:ext cx="85725" cy="428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"/>
              </a:cxn>
              <a:cxn ang="0">
                <a:pos x="54" y="27"/>
              </a:cxn>
              <a:cxn ang="0">
                <a:pos x="54" y="9"/>
              </a:cxn>
              <a:cxn ang="0">
                <a:pos x="0" y="0"/>
              </a:cxn>
            </a:cxnLst>
            <a:rect l="0" t="0" r="r" b="b"/>
            <a:pathLst>
              <a:path w="54" h="27">
                <a:moveTo>
                  <a:pt x="0" y="0"/>
                </a:moveTo>
                <a:lnTo>
                  <a:pt x="0" y="18"/>
                </a:lnTo>
                <a:lnTo>
                  <a:pt x="54" y="27"/>
                </a:lnTo>
                <a:lnTo>
                  <a:pt x="54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5" name="Freeform 1363"/>
          <p:cNvSpPr>
            <a:spLocks/>
          </p:cNvSpPr>
          <p:nvPr/>
        </p:nvSpPr>
        <p:spPr bwMode="auto">
          <a:xfrm>
            <a:off x="5375275" y="4640263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6" name="Freeform 1364"/>
          <p:cNvSpPr>
            <a:spLocks/>
          </p:cNvSpPr>
          <p:nvPr/>
        </p:nvSpPr>
        <p:spPr bwMode="auto">
          <a:xfrm>
            <a:off x="5476875" y="4668838"/>
            <a:ext cx="28575" cy="3016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9"/>
              </a:cxn>
              <a:cxn ang="0">
                <a:pos x="0" y="19"/>
              </a:cxn>
              <a:cxn ang="0">
                <a:pos x="9" y="0"/>
              </a:cxn>
            </a:cxnLst>
            <a:rect l="0" t="0" r="r" b="b"/>
            <a:pathLst>
              <a:path w="18" h="19">
                <a:moveTo>
                  <a:pt x="9" y="0"/>
                </a:moveTo>
                <a:lnTo>
                  <a:pt x="18" y="0"/>
                </a:lnTo>
                <a:lnTo>
                  <a:pt x="9" y="19"/>
                </a:lnTo>
                <a:lnTo>
                  <a:pt x="0" y="1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7" name="Freeform 1365"/>
          <p:cNvSpPr>
            <a:spLocks/>
          </p:cNvSpPr>
          <p:nvPr/>
        </p:nvSpPr>
        <p:spPr bwMode="auto">
          <a:xfrm>
            <a:off x="5389563" y="4640263"/>
            <a:ext cx="101600" cy="58737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55" y="37"/>
              </a:cxn>
              <a:cxn ang="0">
                <a:pos x="64" y="18"/>
              </a:cxn>
              <a:cxn ang="0">
                <a:pos x="9" y="0"/>
              </a:cxn>
            </a:cxnLst>
            <a:rect l="0" t="0" r="r" b="b"/>
            <a:pathLst>
              <a:path w="64" h="37">
                <a:moveTo>
                  <a:pt x="9" y="0"/>
                </a:moveTo>
                <a:lnTo>
                  <a:pt x="0" y="18"/>
                </a:lnTo>
                <a:lnTo>
                  <a:pt x="55" y="37"/>
                </a:lnTo>
                <a:lnTo>
                  <a:pt x="64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8" name="Freeform 1366"/>
          <p:cNvSpPr>
            <a:spLocks/>
          </p:cNvSpPr>
          <p:nvPr/>
        </p:nvSpPr>
        <p:spPr bwMode="auto">
          <a:xfrm>
            <a:off x="5578475" y="4684713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79" name="Freeform 1367"/>
          <p:cNvSpPr>
            <a:spLocks/>
          </p:cNvSpPr>
          <p:nvPr/>
        </p:nvSpPr>
        <p:spPr bwMode="auto">
          <a:xfrm>
            <a:off x="5678488" y="4713288"/>
            <a:ext cx="30162" cy="2857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19" y="0"/>
              </a:cxn>
              <a:cxn ang="0">
                <a:pos x="10" y="18"/>
              </a:cxn>
              <a:cxn ang="0">
                <a:pos x="0" y="18"/>
              </a:cxn>
              <a:cxn ang="0">
                <a:pos x="10" y="0"/>
              </a:cxn>
            </a:cxnLst>
            <a:rect l="0" t="0" r="r" b="b"/>
            <a:pathLst>
              <a:path w="19" h="18">
                <a:moveTo>
                  <a:pt x="10" y="0"/>
                </a:moveTo>
                <a:lnTo>
                  <a:pt x="19" y="0"/>
                </a:lnTo>
                <a:lnTo>
                  <a:pt x="10" y="18"/>
                </a:lnTo>
                <a:lnTo>
                  <a:pt x="0" y="18"/>
                </a:lnTo>
                <a:lnTo>
                  <a:pt x="10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0" name="Freeform 1368"/>
          <p:cNvSpPr>
            <a:spLocks/>
          </p:cNvSpPr>
          <p:nvPr/>
        </p:nvSpPr>
        <p:spPr bwMode="auto">
          <a:xfrm>
            <a:off x="5592763" y="4684713"/>
            <a:ext cx="101600" cy="57150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54" y="36"/>
              </a:cxn>
              <a:cxn ang="0">
                <a:pos x="64" y="18"/>
              </a:cxn>
              <a:cxn ang="0">
                <a:pos x="9" y="0"/>
              </a:cxn>
            </a:cxnLst>
            <a:rect l="0" t="0" r="r" b="b"/>
            <a:pathLst>
              <a:path w="64" h="36">
                <a:moveTo>
                  <a:pt x="9" y="0"/>
                </a:moveTo>
                <a:lnTo>
                  <a:pt x="0" y="18"/>
                </a:lnTo>
                <a:lnTo>
                  <a:pt x="54" y="36"/>
                </a:lnTo>
                <a:lnTo>
                  <a:pt x="64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1" name="Rectangle 1369"/>
          <p:cNvSpPr>
            <a:spLocks noChangeArrowheads="1"/>
          </p:cNvSpPr>
          <p:nvPr/>
        </p:nvSpPr>
        <p:spPr bwMode="auto">
          <a:xfrm>
            <a:off x="5765800" y="4741863"/>
            <a:ext cx="14288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2" name="Rectangle 1370"/>
          <p:cNvSpPr>
            <a:spLocks noChangeArrowheads="1"/>
          </p:cNvSpPr>
          <p:nvPr/>
        </p:nvSpPr>
        <p:spPr bwMode="auto">
          <a:xfrm>
            <a:off x="5867400" y="4756150"/>
            <a:ext cx="14288" cy="28575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3" name="Freeform 1371"/>
          <p:cNvSpPr>
            <a:spLocks/>
          </p:cNvSpPr>
          <p:nvPr/>
        </p:nvSpPr>
        <p:spPr bwMode="auto">
          <a:xfrm>
            <a:off x="5780088" y="4741863"/>
            <a:ext cx="87312" cy="42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"/>
              </a:cxn>
              <a:cxn ang="0">
                <a:pos x="55" y="27"/>
              </a:cxn>
              <a:cxn ang="0">
                <a:pos x="55" y="9"/>
              </a:cxn>
              <a:cxn ang="0">
                <a:pos x="0" y="0"/>
              </a:cxn>
            </a:cxnLst>
            <a:rect l="0" t="0" r="r" b="b"/>
            <a:pathLst>
              <a:path w="55" h="27">
                <a:moveTo>
                  <a:pt x="0" y="0"/>
                </a:moveTo>
                <a:lnTo>
                  <a:pt x="0" y="18"/>
                </a:lnTo>
                <a:lnTo>
                  <a:pt x="55" y="27"/>
                </a:lnTo>
                <a:lnTo>
                  <a:pt x="55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4" name="Rectangle 1372"/>
          <p:cNvSpPr>
            <a:spLocks noChangeArrowheads="1"/>
          </p:cNvSpPr>
          <p:nvPr/>
        </p:nvSpPr>
        <p:spPr bwMode="auto">
          <a:xfrm>
            <a:off x="5969000" y="4784725"/>
            <a:ext cx="14288" cy="30163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5" name="Rectangle 1373"/>
          <p:cNvSpPr>
            <a:spLocks noChangeArrowheads="1"/>
          </p:cNvSpPr>
          <p:nvPr/>
        </p:nvSpPr>
        <p:spPr bwMode="auto">
          <a:xfrm>
            <a:off x="6070600" y="4799013"/>
            <a:ext cx="14288" cy="30162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6" name="Freeform 1374"/>
          <p:cNvSpPr>
            <a:spLocks/>
          </p:cNvSpPr>
          <p:nvPr/>
        </p:nvSpPr>
        <p:spPr bwMode="auto">
          <a:xfrm>
            <a:off x="5983288" y="4784725"/>
            <a:ext cx="87312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"/>
              </a:cxn>
              <a:cxn ang="0">
                <a:pos x="55" y="28"/>
              </a:cxn>
              <a:cxn ang="0">
                <a:pos x="55" y="9"/>
              </a:cxn>
              <a:cxn ang="0">
                <a:pos x="0" y="0"/>
              </a:cxn>
            </a:cxnLst>
            <a:rect l="0" t="0" r="r" b="b"/>
            <a:pathLst>
              <a:path w="55" h="28">
                <a:moveTo>
                  <a:pt x="0" y="0"/>
                </a:moveTo>
                <a:lnTo>
                  <a:pt x="0" y="19"/>
                </a:lnTo>
                <a:lnTo>
                  <a:pt x="55" y="28"/>
                </a:lnTo>
                <a:lnTo>
                  <a:pt x="55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7" name="Freeform 1375"/>
          <p:cNvSpPr>
            <a:spLocks/>
          </p:cNvSpPr>
          <p:nvPr/>
        </p:nvSpPr>
        <p:spPr bwMode="auto">
          <a:xfrm>
            <a:off x="6156325" y="4829175"/>
            <a:ext cx="28575" cy="28575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18"/>
              </a:cxn>
              <a:cxn ang="0">
                <a:pos x="18" y="0"/>
              </a:cxn>
            </a:cxnLst>
            <a:rect l="0" t="0" r="r" b="b"/>
            <a:pathLst>
              <a:path w="18" h="18">
                <a:moveTo>
                  <a:pt x="18" y="0"/>
                </a:moveTo>
                <a:lnTo>
                  <a:pt x="9" y="0"/>
                </a:lnTo>
                <a:lnTo>
                  <a:pt x="0" y="18"/>
                </a:lnTo>
                <a:lnTo>
                  <a:pt x="9" y="18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8" name="Freeform 1376"/>
          <p:cNvSpPr>
            <a:spLocks/>
          </p:cNvSpPr>
          <p:nvPr/>
        </p:nvSpPr>
        <p:spPr bwMode="auto">
          <a:xfrm>
            <a:off x="6215063" y="4843463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8" y="0"/>
              </a:cxn>
              <a:cxn ang="0">
                <a:pos x="9" y="18"/>
              </a:cxn>
              <a:cxn ang="0">
                <a:pos x="0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18" y="0"/>
                </a:lnTo>
                <a:lnTo>
                  <a:pt x="9" y="18"/>
                </a:lnTo>
                <a:lnTo>
                  <a:pt x="0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89" name="Freeform 1377"/>
          <p:cNvSpPr>
            <a:spLocks/>
          </p:cNvSpPr>
          <p:nvPr/>
        </p:nvSpPr>
        <p:spPr bwMode="auto">
          <a:xfrm>
            <a:off x="6170613" y="4829175"/>
            <a:ext cx="58737" cy="4286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8"/>
              </a:cxn>
              <a:cxn ang="0">
                <a:pos x="28" y="27"/>
              </a:cxn>
              <a:cxn ang="0">
                <a:pos x="37" y="9"/>
              </a:cxn>
              <a:cxn ang="0">
                <a:pos x="9" y="0"/>
              </a:cxn>
            </a:cxnLst>
            <a:rect l="0" t="0" r="r" b="b"/>
            <a:pathLst>
              <a:path w="37" h="27">
                <a:moveTo>
                  <a:pt x="9" y="0"/>
                </a:moveTo>
                <a:lnTo>
                  <a:pt x="0" y="18"/>
                </a:lnTo>
                <a:lnTo>
                  <a:pt x="28" y="27"/>
                </a:lnTo>
                <a:lnTo>
                  <a:pt x="37" y="9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90" name="Rectangle 1378"/>
          <p:cNvSpPr>
            <a:spLocks noChangeArrowheads="1"/>
          </p:cNvSpPr>
          <p:nvPr/>
        </p:nvSpPr>
        <p:spPr bwMode="auto">
          <a:xfrm>
            <a:off x="5181600" y="3810000"/>
            <a:ext cx="1073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SGML/XML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891" name="Rectangle 1379"/>
          <p:cNvSpPr>
            <a:spLocks noChangeArrowheads="1"/>
          </p:cNvSpPr>
          <p:nvPr/>
        </p:nvSpPr>
        <p:spPr bwMode="auto">
          <a:xfrm>
            <a:off x="4318000" y="5321300"/>
            <a:ext cx="5635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HTML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892" name="Rectangle 1380"/>
          <p:cNvSpPr>
            <a:spLocks noChangeArrowheads="1"/>
          </p:cNvSpPr>
          <p:nvPr/>
        </p:nvSpPr>
        <p:spPr bwMode="auto">
          <a:xfrm>
            <a:off x="5519738" y="5075238"/>
            <a:ext cx="4048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PDF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893" name="Rectangle 1381"/>
          <p:cNvSpPr>
            <a:spLocks noChangeArrowheads="1"/>
          </p:cNvSpPr>
          <p:nvPr/>
        </p:nvSpPr>
        <p:spPr bwMode="auto">
          <a:xfrm>
            <a:off x="6229350" y="4900613"/>
            <a:ext cx="849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Interleaf/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894" name="Rectangle 1382"/>
          <p:cNvSpPr>
            <a:spLocks noChangeArrowheads="1"/>
          </p:cNvSpPr>
          <p:nvPr/>
        </p:nvSpPr>
        <p:spPr bwMode="auto">
          <a:xfrm>
            <a:off x="5129213" y="4668838"/>
            <a:ext cx="5191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Word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895" name="Rectangle 1383"/>
          <p:cNvSpPr>
            <a:spLocks noChangeArrowheads="1"/>
          </p:cNvSpPr>
          <p:nvPr/>
        </p:nvSpPr>
        <p:spPr bwMode="auto">
          <a:xfrm>
            <a:off x="6229350" y="5045075"/>
            <a:ext cx="1208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Framemaker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5896" name="Freeform 1384"/>
          <p:cNvSpPr>
            <a:spLocks/>
          </p:cNvSpPr>
          <p:nvPr/>
        </p:nvSpPr>
        <p:spPr bwMode="auto">
          <a:xfrm>
            <a:off x="2640013" y="3613150"/>
            <a:ext cx="73025" cy="71438"/>
          </a:xfrm>
          <a:custGeom>
            <a:avLst/>
            <a:gdLst/>
            <a:ahLst/>
            <a:cxnLst>
              <a:cxn ang="0">
                <a:pos x="46" y="18"/>
              </a:cxn>
              <a:cxn ang="0">
                <a:pos x="36" y="9"/>
              </a:cxn>
              <a:cxn ang="0">
                <a:pos x="18" y="0"/>
              </a:cxn>
              <a:cxn ang="0">
                <a:pos x="9" y="9"/>
              </a:cxn>
              <a:cxn ang="0">
                <a:pos x="0" y="18"/>
              </a:cxn>
              <a:cxn ang="0">
                <a:pos x="9" y="36"/>
              </a:cxn>
              <a:cxn ang="0">
                <a:pos x="18" y="45"/>
              </a:cxn>
              <a:cxn ang="0">
                <a:pos x="36" y="36"/>
              </a:cxn>
              <a:cxn ang="0">
                <a:pos x="46" y="18"/>
              </a:cxn>
            </a:cxnLst>
            <a:rect l="0" t="0" r="r" b="b"/>
            <a:pathLst>
              <a:path w="46" h="45">
                <a:moveTo>
                  <a:pt x="46" y="18"/>
                </a:moveTo>
                <a:lnTo>
                  <a:pt x="36" y="9"/>
                </a:lnTo>
                <a:lnTo>
                  <a:pt x="18" y="0"/>
                </a:lnTo>
                <a:lnTo>
                  <a:pt x="9" y="9"/>
                </a:lnTo>
                <a:lnTo>
                  <a:pt x="0" y="18"/>
                </a:lnTo>
                <a:lnTo>
                  <a:pt x="9" y="36"/>
                </a:lnTo>
                <a:lnTo>
                  <a:pt x="18" y="45"/>
                </a:lnTo>
                <a:lnTo>
                  <a:pt x="36" y="36"/>
                </a:lnTo>
                <a:lnTo>
                  <a:pt x="46" y="18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97" name="Freeform 1385"/>
          <p:cNvSpPr>
            <a:spLocks/>
          </p:cNvSpPr>
          <p:nvPr/>
        </p:nvSpPr>
        <p:spPr bwMode="auto">
          <a:xfrm>
            <a:off x="2640013" y="3613150"/>
            <a:ext cx="87312" cy="87313"/>
          </a:xfrm>
          <a:custGeom>
            <a:avLst/>
            <a:gdLst/>
            <a:ahLst/>
            <a:cxnLst>
              <a:cxn ang="0">
                <a:pos x="46" y="27"/>
              </a:cxn>
              <a:cxn ang="0">
                <a:pos x="36" y="18"/>
              </a:cxn>
              <a:cxn ang="0">
                <a:pos x="36" y="18"/>
              </a:cxn>
              <a:cxn ang="0">
                <a:pos x="36" y="18"/>
              </a:cxn>
              <a:cxn ang="0">
                <a:pos x="18" y="9"/>
              </a:cxn>
              <a:cxn ang="0">
                <a:pos x="27" y="9"/>
              </a:cxn>
              <a:cxn ang="0">
                <a:pos x="27" y="9"/>
              </a:cxn>
              <a:cxn ang="0">
                <a:pos x="18" y="18"/>
              </a:cxn>
              <a:cxn ang="0">
                <a:pos x="18" y="18"/>
              </a:cxn>
              <a:cxn ang="0">
                <a:pos x="18" y="18"/>
              </a:cxn>
              <a:cxn ang="0">
                <a:pos x="9" y="27"/>
              </a:cxn>
              <a:cxn ang="0">
                <a:pos x="9" y="18"/>
              </a:cxn>
              <a:cxn ang="0">
                <a:pos x="9" y="18"/>
              </a:cxn>
              <a:cxn ang="0">
                <a:pos x="18" y="36"/>
              </a:cxn>
              <a:cxn ang="0">
                <a:pos x="18" y="36"/>
              </a:cxn>
              <a:cxn ang="0">
                <a:pos x="18" y="36"/>
              </a:cxn>
              <a:cxn ang="0">
                <a:pos x="27" y="45"/>
              </a:cxn>
              <a:cxn ang="0">
                <a:pos x="18" y="45"/>
              </a:cxn>
              <a:cxn ang="0">
                <a:pos x="18" y="45"/>
              </a:cxn>
              <a:cxn ang="0">
                <a:pos x="36" y="36"/>
              </a:cxn>
              <a:cxn ang="0">
                <a:pos x="36" y="36"/>
              </a:cxn>
              <a:cxn ang="0">
                <a:pos x="36" y="36"/>
              </a:cxn>
              <a:cxn ang="0">
                <a:pos x="46" y="18"/>
              </a:cxn>
              <a:cxn ang="0">
                <a:pos x="46" y="18"/>
              </a:cxn>
              <a:cxn ang="0">
                <a:pos x="55" y="18"/>
              </a:cxn>
              <a:cxn ang="0">
                <a:pos x="55" y="18"/>
              </a:cxn>
              <a:cxn ang="0">
                <a:pos x="46" y="36"/>
              </a:cxn>
              <a:cxn ang="0">
                <a:pos x="46" y="36"/>
              </a:cxn>
              <a:cxn ang="0">
                <a:pos x="36" y="45"/>
              </a:cxn>
              <a:cxn ang="0">
                <a:pos x="18" y="55"/>
              </a:cxn>
              <a:cxn ang="0">
                <a:pos x="18" y="55"/>
              </a:cxn>
              <a:cxn ang="0">
                <a:pos x="18" y="55"/>
              </a:cxn>
              <a:cxn ang="0">
                <a:pos x="9" y="45"/>
              </a:cxn>
              <a:cxn ang="0">
                <a:pos x="9" y="45"/>
              </a:cxn>
              <a:cxn ang="0">
                <a:pos x="9" y="36"/>
              </a:cxn>
              <a:cxn ang="0">
                <a:pos x="0" y="18"/>
              </a:cxn>
              <a:cxn ang="0">
                <a:pos x="0" y="18"/>
              </a:cxn>
              <a:cxn ang="0">
                <a:pos x="0" y="18"/>
              </a:cxn>
              <a:cxn ang="0">
                <a:pos x="9" y="9"/>
              </a:cxn>
              <a:cxn ang="0">
                <a:pos x="9" y="9"/>
              </a:cxn>
              <a:cxn ang="0">
                <a:pos x="9" y="9"/>
              </a:cxn>
              <a:cxn ang="0">
                <a:pos x="18" y="0"/>
              </a:cxn>
              <a:cxn ang="0">
                <a:pos x="18" y="0"/>
              </a:cxn>
              <a:cxn ang="0">
                <a:pos x="18" y="0"/>
              </a:cxn>
              <a:cxn ang="0">
                <a:pos x="36" y="9"/>
              </a:cxn>
              <a:cxn ang="0">
                <a:pos x="36" y="9"/>
              </a:cxn>
              <a:cxn ang="0">
                <a:pos x="46" y="9"/>
              </a:cxn>
              <a:cxn ang="0">
                <a:pos x="55" y="18"/>
              </a:cxn>
              <a:cxn ang="0">
                <a:pos x="46" y="27"/>
              </a:cxn>
            </a:cxnLst>
            <a:rect l="0" t="0" r="r" b="b"/>
            <a:pathLst>
              <a:path w="55" h="55">
                <a:moveTo>
                  <a:pt x="46" y="27"/>
                </a:moveTo>
                <a:lnTo>
                  <a:pt x="36" y="18"/>
                </a:lnTo>
                <a:lnTo>
                  <a:pt x="36" y="18"/>
                </a:lnTo>
                <a:lnTo>
                  <a:pt x="36" y="18"/>
                </a:lnTo>
                <a:lnTo>
                  <a:pt x="18" y="9"/>
                </a:lnTo>
                <a:lnTo>
                  <a:pt x="27" y="9"/>
                </a:lnTo>
                <a:lnTo>
                  <a:pt x="27" y="9"/>
                </a:lnTo>
                <a:lnTo>
                  <a:pt x="18" y="18"/>
                </a:lnTo>
                <a:lnTo>
                  <a:pt x="18" y="18"/>
                </a:lnTo>
                <a:lnTo>
                  <a:pt x="18" y="18"/>
                </a:lnTo>
                <a:lnTo>
                  <a:pt x="9" y="27"/>
                </a:lnTo>
                <a:lnTo>
                  <a:pt x="9" y="18"/>
                </a:lnTo>
                <a:lnTo>
                  <a:pt x="9" y="18"/>
                </a:lnTo>
                <a:lnTo>
                  <a:pt x="18" y="36"/>
                </a:lnTo>
                <a:lnTo>
                  <a:pt x="18" y="36"/>
                </a:lnTo>
                <a:lnTo>
                  <a:pt x="18" y="36"/>
                </a:lnTo>
                <a:lnTo>
                  <a:pt x="27" y="45"/>
                </a:lnTo>
                <a:lnTo>
                  <a:pt x="18" y="45"/>
                </a:lnTo>
                <a:lnTo>
                  <a:pt x="18" y="45"/>
                </a:lnTo>
                <a:lnTo>
                  <a:pt x="36" y="36"/>
                </a:lnTo>
                <a:lnTo>
                  <a:pt x="36" y="36"/>
                </a:lnTo>
                <a:lnTo>
                  <a:pt x="36" y="36"/>
                </a:lnTo>
                <a:lnTo>
                  <a:pt x="46" y="18"/>
                </a:lnTo>
                <a:lnTo>
                  <a:pt x="46" y="18"/>
                </a:lnTo>
                <a:lnTo>
                  <a:pt x="55" y="18"/>
                </a:lnTo>
                <a:lnTo>
                  <a:pt x="55" y="18"/>
                </a:lnTo>
                <a:lnTo>
                  <a:pt x="46" y="36"/>
                </a:lnTo>
                <a:lnTo>
                  <a:pt x="46" y="36"/>
                </a:lnTo>
                <a:lnTo>
                  <a:pt x="36" y="45"/>
                </a:lnTo>
                <a:lnTo>
                  <a:pt x="18" y="55"/>
                </a:lnTo>
                <a:lnTo>
                  <a:pt x="18" y="55"/>
                </a:lnTo>
                <a:lnTo>
                  <a:pt x="18" y="55"/>
                </a:lnTo>
                <a:lnTo>
                  <a:pt x="9" y="45"/>
                </a:lnTo>
                <a:lnTo>
                  <a:pt x="9" y="45"/>
                </a:lnTo>
                <a:lnTo>
                  <a:pt x="9" y="36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9" y="9"/>
                </a:lnTo>
                <a:lnTo>
                  <a:pt x="9" y="9"/>
                </a:lnTo>
                <a:lnTo>
                  <a:pt x="9" y="9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36" y="9"/>
                </a:lnTo>
                <a:lnTo>
                  <a:pt x="36" y="9"/>
                </a:lnTo>
                <a:lnTo>
                  <a:pt x="46" y="9"/>
                </a:lnTo>
                <a:lnTo>
                  <a:pt x="55" y="18"/>
                </a:lnTo>
                <a:lnTo>
                  <a:pt x="46" y="27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98" name="Freeform 1386"/>
          <p:cNvSpPr>
            <a:spLocks/>
          </p:cNvSpPr>
          <p:nvPr/>
        </p:nvSpPr>
        <p:spPr bwMode="auto">
          <a:xfrm>
            <a:off x="2713038" y="3641725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9"/>
              </a:cxn>
              <a:cxn ang="0">
                <a:pos x="9" y="0"/>
              </a:cxn>
              <a:cxn ang="0">
                <a:pos x="9" y="0"/>
              </a:cxn>
              <a:cxn ang="0">
                <a:pos x="9" y="0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0" y="9"/>
                </a:lnTo>
                <a:lnTo>
                  <a:pt x="9" y="0"/>
                </a:lnTo>
                <a:lnTo>
                  <a:pt x="9" y="0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899" name="Freeform 1387"/>
          <p:cNvSpPr>
            <a:spLocks/>
          </p:cNvSpPr>
          <p:nvPr/>
        </p:nvSpPr>
        <p:spPr bwMode="auto">
          <a:xfrm>
            <a:off x="4433888" y="5233988"/>
            <a:ext cx="73025" cy="57150"/>
          </a:xfrm>
          <a:custGeom>
            <a:avLst/>
            <a:gdLst/>
            <a:ahLst/>
            <a:cxnLst>
              <a:cxn ang="0">
                <a:pos x="46" y="18"/>
              </a:cxn>
              <a:cxn ang="0">
                <a:pos x="37" y="0"/>
              </a:cxn>
              <a:cxn ang="0">
                <a:pos x="28" y="0"/>
              </a:cxn>
              <a:cxn ang="0">
                <a:pos x="10" y="0"/>
              </a:cxn>
              <a:cxn ang="0">
                <a:pos x="0" y="18"/>
              </a:cxn>
              <a:cxn ang="0">
                <a:pos x="10" y="36"/>
              </a:cxn>
              <a:cxn ang="0">
                <a:pos x="28" y="36"/>
              </a:cxn>
              <a:cxn ang="0">
                <a:pos x="37" y="36"/>
              </a:cxn>
              <a:cxn ang="0">
                <a:pos x="46" y="18"/>
              </a:cxn>
            </a:cxnLst>
            <a:rect l="0" t="0" r="r" b="b"/>
            <a:pathLst>
              <a:path w="46" h="36">
                <a:moveTo>
                  <a:pt x="46" y="18"/>
                </a:moveTo>
                <a:lnTo>
                  <a:pt x="37" y="0"/>
                </a:lnTo>
                <a:lnTo>
                  <a:pt x="28" y="0"/>
                </a:lnTo>
                <a:lnTo>
                  <a:pt x="10" y="0"/>
                </a:lnTo>
                <a:lnTo>
                  <a:pt x="0" y="18"/>
                </a:lnTo>
                <a:lnTo>
                  <a:pt x="10" y="36"/>
                </a:lnTo>
                <a:lnTo>
                  <a:pt x="28" y="36"/>
                </a:lnTo>
                <a:lnTo>
                  <a:pt x="37" y="36"/>
                </a:lnTo>
                <a:lnTo>
                  <a:pt x="46" y="18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0" name="Freeform 1388"/>
          <p:cNvSpPr>
            <a:spLocks/>
          </p:cNvSpPr>
          <p:nvPr/>
        </p:nvSpPr>
        <p:spPr bwMode="auto">
          <a:xfrm>
            <a:off x="4433888" y="5233988"/>
            <a:ext cx="87312" cy="73025"/>
          </a:xfrm>
          <a:custGeom>
            <a:avLst/>
            <a:gdLst/>
            <a:ahLst/>
            <a:cxnLst>
              <a:cxn ang="0">
                <a:pos x="46" y="18"/>
              </a:cxn>
              <a:cxn ang="0">
                <a:pos x="37" y="0"/>
              </a:cxn>
              <a:cxn ang="0">
                <a:pos x="37" y="9"/>
              </a:cxn>
              <a:cxn ang="0">
                <a:pos x="37" y="9"/>
              </a:cxn>
              <a:cxn ang="0">
                <a:pos x="28" y="9"/>
              </a:cxn>
              <a:cxn ang="0">
                <a:pos x="28" y="9"/>
              </a:cxn>
              <a:cxn ang="0">
                <a:pos x="28" y="9"/>
              </a:cxn>
              <a:cxn ang="0">
                <a:pos x="10" y="9"/>
              </a:cxn>
              <a:cxn ang="0">
                <a:pos x="19" y="0"/>
              </a:cxn>
              <a:cxn ang="0">
                <a:pos x="19" y="0"/>
              </a:cxn>
              <a:cxn ang="0">
                <a:pos x="10" y="18"/>
              </a:cxn>
              <a:cxn ang="0">
                <a:pos x="10" y="18"/>
              </a:cxn>
              <a:cxn ang="0">
                <a:pos x="10" y="18"/>
              </a:cxn>
              <a:cxn ang="0">
                <a:pos x="19" y="36"/>
              </a:cxn>
              <a:cxn ang="0">
                <a:pos x="10" y="36"/>
              </a:cxn>
              <a:cxn ang="0">
                <a:pos x="10" y="36"/>
              </a:cxn>
              <a:cxn ang="0">
                <a:pos x="28" y="36"/>
              </a:cxn>
              <a:cxn ang="0">
                <a:pos x="28" y="36"/>
              </a:cxn>
              <a:cxn ang="0">
                <a:pos x="28" y="36"/>
              </a:cxn>
              <a:cxn ang="0">
                <a:pos x="37" y="36"/>
              </a:cxn>
              <a:cxn ang="0">
                <a:pos x="37" y="36"/>
              </a:cxn>
              <a:cxn ang="0">
                <a:pos x="37" y="36"/>
              </a:cxn>
              <a:cxn ang="0">
                <a:pos x="46" y="18"/>
              </a:cxn>
              <a:cxn ang="0">
                <a:pos x="46" y="18"/>
              </a:cxn>
              <a:cxn ang="0">
                <a:pos x="55" y="18"/>
              </a:cxn>
              <a:cxn ang="0">
                <a:pos x="55" y="18"/>
              </a:cxn>
              <a:cxn ang="0">
                <a:pos x="46" y="36"/>
              </a:cxn>
              <a:cxn ang="0">
                <a:pos x="46" y="36"/>
              </a:cxn>
              <a:cxn ang="0">
                <a:pos x="37" y="46"/>
              </a:cxn>
              <a:cxn ang="0">
                <a:pos x="28" y="46"/>
              </a:cxn>
              <a:cxn ang="0">
                <a:pos x="28" y="46"/>
              </a:cxn>
              <a:cxn ang="0">
                <a:pos x="28" y="46"/>
              </a:cxn>
              <a:cxn ang="0">
                <a:pos x="10" y="46"/>
              </a:cxn>
              <a:cxn ang="0">
                <a:pos x="10" y="46"/>
              </a:cxn>
              <a:cxn ang="0">
                <a:pos x="10" y="36"/>
              </a:cxn>
              <a:cxn ang="0">
                <a:pos x="0" y="18"/>
              </a:cxn>
              <a:cxn ang="0">
                <a:pos x="0" y="18"/>
              </a:cxn>
              <a:cxn ang="0">
                <a:pos x="0" y="18"/>
              </a:cxn>
              <a:cxn ang="0">
                <a:pos x="10" y="0"/>
              </a:cxn>
              <a:cxn ang="0">
                <a:pos x="10" y="0"/>
              </a:cxn>
              <a:cxn ang="0">
                <a:pos x="10" y="0"/>
              </a:cxn>
              <a:cxn ang="0">
                <a:pos x="28" y="0"/>
              </a:cxn>
              <a:cxn ang="0">
                <a:pos x="28" y="0"/>
              </a:cxn>
              <a:cxn ang="0">
                <a:pos x="28" y="0"/>
              </a:cxn>
              <a:cxn ang="0">
                <a:pos x="37" y="0"/>
              </a:cxn>
              <a:cxn ang="0">
                <a:pos x="37" y="0"/>
              </a:cxn>
              <a:cxn ang="0">
                <a:pos x="46" y="0"/>
              </a:cxn>
              <a:cxn ang="0">
                <a:pos x="55" y="18"/>
              </a:cxn>
              <a:cxn ang="0">
                <a:pos x="46" y="18"/>
              </a:cxn>
            </a:cxnLst>
            <a:rect l="0" t="0" r="r" b="b"/>
            <a:pathLst>
              <a:path w="55" h="46">
                <a:moveTo>
                  <a:pt x="46" y="18"/>
                </a:moveTo>
                <a:lnTo>
                  <a:pt x="37" y="0"/>
                </a:lnTo>
                <a:lnTo>
                  <a:pt x="37" y="9"/>
                </a:lnTo>
                <a:lnTo>
                  <a:pt x="37" y="9"/>
                </a:lnTo>
                <a:lnTo>
                  <a:pt x="28" y="9"/>
                </a:lnTo>
                <a:lnTo>
                  <a:pt x="28" y="9"/>
                </a:lnTo>
                <a:lnTo>
                  <a:pt x="28" y="9"/>
                </a:lnTo>
                <a:lnTo>
                  <a:pt x="10" y="9"/>
                </a:lnTo>
                <a:lnTo>
                  <a:pt x="19" y="0"/>
                </a:lnTo>
                <a:lnTo>
                  <a:pt x="19" y="0"/>
                </a:lnTo>
                <a:lnTo>
                  <a:pt x="10" y="18"/>
                </a:lnTo>
                <a:lnTo>
                  <a:pt x="10" y="18"/>
                </a:lnTo>
                <a:lnTo>
                  <a:pt x="10" y="18"/>
                </a:lnTo>
                <a:lnTo>
                  <a:pt x="19" y="36"/>
                </a:lnTo>
                <a:lnTo>
                  <a:pt x="10" y="36"/>
                </a:lnTo>
                <a:lnTo>
                  <a:pt x="10" y="36"/>
                </a:lnTo>
                <a:lnTo>
                  <a:pt x="28" y="36"/>
                </a:lnTo>
                <a:lnTo>
                  <a:pt x="28" y="36"/>
                </a:lnTo>
                <a:lnTo>
                  <a:pt x="28" y="36"/>
                </a:lnTo>
                <a:lnTo>
                  <a:pt x="37" y="36"/>
                </a:lnTo>
                <a:lnTo>
                  <a:pt x="37" y="36"/>
                </a:lnTo>
                <a:lnTo>
                  <a:pt x="37" y="36"/>
                </a:lnTo>
                <a:lnTo>
                  <a:pt x="46" y="18"/>
                </a:lnTo>
                <a:lnTo>
                  <a:pt x="46" y="18"/>
                </a:lnTo>
                <a:lnTo>
                  <a:pt x="55" y="18"/>
                </a:lnTo>
                <a:lnTo>
                  <a:pt x="55" y="18"/>
                </a:lnTo>
                <a:lnTo>
                  <a:pt x="46" y="36"/>
                </a:lnTo>
                <a:lnTo>
                  <a:pt x="46" y="36"/>
                </a:lnTo>
                <a:lnTo>
                  <a:pt x="37" y="46"/>
                </a:lnTo>
                <a:lnTo>
                  <a:pt x="28" y="46"/>
                </a:lnTo>
                <a:lnTo>
                  <a:pt x="28" y="46"/>
                </a:lnTo>
                <a:lnTo>
                  <a:pt x="28" y="46"/>
                </a:lnTo>
                <a:lnTo>
                  <a:pt x="10" y="46"/>
                </a:lnTo>
                <a:lnTo>
                  <a:pt x="10" y="46"/>
                </a:lnTo>
                <a:lnTo>
                  <a:pt x="10" y="36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10" y="0"/>
                </a:lnTo>
                <a:lnTo>
                  <a:pt x="10" y="0"/>
                </a:lnTo>
                <a:lnTo>
                  <a:pt x="10" y="0"/>
                </a:lnTo>
                <a:lnTo>
                  <a:pt x="28" y="0"/>
                </a:lnTo>
                <a:lnTo>
                  <a:pt x="28" y="0"/>
                </a:lnTo>
                <a:lnTo>
                  <a:pt x="28" y="0"/>
                </a:lnTo>
                <a:lnTo>
                  <a:pt x="37" y="0"/>
                </a:lnTo>
                <a:lnTo>
                  <a:pt x="37" y="0"/>
                </a:lnTo>
                <a:lnTo>
                  <a:pt x="46" y="0"/>
                </a:lnTo>
                <a:lnTo>
                  <a:pt x="55" y="18"/>
                </a:lnTo>
                <a:lnTo>
                  <a:pt x="46" y="18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1" name="Freeform 1389"/>
          <p:cNvSpPr>
            <a:spLocks/>
          </p:cNvSpPr>
          <p:nvPr/>
        </p:nvSpPr>
        <p:spPr bwMode="auto">
          <a:xfrm>
            <a:off x="4489450" y="5294313"/>
            <a:ext cx="1428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9" y="0"/>
              </a:cxn>
              <a:cxn ang="0">
                <a:pos x="9" y="0"/>
              </a:cxn>
              <a:cxn ang="0">
                <a:pos x="9" y="0"/>
              </a:cxn>
              <a:cxn ang="0">
                <a:pos x="0" y="0"/>
              </a:cxn>
            </a:cxnLst>
            <a:rect l="0" t="0" r="r" b="b"/>
            <a:pathLst>
              <a:path w="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9" y="0"/>
                </a:lnTo>
                <a:lnTo>
                  <a:pt x="9" y="0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2" name="Freeform 1390"/>
          <p:cNvSpPr>
            <a:spLocks/>
          </p:cNvSpPr>
          <p:nvPr/>
        </p:nvSpPr>
        <p:spPr bwMode="auto">
          <a:xfrm>
            <a:off x="5487988" y="5019675"/>
            <a:ext cx="73025" cy="73025"/>
          </a:xfrm>
          <a:custGeom>
            <a:avLst/>
            <a:gdLst/>
            <a:ahLst/>
            <a:cxnLst>
              <a:cxn ang="0">
                <a:pos x="46" y="18"/>
              </a:cxn>
              <a:cxn ang="0">
                <a:pos x="36" y="9"/>
              </a:cxn>
              <a:cxn ang="0">
                <a:pos x="18" y="0"/>
              </a:cxn>
              <a:cxn ang="0">
                <a:pos x="9" y="9"/>
              </a:cxn>
              <a:cxn ang="0">
                <a:pos x="0" y="18"/>
              </a:cxn>
              <a:cxn ang="0">
                <a:pos x="9" y="36"/>
              </a:cxn>
              <a:cxn ang="0">
                <a:pos x="18" y="46"/>
              </a:cxn>
              <a:cxn ang="0">
                <a:pos x="36" y="36"/>
              </a:cxn>
              <a:cxn ang="0">
                <a:pos x="46" y="18"/>
              </a:cxn>
            </a:cxnLst>
            <a:rect l="0" t="0" r="r" b="b"/>
            <a:pathLst>
              <a:path w="46" h="46">
                <a:moveTo>
                  <a:pt x="46" y="18"/>
                </a:moveTo>
                <a:lnTo>
                  <a:pt x="36" y="9"/>
                </a:lnTo>
                <a:lnTo>
                  <a:pt x="18" y="0"/>
                </a:lnTo>
                <a:lnTo>
                  <a:pt x="9" y="9"/>
                </a:lnTo>
                <a:lnTo>
                  <a:pt x="0" y="18"/>
                </a:lnTo>
                <a:lnTo>
                  <a:pt x="9" y="36"/>
                </a:lnTo>
                <a:lnTo>
                  <a:pt x="18" y="46"/>
                </a:lnTo>
                <a:lnTo>
                  <a:pt x="36" y="36"/>
                </a:lnTo>
                <a:lnTo>
                  <a:pt x="46" y="18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3" name="Freeform 1391"/>
          <p:cNvSpPr>
            <a:spLocks/>
          </p:cNvSpPr>
          <p:nvPr/>
        </p:nvSpPr>
        <p:spPr bwMode="auto">
          <a:xfrm>
            <a:off x="5487988" y="5019675"/>
            <a:ext cx="87312" cy="87313"/>
          </a:xfrm>
          <a:custGeom>
            <a:avLst/>
            <a:gdLst/>
            <a:ahLst/>
            <a:cxnLst>
              <a:cxn ang="0">
                <a:pos x="46" y="27"/>
              </a:cxn>
              <a:cxn ang="0">
                <a:pos x="36" y="18"/>
              </a:cxn>
              <a:cxn ang="0">
                <a:pos x="36" y="18"/>
              </a:cxn>
              <a:cxn ang="0">
                <a:pos x="36" y="18"/>
              </a:cxn>
              <a:cxn ang="0">
                <a:pos x="18" y="9"/>
              </a:cxn>
              <a:cxn ang="0">
                <a:pos x="27" y="9"/>
              </a:cxn>
              <a:cxn ang="0">
                <a:pos x="27" y="9"/>
              </a:cxn>
              <a:cxn ang="0">
                <a:pos x="18" y="18"/>
              </a:cxn>
              <a:cxn ang="0">
                <a:pos x="18" y="18"/>
              </a:cxn>
              <a:cxn ang="0">
                <a:pos x="18" y="18"/>
              </a:cxn>
              <a:cxn ang="0">
                <a:pos x="9" y="27"/>
              </a:cxn>
              <a:cxn ang="0">
                <a:pos x="9" y="18"/>
              </a:cxn>
              <a:cxn ang="0">
                <a:pos x="9" y="18"/>
              </a:cxn>
              <a:cxn ang="0">
                <a:pos x="18" y="36"/>
              </a:cxn>
              <a:cxn ang="0">
                <a:pos x="18" y="36"/>
              </a:cxn>
              <a:cxn ang="0">
                <a:pos x="18" y="36"/>
              </a:cxn>
              <a:cxn ang="0">
                <a:pos x="27" y="46"/>
              </a:cxn>
              <a:cxn ang="0">
                <a:pos x="18" y="46"/>
              </a:cxn>
              <a:cxn ang="0">
                <a:pos x="18" y="46"/>
              </a:cxn>
              <a:cxn ang="0">
                <a:pos x="36" y="36"/>
              </a:cxn>
              <a:cxn ang="0">
                <a:pos x="36" y="36"/>
              </a:cxn>
              <a:cxn ang="0">
                <a:pos x="36" y="36"/>
              </a:cxn>
              <a:cxn ang="0">
                <a:pos x="46" y="18"/>
              </a:cxn>
              <a:cxn ang="0">
                <a:pos x="46" y="18"/>
              </a:cxn>
              <a:cxn ang="0">
                <a:pos x="55" y="18"/>
              </a:cxn>
              <a:cxn ang="0">
                <a:pos x="55" y="18"/>
              </a:cxn>
              <a:cxn ang="0">
                <a:pos x="46" y="36"/>
              </a:cxn>
              <a:cxn ang="0">
                <a:pos x="46" y="36"/>
              </a:cxn>
              <a:cxn ang="0">
                <a:pos x="36" y="46"/>
              </a:cxn>
              <a:cxn ang="0">
                <a:pos x="18" y="55"/>
              </a:cxn>
              <a:cxn ang="0">
                <a:pos x="18" y="55"/>
              </a:cxn>
              <a:cxn ang="0">
                <a:pos x="18" y="55"/>
              </a:cxn>
              <a:cxn ang="0">
                <a:pos x="9" y="46"/>
              </a:cxn>
              <a:cxn ang="0">
                <a:pos x="9" y="46"/>
              </a:cxn>
              <a:cxn ang="0">
                <a:pos x="9" y="36"/>
              </a:cxn>
              <a:cxn ang="0">
                <a:pos x="0" y="18"/>
              </a:cxn>
              <a:cxn ang="0">
                <a:pos x="0" y="18"/>
              </a:cxn>
              <a:cxn ang="0">
                <a:pos x="0" y="18"/>
              </a:cxn>
              <a:cxn ang="0">
                <a:pos x="9" y="9"/>
              </a:cxn>
              <a:cxn ang="0">
                <a:pos x="9" y="9"/>
              </a:cxn>
              <a:cxn ang="0">
                <a:pos x="9" y="9"/>
              </a:cxn>
              <a:cxn ang="0">
                <a:pos x="18" y="0"/>
              </a:cxn>
              <a:cxn ang="0">
                <a:pos x="18" y="0"/>
              </a:cxn>
              <a:cxn ang="0">
                <a:pos x="18" y="0"/>
              </a:cxn>
              <a:cxn ang="0">
                <a:pos x="36" y="9"/>
              </a:cxn>
              <a:cxn ang="0">
                <a:pos x="36" y="9"/>
              </a:cxn>
              <a:cxn ang="0">
                <a:pos x="46" y="9"/>
              </a:cxn>
              <a:cxn ang="0">
                <a:pos x="55" y="18"/>
              </a:cxn>
              <a:cxn ang="0">
                <a:pos x="46" y="27"/>
              </a:cxn>
            </a:cxnLst>
            <a:rect l="0" t="0" r="r" b="b"/>
            <a:pathLst>
              <a:path w="55" h="55">
                <a:moveTo>
                  <a:pt x="46" y="27"/>
                </a:moveTo>
                <a:lnTo>
                  <a:pt x="36" y="18"/>
                </a:lnTo>
                <a:lnTo>
                  <a:pt x="36" y="18"/>
                </a:lnTo>
                <a:lnTo>
                  <a:pt x="36" y="18"/>
                </a:lnTo>
                <a:lnTo>
                  <a:pt x="18" y="9"/>
                </a:lnTo>
                <a:lnTo>
                  <a:pt x="27" y="9"/>
                </a:lnTo>
                <a:lnTo>
                  <a:pt x="27" y="9"/>
                </a:lnTo>
                <a:lnTo>
                  <a:pt x="18" y="18"/>
                </a:lnTo>
                <a:lnTo>
                  <a:pt x="18" y="18"/>
                </a:lnTo>
                <a:lnTo>
                  <a:pt x="18" y="18"/>
                </a:lnTo>
                <a:lnTo>
                  <a:pt x="9" y="27"/>
                </a:lnTo>
                <a:lnTo>
                  <a:pt x="9" y="18"/>
                </a:lnTo>
                <a:lnTo>
                  <a:pt x="9" y="18"/>
                </a:lnTo>
                <a:lnTo>
                  <a:pt x="18" y="36"/>
                </a:lnTo>
                <a:lnTo>
                  <a:pt x="18" y="36"/>
                </a:lnTo>
                <a:lnTo>
                  <a:pt x="18" y="36"/>
                </a:lnTo>
                <a:lnTo>
                  <a:pt x="27" y="46"/>
                </a:lnTo>
                <a:lnTo>
                  <a:pt x="18" y="46"/>
                </a:lnTo>
                <a:lnTo>
                  <a:pt x="18" y="46"/>
                </a:lnTo>
                <a:lnTo>
                  <a:pt x="36" y="36"/>
                </a:lnTo>
                <a:lnTo>
                  <a:pt x="36" y="36"/>
                </a:lnTo>
                <a:lnTo>
                  <a:pt x="36" y="36"/>
                </a:lnTo>
                <a:lnTo>
                  <a:pt x="46" y="18"/>
                </a:lnTo>
                <a:lnTo>
                  <a:pt x="46" y="18"/>
                </a:lnTo>
                <a:lnTo>
                  <a:pt x="55" y="18"/>
                </a:lnTo>
                <a:lnTo>
                  <a:pt x="55" y="18"/>
                </a:lnTo>
                <a:lnTo>
                  <a:pt x="46" y="36"/>
                </a:lnTo>
                <a:lnTo>
                  <a:pt x="46" y="36"/>
                </a:lnTo>
                <a:lnTo>
                  <a:pt x="36" y="46"/>
                </a:lnTo>
                <a:lnTo>
                  <a:pt x="18" y="55"/>
                </a:lnTo>
                <a:lnTo>
                  <a:pt x="18" y="55"/>
                </a:lnTo>
                <a:lnTo>
                  <a:pt x="18" y="55"/>
                </a:lnTo>
                <a:lnTo>
                  <a:pt x="9" y="46"/>
                </a:lnTo>
                <a:lnTo>
                  <a:pt x="9" y="46"/>
                </a:lnTo>
                <a:lnTo>
                  <a:pt x="9" y="36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9" y="9"/>
                </a:lnTo>
                <a:lnTo>
                  <a:pt x="9" y="9"/>
                </a:lnTo>
                <a:lnTo>
                  <a:pt x="9" y="9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36" y="9"/>
                </a:lnTo>
                <a:lnTo>
                  <a:pt x="36" y="9"/>
                </a:lnTo>
                <a:lnTo>
                  <a:pt x="46" y="9"/>
                </a:lnTo>
                <a:lnTo>
                  <a:pt x="55" y="18"/>
                </a:lnTo>
                <a:lnTo>
                  <a:pt x="46" y="27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4" name="Freeform 1392"/>
          <p:cNvSpPr>
            <a:spLocks/>
          </p:cNvSpPr>
          <p:nvPr/>
        </p:nvSpPr>
        <p:spPr bwMode="auto">
          <a:xfrm>
            <a:off x="5561013" y="5048250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9"/>
              </a:cxn>
              <a:cxn ang="0">
                <a:pos x="9" y="0"/>
              </a:cxn>
              <a:cxn ang="0">
                <a:pos x="9" y="0"/>
              </a:cxn>
              <a:cxn ang="0">
                <a:pos x="9" y="0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0" y="9"/>
                </a:lnTo>
                <a:lnTo>
                  <a:pt x="9" y="0"/>
                </a:lnTo>
                <a:lnTo>
                  <a:pt x="9" y="0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5" name="Freeform 1393"/>
          <p:cNvSpPr>
            <a:spLocks/>
          </p:cNvSpPr>
          <p:nvPr/>
        </p:nvSpPr>
        <p:spPr bwMode="auto">
          <a:xfrm>
            <a:off x="6167438" y="4875213"/>
            <a:ext cx="73025" cy="57150"/>
          </a:xfrm>
          <a:custGeom>
            <a:avLst/>
            <a:gdLst/>
            <a:ahLst/>
            <a:cxnLst>
              <a:cxn ang="0">
                <a:pos x="46" y="18"/>
              </a:cxn>
              <a:cxn ang="0">
                <a:pos x="37" y="0"/>
              </a:cxn>
              <a:cxn ang="0">
                <a:pos x="28" y="0"/>
              </a:cxn>
              <a:cxn ang="0">
                <a:pos x="10" y="0"/>
              </a:cxn>
              <a:cxn ang="0">
                <a:pos x="0" y="18"/>
              </a:cxn>
              <a:cxn ang="0">
                <a:pos x="10" y="36"/>
              </a:cxn>
              <a:cxn ang="0">
                <a:pos x="28" y="36"/>
              </a:cxn>
              <a:cxn ang="0">
                <a:pos x="37" y="36"/>
              </a:cxn>
              <a:cxn ang="0">
                <a:pos x="46" y="18"/>
              </a:cxn>
            </a:cxnLst>
            <a:rect l="0" t="0" r="r" b="b"/>
            <a:pathLst>
              <a:path w="46" h="36">
                <a:moveTo>
                  <a:pt x="46" y="18"/>
                </a:moveTo>
                <a:lnTo>
                  <a:pt x="37" y="0"/>
                </a:lnTo>
                <a:lnTo>
                  <a:pt x="28" y="0"/>
                </a:lnTo>
                <a:lnTo>
                  <a:pt x="10" y="0"/>
                </a:lnTo>
                <a:lnTo>
                  <a:pt x="0" y="18"/>
                </a:lnTo>
                <a:lnTo>
                  <a:pt x="10" y="36"/>
                </a:lnTo>
                <a:lnTo>
                  <a:pt x="28" y="36"/>
                </a:lnTo>
                <a:lnTo>
                  <a:pt x="37" y="36"/>
                </a:lnTo>
                <a:lnTo>
                  <a:pt x="46" y="18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6" name="Freeform 1394"/>
          <p:cNvSpPr>
            <a:spLocks/>
          </p:cNvSpPr>
          <p:nvPr/>
        </p:nvSpPr>
        <p:spPr bwMode="auto">
          <a:xfrm>
            <a:off x="6167438" y="4875213"/>
            <a:ext cx="87312" cy="71437"/>
          </a:xfrm>
          <a:custGeom>
            <a:avLst/>
            <a:gdLst/>
            <a:ahLst/>
            <a:cxnLst>
              <a:cxn ang="0">
                <a:pos x="46" y="18"/>
              </a:cxn>
              <a:cxn ang="0">
                <a:pos x="37" y="0"/>
              </a:cxn>
              <a:cxn ang="0">
                <a:pos x="37" y="9"/>
              </a:cxn>
              <a:cxn ang="0">
                <a:pos x="37" y="9"/>
              </a:cxn>
              <a:cxn ang="0">
                <a:pos x="28" y="9"/>
              </a:cxn>
              <a:cxn ang="0">
                <a:pos x="28" y="9"/>
              </a:cxn>
              <a:cxn ang="0">
                <a:pos x="28" y="9"/>
              </a:cxn>
              <a:cxn ang="0">
                <a:pos x="10" y="9"/>
              </a:cxn>
              <a:cxn ang="0">
                <a:pos x="19" y="0"/>
              </a:cxn>
              <a:cxn ang="0">
                <a:pos x="19" y="0"/>
              </a:cxn>
              <a:cxn ang="0">
                <a:pos x="10" y="18"/>
              </a:cxn>
              <a:cxn ang="0">
                <a:pos x="10" y="18"/>
              </a:cxn>
              <a:cxn ang="0">
                <a:pos x="10" y="18"/>
              </a:cxn>
              <a:cxn ang="0">
                <a:pos x="19" y="36"/>
              </a:cxn>
              <a:cxn ang="0">
                <a:pos x="10" y="36"/>
              </a:cxn>
              <a:cxn ang="0">
                <a:pos x="10" y="36"/>
              </a:cxn>
              <a:cxn ang="0">
                <a:pos x="28" y="36"/>
              </a:cxn>
              <a:cxn ang="0">
                <a:pos x="28" y="36"/>
              </a:cxn>
              <a:cxn ang="0">
                <a:pos x="28" y="36"/>
              </a:cxn>
              <a:cxn ang="0">
                <a:pos x="37" y="36"/>
              </a:cxn>
              <a:cxn ang="0">
                <a:pos x="37" y="36"/>
              </a:cxn>
              <a:cxn ang="0">
                <a:pos x="37" y="36"/>
              </a:cxn>
              <a:cxn ang="0">
                <a:pos x="46" y="18"/>
              </a:cxn>
              <a:cxn ang="0">
                <a:pos x="46" y="18"/>
              </a:cxn>
              <a:cxn ang="0">
                <a:pos x="55" y="18"/>
              </a:cxn>
              <a:cxn ang="0">
                <a:pos x="55" y="18"/>
              </a:cxn>
              <a:cxn ang="0">
                <a:pos x="46" y="36"/>
              </a:cxn>
              <a:cxn ang="0">
                <a:pos x="46" y="36"/>
              </a:cxn>
              <a:cxn ang="0">
                <a:pos x="37" y="45"/>
              </a:cxn>
              <a:cxn ang="0">
                <a:pos x="28" y="45"/>
              </a:cxn>
              <a:cxn ang="0">
                <a:pos x="28" y="45"/>
              </a:cxn>
              <a:cxn ang="0">
                <a:pos x="28" y="45"/>
              </a:cxn>
              <a:cxn ang="0">
                <a:pos x="10" y="45"/>
              </a:cxn>
              <a:cxn ang="0">
                <a:pos x="10" y="45"/>
              </a:cxn>
              <a:cxn ang="0">
                <a:pos x="10" y="36"/>
              </a:cxn>
              <a:cxn ang="0">
                <a:pos x="0" y="18"/>
              </a:cxn>
              <a:cxn ang="0">
                <a:pos x="0" y="18"/>
              </a:cxn>
              <a:cxn ang="0">
                <a:pos x="0" y="18"/>
              </a:cxn>
              <a:cxn ang="0">
                <a:pos x="10" y="0"/>
              </a:cxn>
              <a:cxn ang="0">
                <a:pos x="10" y="0"/>
              </a:cxn>
              <a:cxn ang="0">
                <a:pos x="10" y="0"/>
              </a:cxn>
              <a:cxn ang="0">
                <a:pos x="28" y="0"/>
              </a:cxn>
              <a:cxn ang="0">
                <a:pos x="28" y="0"/>
              </a:cxn>
              <a:cxn ang="0">
                <a:pos x="28" y="0"/>
              </a:cxn>
              <a:cxn ang="0">
                <a:pos x="37" y="0"/>
              </a:cxn>
              <a:cxn ang="0">
                <a:pos x="37" y="0"/>
              </a:cxn>
              <a:cxn ang="0">
                <a:pos x="46" y="0"/>
              </a:cxn>
              <a:cxn ang="0">
                <a:pos x="55" y="18"/>
              </a:cxn>
              <a:cxn ang="0">
                <a:pos x="46" y="18"/>
              </a:cxn>
            </a:cxnLst>
            <a:rect l="0" t="0" r="r" b="b"/>
            <a:pathLst>
              <a:path w="55" h="45">
                <a:moveTo>
                  <a:pt x="46" y="18"/>
                </a:moveTo>
                <a:lnTo>
                  <a:pt x="37" y="0"/>
                </a:lnTo>
                <a:lnTo>
                  <a:pt x="37" y="9"/>
                </a:lnTo>
                <a:lnTo>
                  <a:pt x="37" y="9"/>
                </a:lnTo>
                <a:lnTo>
                  <a:pt x="28" y="9"/>
                </a:lnTo>
                <a:lnTo>
                  <a:pt x="28" y="9"/>
                </a:lnTo>
                <a:lnTo>
                  <a:pt x="28" y="9"/>
                </a:lnTo>
                <a:lnTo>
                  <a:pt x="10" y="9"/>
                </a:lnTo>
                <a:lnTo>
                  <a:pt x="19" y="0"/>
                </a:lnTo>
                <a:lnTo>
                  <a:pt x="19" y="0"/>
                </a:lnTo>
                <a:lnTo>
                  <a:pt x="10" y="18"/>
                </a:lnTo>
                <a:lnTo>
                  <a:pt x="10" y="18"/>
                </a:lnTo>
                <a:lnTo>
                  <a:pt x="10" y="18"/>
                </a:lnTo>
                <a:lnTo>
                  <a:pt x="19" y="36"/>
                </a:lnTo>
                <a:lnTo>
                  <a:pt x="10" y="36"/>
                </a:lnTo>
                <a:lnTo>
                  <a:pt x="10" y="36"/>
                </a:lnTo>
                <a:lnTo>
                  <a:pt x="28" y="36"/>
                </a:lnTo>
                <a:lnTo>
                  <a:pt x="28" y="36"/>
                </a:lnTo>
                <a:lnTo>
                  <a:pt x="28" y="36"/>
                </a:lnTo>
                <a:lnTo>
                  <a:pt x="37" y="36"/>
                </a:lnTo>
                <a:lnTo>
                  <a:pt x="37" y="36"/>
                </a:lnTo>
                <a:lnTo>
                  <a:pt x="37" y="36"/>
                </a:lnTo>
                <a:lnTo>
                  <a:pt x="46" y="18"/>
                </a:lnTo>
                <a:lnTo>
                  <a:pt x="46" y="18"/>
                </a:lnTo>
                <a:lnTo>
                  <a:pt x="55" y="18"/>
                </a:lnTo>
                <a:lnTo>
                  <a:pt x="55" y="18"/>
                </a:lnTo>
                <a:lnTo>
                  <a:pt x="46" y="36"/>
                </a:lnTo>
                <a:lnTo>
                  <a:pt x="46" y="36"/>
                </a:lnTo>
                <a:lnTo>
                  <a:pt x="37" y="45"/>
                </a:lnTo>
                <a:lnTo>
                  <a:pt x="28" y="45"/>
                </a:lnTo>
                <a:lnTo>
                  <a:pt x="28" y="45"/>
                </a:lnTo>
                <a:lnTo>
                  <a:pt x="28" y="45"/>
                </a:lnTo>
                <a:lnTo>
                  <a:pt x="10" y="45"/>
                </a:lnTo>
                <a:lnTo>
                  <a:pt x="10" y="45"/>
                </a:lnTo>
                <a:lnTo>
                  <a:pt x="10" y="36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10" y="0"/>
                </a:lnTo>
                <a:lnTo>
                  <a:pt x="10" y="0"/>
                </a:lnTo>
                <a:lnTo>
                  <a:pt x="10" y="0"/>
                </a:lnTo>
                <a:lnTo>
                  <a:pt x="28" y="0"/>
                </a:lnTo>
                <a:lnTo>
                  <a:pt x="28" y="0"/>
                </a:lnTo>
                <a:lnTo>
                  <a:pt x="28" y="0"/>
                </a:lnTo>
                <a:lnTo>
                  <a:pt x="37" y="0"/>
                </a:lnTo>
                <a:lnTo>
                  <a:pt x="37" y="0"/>
                </a:lnTo>
                <a:lnTo>
                  <a:pt x="46" y="0"/>
                </a:lnTo>
                <a:lnTo>
                  <a:pt x="55" y="18"/>
                </a:lnTo>
                <a:lnTo>
                  <a:pt x="46" y="18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7" name="Freeform 1395"/>
          <p:cNvSpPr>
            <a:spLocks/>
          </p:cNvSpPr>
          <p:nvPr/>
        </p:nvSpPr>
        <p:spPr bwMode="auto">
          <a:xfrm>
            <a:off x="6240463" y="4903788"/>
            <a:ext cx="142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9" y="0"/>
              </a:cxn>
              <a:cxn ang="0">
                <a:pos x="9" y="0"/>
              </a:cxn>
              <a:cxn ang="0">
                <a:pos x="9" y="0"/>
              </a:cxn>
              <a:cxn ang="0">
                <a:pos x="0" y="0"/>
              </a:cxn>
            </a:cxnLst>
            <a:rect l="0" t="0" r="r" b="b"/>
            <a:pathLst>
              <a:path w="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9" y="0"/>
                </a:lnTo>
                <a:lnTo>
                  <a:pt x="9" y="0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8" name="Freeform 1396"/>
          <p:cNvSpPr>
            <a:spLocks/>
          </p:cNvSpPr>
          <p:nvPr/>
        </p:nvSpPr>
        <p:spPr bwMode="auto">
          <a:xfrm>
            <a:off x="5010150" y="4657725"/>
            <a:ext cx="73025" cy="73025"/>
          </a:xfrm>
          <a:custGeom>
            <a:avLst/>
            <a:gdLst/>
            <a:ahLst/>
            <a:cxnLst>
              <a:cxn ang="0">
                <a:pos x="46" y="27"/>
              </a:cxn>
              <a:cxn ang="0">
                <a:pos x="37" y="9"/>
              </a:cxn>
              <a:cxn ang="0">
                <a:pos x="28" y="0"/>
              </a:cxn>
              <a:cxn ang="0">
                <a:pos x="9" y="9"/>
              </a:cxn>
              <a:cxn ang="0">
                <a:pos x="0" y="27"/>
              </a:cxn>
              <a:cxn ang="0">
                <a:pos x="9" y="37"/>
              </a:cxn>
              <a:cxn ang="0">
                <a:pos x="28" y="46"/>
              </a:cxn>
              <a:cxn ang="0">
                <a:pos x="37" y="37"/>
              </a:cxn>
              <a:cxn ang="0">
                <a:pos x="46" y="27"/>
              </a:cxn>
            </a:cxnLst>
            <a:rect l="0" t="0" r="r" b="b"/>
            <a:pathLst>
              <a:path w="46" h="46">
                <a:moveTo>
                  <a:pt x="46" y="27"/>
                </a:moveTo>
                <a:lnTo>
                  <a:pt x="37" y="9"/>
                </a:lnTo>
                <a:lnTo>
                  <a:pt x="28" y="0"/>
                </a:lnTo>
                <a:lnTo>
                  <a:pt x="9" y="9"/>
                </a:lnTo>
                <a:lnTo>
                  <a:pt x="0" y="27"/>
                </a:lnTo>
                <a:lnTo>
                  <a:pt x="9" y="37"/>
                </a:lnTo>
                <a:lnTo>
                  <a:pt x="28" y="46"/>
                </a:lnTo>
                <a:lnTo>
                  <a:pt x="37" y="37"/>
                </a:lnTo>
                <a:lnTo>
                  <a:pt x="46" y="27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09" name="Freeform 1397"/>
          <p:cNvSpPr>
            <a:spLocks/>
          </p:cNvSpPr>
          <p:nvPr/>
        </p:nvSpPr>
        <p:spPr bwMode="auto">
          <a:xfrm>
            <a:off x="5010150" y="4657725"/>
            <a:ext cx="87313" cy="87313"/>
          </a:xfrm>
          <a:custGeom>
            <a:avLst/>
            <a:gdLst/>
            <a:ahLst/>
            <a:cxnLst>
              <a:cxn ang="0">
                <a:pos x="46" y="27"/>
              </a:cxn>
              <a:cxn ang="0">
                <a:pos x="37" y="9"/>
              </a:cxn>
              <a:cxn ang="0">
                <a:pos x="37" y="18"/>
              </a:cxn>
              <a:cxn ang="0">
                <a:pos x="37" y="18"/>
              </a:cxn>
              <a:cxn ang="0">
                <a:pos x="28" y="9"/>
              </a:cxn>
              <a:cxn ang="0">
                <a:pos x="28" y="9"/>
              </a:cxn>
              <a:cxn ang="0">
                <a:pos x="28" y="9"/>
              </a:cxn>
              <a:cxn ang="0">
                <a:pos x="9" y="18"/>
              </a:cxn>
              <a:cxn ang="0">
                <a:pos x="18" y="9"/>
              </a:cxn>
              <a:cxn ang="0">
                <a:pos x="18" y="9"/>
              </a:cxn>
              <a:cxn ang="0">
                <a:pos x="9" y="27"/>
              </a:cxn>
              <a:cxn ang="0">
                <a:pos x="9" y="27"/>
              </a:cxn>
              <a:cxn ang="0">
                <a:pos x="9" y="27"/>
              </a:cxn>
              <a:cxn ang="0">
                <a:pos x="18" y="37"/>
              </a:cxn>
              <a:cxn ang="0">
                <a:pos x="9" y="37"/>
              </a:cxn>
              <a:cxn ang="0">
                <a:pos x="9" y="37"/>
              </a:cxn>
              <a:cxn ang="0">
                <a:pos x="28" y="46"/>
              </a:cxn>
              <a:cxn ang="0">
                <a:pos x="28" y="46"/>
              </a:cxn>
              <a:cxn ang="0">
                <a:pos x="28" y="46"/>
              </a:cxn>
              <a:cxn ang="0">
                <a:pos x="37" y="37"/>
              </a:cxn>
              <a:cxn ang="0">
                <a:pos x="37" y="37"/>
              </a:cxn>
              <a:cxn ang="0">
                <a:pos x="37" y="37"/>
              </a:cxn>
              <a:cxn ang="0">
                <a:pos x="46" y="27"/>
              </a:cxn>
              <a:cxn ang="0">
                <a:pos x="46" y="27"/>
              </a:cxn>
              <a:cxn ang="0">
                <a:pos x="55" y="37"/>
              </a:cxn>
              <a:cxn ang="0">
                <a:pos x="55" y="37"/>
              </a:cxn>
              <a:cxn ang="0">
                <a:pos x="46" y="46"/>
              </a:cxn>
              <a:cxn ang="0">
                <a:pos x="46" y="46"/>
              </a:cxn>
              <a:cxn ang="0">
                <a:pos x="46" y="46"/>
              </a:cxn>
              <a:cxn ang="0">
                <a:pos x="37" y="55"/>
              </a:cxn>
              <a:cxn ang="0">
                <a:pos x="37" y="55"/>
              </a:cxn>
              <a:cxn ang="0">
                <a:pos x="28" y="55"/>
              </a:cxn>
              <a:cxn ang="0">
                <a:pos x="9" y="46"/>
              </a:cxn>
              <a:cxn ang="0">
                <a:pos x="9" y="46"/>
              </a:cxn>
              <a:cxn ang="0">
                <a:pos x="9" y="46"/>
              </a:cxn>
              <a:cxn ang="0">
                <a:pos x="0" y="37"/>
              </a:cxn>
              <a:cxn ang="0">
                <a:pos x="0" y="37"/>
              </a:cxn>
              <a:cxn ang="0">
                <a:pos x="0" y="27"/>
              </a:cxn>
              <a:cxn ang="0">
                <a:pos x="9" y="9"/>
              </a:cxn>
              <a:cxn ang="0">
                <a:pos x="9" y="9"/>
              </a:cxn>
              <a:cxn ang="0">
                <a:pos x="9" y="9"/>
              </a:cxn>
              <a:cxn ang="0">
                <a:pos x="28" y="0"/>
              </a:cxn>
              <a:cxn ang="0">
                <a:pos x="28" y="0"/>
              </a:cxn>
              <a:cxn ang="0">
                <a:pos x="37" y="0"/>
              </a:cxn>
              <a:cxn ang="0">
                <a:pos x="46" y="9"/>
              </a:cxn>
              <a:cxn ang="0">
                <a:pos x="46" y="9"/>
              </a:cxn>
              <a:cxn ang="0">
                <a:pos x="46" y="9"/>
              </a:cxn>
              <a:cxn ang="0">
                <a:pos x="55" y="27"/>
              </a:cxn>
              <a:cxn ang="0">
                <a:pos x="46" y="27"/>
              </a:cxn>
            </a:cxnLst>
            <a:rect l="0" t="0" r="r" b="b"/>
            <a:pathLst>
              <a:path w="55" h="55">
                <a:moveTo>
                  <a:pt x="46" y="27"/>
                </a:moveTo>
                <a:lnTo>
                  <a:pt x="37" y="9"/>
                </a:lnTo>
                <a:lnTo>
                  <a:pt x="37" y="18"/>
                </a:lnTo>
                <a:lnTo>
                  <a:pt x="37" y="18"/>
                </a:lnTo>
                <a:lnTo>
                  <a:pt x="28" y="9"/>
                </a:lnTo>
                <a:lnTo>
                  <a:pt x="28" y="9"/>
                </a:lnTo>
                <a:lnTo>
                  <a:pt x="28" y="9"/>
                </a:lnTo>
                <a:lnTo>
                  <a:pt x="9" y="18"/>
                </a:lnTo>
                <a:lnTo>
                  <a:pt x="18" y="9"/>
                </a:lnTo>
                <a:lnTo>
                  <a:pt x="18" y="9"/>
                </a:lnTo>
                <a:lnTo>
                  <a:pt x="9" y="27"/>
                </a:lnTo>
                <a:lnTo>
                  <a:pt x="9" y="27"/>
                </a:lnTo>
                <a:lnTo>
                  <a:pt x="9" y="27"/>
                </a:lnTo>
                <a:lnTo>
                  <a:pt x="18" y="37"/>
                </a:lnTo>
                <a:lnTo>
                  <a:pt x="9" y="37"/>
                </a:lnTo>
                <a:lnTo>
                  <a:pt x="9" y="37"/>
                </a:lnTo>
                <a:lnTo>
                  <a:pt x="28" y="46"/>
                </a:lnTo>
                <a:lnTo>
                  <a:pt x="28" y="46"/>
                </a:lnTo>
                <a:lnTo>
                  <a:pt x="28" y="46"/>
                </a:lnTo>
                <a:lnTo>
                  <a:pt x="37" y="37"/>
                </a:lnTo>
                <a:lnTo>
                  <a:pt x="37" y="37"/>
                </a:lnTo>
                <a:lnTo>
                  <a:pt x="37" y="37"/>
                </a:lnTo>
                <a:lnTo>
                  <a:pt x="46" y="27"/>
                </a:lnTo>
                <a:lnTo>
                  <a:pt x="46" y="27"/>
                </a:lnTo>
                <a:lnTo>
                  <a:pt x="55" y="37"/>
                </a:lnTo>
                <a:lnTo>
                  <a:pt x="55" y="37"/>
                </a:lnTo>
                <a:lnTo>
                  <a:pt x="46" y="46"/>
                </a:lnTo>
                <a:lnTo>
                  <a:pt x="46" y="46"/>
                </a:lnTo>
                <a:lnTo>
                  <a:pt x="46" y="46"/>
                </a:lnTo>
                <a:lnTo>
                  <a:pt x="37" y="55"/>
                </a:lnTo>
                <a:lnTo>
                  <a:pt x="37" y="55"/>
                </a:lnTo>
                <a:lnTo>
                  <a:pt x="28" y="55"/>
                </a:lnTo>
                <a:lnTo>
                  <a:pt x="9" y="46"/>
                </a:lnTo>
                <a:lnTo>
                  <a:pt x="9" y="46"/>
                </a:lnTo>
                <a:lnTo>
                  <a:pt x="9" y="46"/>
                </a:lnTo>
                <a:lnTo>
                  <a:pt x="0" y="37"/>
                </a:lnTo>
                <a:lnTo>
                  <a:pt x="0" y="37"/>
                </a:lnTo>
                <a:lnTo>
                  <a:pt x="0" y="27"/>
                </a:lnTo>
                <a:lnTo>
                  <a:pt x="9" y="9"/>
                </a:lnTo>
                <a:lnTo>
                  <a:pt x="9" y="9"/>
                </a:lnTo>
                <a:lnTo>
                  <a:pt x="9" y="9"/>
                </a:lnTo>
                <a:lnTo>
                  <a:pt x="28" y="0"/>
                </a:lnTo>
                <a:lnTo>
                  <a:pt x="28" y="0"/>
                </a:lnTo>
                <a:lnTo>
                  <a:pt x="37" y="0"/>
                </a:lnTo>
                <a:lnTo>
                  <a:pt x="46" y="9"/>
                </a:lnTo>
                <a:lnTo>
                  <a:pt x="46" y="9"/>
                </a:lnTo>
                <a:lnTo>
                  <a:pt x="46" y="9"/>
                </a:lnTo>
                <a:lnTo>
                  <a:pt x="55" y="27"/>
                </a:lnTo>
                <a:lnTo>
                  <a:pt x="46" y="27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0" name="Freeform 1398"/>
          <p:cNvSpPr>
            <a:spLocks/>
          </p:cNvSpPr>
          <p:nvPr/>
        </p:nvSpPr>
        <p:spPr bwMode="auto">
          <a:xfrm>
            <a:off x="5083175" y="4700588"/>
            <a:ext cx="14288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9" y="0"/>
              </a:cxn>
              <a:cxn ang="0">
                <a:pos x="9" y="10"/>
              </a:cxn>
              <a:cxn ang="0">
                <a:pos x="9" y="10"/>
              </a:cxn>
              <a:cxn ang="0">
                <a:pos x="0" y="0"/>
              </a:cxn>
            </a:cxnLst>
            <a:rect l="0" t="0" r="r" b="b"/>
            <a:pathLst>
              <a:path w="9" h="1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9" y="0"/>
                </a:lnTo>
                <a:lnTo>
                  <a:pt x="9" y="10"/>
                </a:lnTo>
                <a:lnTo>
                  <a:pt x="9" y="1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1" name="Freeform 1399"/>
          <p:cNvSpPr>
            <a:spLocks/>
          </p:cNvSpPr>
          <p:nvPr/>
        </p:nvSpPr>
        <p:spPr bwMode="auto">
          <a:xfrm>
            <a:off x="4200525" y="5280025"/>
            <a:ext cx="28575" cy="28575"/>
          </a:xfrm>
          <a:custGeom>
            <a:avLst/>
            <a:gdLst/>
            <a:ahLst/>
            <a:cxnLst>
              <a:cxn ang="0">
                <a:pos x="18" y="9"/>
              </a:cxn>
              <a:cxn ang="0">
                <a:pos x="9" y="0"/>
              </a:cxn>
              <a:cxn ang="0">
                <a:pos x="9" y="0"/>
              </a:cxn>
              <a:cxn ang="0">
                <a:pos x="0" y="0"/>
              </a:cxn>
              <a:cxn ang="0">
                <a:pos x="0" y="9"/>
              </a:cxn>
              <a:cxn ang="0">
                <a:pos x="0" y="9"/>
              </a:cxn>
              <a:cxn ang="0">
                <a:pos x="9" y="18"/>
              </a:cxn>
              <a:cxn ang="0">
                <a:pos x="9" y="9"/>
              </a:cxn>
              <a:cxn ang="0">
                <a:pos x="18" y="9"/>
              </a:cxn>
            </a:cxnLst>
            <a:rect l="0" t="0" r="r" b="b"/>
            <a:pathLst>
              <a:path w="18" h="18">
                <a:moveTo>
                  <a:pt x="18" y="9"/>
                </a:moveTo>
                <a:lnTo>
                  <a:pt x="9" y="0"/>
                </a:lnTo>
                <a:lnTo>
                  <a:pt x="9" y="0"/>
                </a:lnTo>
                <a:lnTo>
                  <a:pt x="0" y="0"/>
                </a:lnTo>
                <a:lnTo>
                  <a:pt x="0" y="9"/>
                </a:lnTo>
                <a:lnTo>
                  <a:pt x="0" y="9"/>
                </a:lnTo>
                <a:lnTo>
                  <a:pt x="9" y="18"/>
                </a:lnTo>
                <a:lnTo>
                  <a:pt x="9" y="9"/>
                </a:lnTo>
                <a:lnTo>
                  <a:pt x="18" y="9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2" name="Freeform 1400"/>
          <p:cNvSpPr>
            <a:spLocks/>
          </p:cNvSpPr>
          <p:nvPr/>
        </p:nvSpPr>
        <p:spPr bwMode="auto">
          <a:xfrm>
            <a:off x="4214813" y="5222875"/>
            <a:ext cx="201612" cy="144463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0" y="18"/>
              </a:cxn>
              <a:cxn ang="0">
                <a:pos x="0" y="0"/>
              </a:cxn>
              <a:cxn ang="0">
                <a:pos x="18" y="9"/>
              </a:cxn>
              <a:cxn ang="0">
                <a:pos x="100" y="36"/>
              </a:cxn>
              <a:cxn ang="0">
                <a:pos x="127" y="45"/>
              </a:cxn>
              <a:cxn ang="0">
                <a:pos x="100" y="54"/>
              </a:cxn>
              <a:cxn ang="0">
                <a:pos x="18" y="82"/>
              </a:cxn>
              <a:cxn ang="0">
                <a:pos x="0" y="91"/>
              </a:cxn>
              <a:cxn ang="0">
                <a:pos x="0" y="73"/>
              </a:cxn>
              <a:cxn ang="0">
                <a:pos x="9" y="63"/>
              </a:cxn>
              <a:cxn ang="0">
                <a:pos x="91" y="36"/>
              </a:cxn>
              <a:cxn ang="0">
                <a:pos x="100" y="54"/>
              </a:cxn>
              <a:cxn ang="0">
                <a:pos x="91" y="54"/>
              </a:cxn>
              <a:cxn ang="0">
                <a:pos x="9" y="27"/>
              </a:cxn>
              <a:cxn ang="0">
                <a:pos x="18" y="9"/>
              </a:cxn>
              <a:cxn ang="0">
                <a:pos x="18" y="18"/>
              </a:cxn>
              <a:cxn ang="0">
                <a:pos x="18" y="45"/>
              </a:cxn>
              <a:cxn ang="0">
                <a:pos x="0" y="45"/>
              </a:cxn>
            </a:cxnLst>
            <a:rect l="0" t="0" r="r" b="b"/>
            <a:pathLst>
              <a:path w="127" h="91">
                <a:moveTo>
                  <a:pt x="0" y="45"/>
                </a:moveTo>
                <a:lnTo>
                  <a:pt x="0" y="18"/>
                </a:lnTo>
                <a:lnTo>
                  <a:pt x="0" y="0"/>
                </a:lnTo>
                <a:lnTo>
                  <a:pt x="18" y="9"/>
                </a:lnTo>
                <a:lnTo>
                  <a:pt x="100" y="36"/>
                </a:lnTo>
                <a:lnTo>
                  <a:pt x="127" y="45"/>
                </a:lnTo>
                <a:lnTo>
                  <a:pt x="100" y="54"/>
                </a:lnTo>
                <a:lnTo>
                  <a:pt x="18" y="82"/>
                </a:lnTo>
                <a:lnTo>
                  <a:pt x="0" y="91"/>
                </a:lnTo>
                <a:lnTo>
                  <a:pt x="0" y="73"/>
                </a:lnTo>
                <a:lnTo>
                  <a:pt x="9" y="63"/>
                </a:lnTo>
                <a:lnTo>
                  <a:pt x="91" y="36"/>
                </a:lnTo>
                <a:lnTo>
                  <a:pt x="100" y="54"/>
                </a:lnTo>
                <a:lnTo>
                  <a:pt x="91" y="54"/>
                </a:lnTo>
                <a:lnTo>
                  <a:pt x="9" y="27"/>
                </a:lnTo>
                <a:lnTo>
                  <a:pt x="18" y="9"/>
                </a:lnTo>
                <a:lnTo>
                  <a:pt x="18" y="18"/>
                </a:lnTo>
                <a:lnTo>
                  <a:pt x="18" y="45"/>
                </a:lnTo>
                <a:lnTo>
                  <a:pt x="0" y="45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3" name="Freeform 1401"/>
          <p:cNvSpPr>
            <a:spLocks/>
          </p:cNvSpPr>
          <p:nvPr/>
        </p:nvSpPr>
        <p:spPr bwMode="auto">
          <a:xfrm>
            <a:off x="4214813" y="5294313"/>
            <a:ext cx="28575" cy="44450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0" y="0"/>
              </a:cxn>
              <a:cxn ang="0">
                <a:pos x="18" y="0"/>
              </a:cxn>
              <a:cxn ang="0">
                <a:pos x="18" y="0"/>
              </a:cxn>
              <a:cxn ang="0">
                <a:pos x="18" y="0"/>
              </a:cxn>
              <a:cxn ang="0">
                <a:pos x="18" y="28"/>
              </a:cxn>
              <a:cxn ang="0">
                <a:pos x="0" y="28"/>
              </a:cxn>
            </a:cxnLst>
            <a:rect l="0" t="0" r="r" b="b"/>
            <a:pathLst>
              <a:path w="18" h="28">
                <a:moveTo>
                  <a:pt x="0" y="28"/>
                </a:moveTo>
                <a:lnTo>
                  <a:pt x="0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28"/>
                </a:lnTo>
                <a:lnTo>
                  <a:pt x="0" y="28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4" name="Freeform 1402"/>
          <p:cNvSpPr>
            <a:spLocks/>
          </p:cNvSpPr>
          <p:nvPr/>
        </p:nvSpPr>
        <p:spPr bwMode="auto">
          <a:xfrm>
            <a:off x="4229100" y="5251450"/>
            <a:ext cx="130175" cy="87313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0" y="0"/>
              </a:cxn>
              <a:cxn ang="0">
                <a:pos x="82" y="27"/>
              </a:cxn>
              <a:cxn ang="0">
                <a:pos x="0" y="55"/>
              </a:cxn>
              <a:cxn ang="0">
                <a:pos x="0" y="27"/>
              </a:cxn>
            </a:cxnLst>
            <a:rect l="0" t="0" r="r" b="b"/>
            <a:pathLst>
              <a:path w="82" h="55">
                <a:moveTo>
                  <a:pt x="0" y="27"/>
                </a:moveTo>
                <a:lnTo>
                  <a:pt x="0" y="0"/>
                </a:lnTo>
                <a:lnTo>
                  <a:pt x="82" y="27"/>
                </a:lnTo>
                <a:lnTo>
                  <a:pt x="0" y="55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5" name="Freeform 1403"/>
          <p:cNvSpPr>
            <a:spLocks/>
          </p:cNvSpPr>
          <p:nvPr/>
        </p:nvSpPr>
        <p:spPr bwMode="auto">
          <a:xfrm>
            <a:off x="2651125" y="3673475"/>
            <a:ext cx="14288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6" name="Freeform 1404"/>
          <p:cNvSpPr>
            <a:spLocks/>
          </p:cNvSpPr>
          <p:nvPr/>
        </p:nvSpPr>
        <p:spPr bwMode="auto">
          <a:xfrm>
            <a:off x="2679700" y="3644900"/>
            <a:ext cx="15875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" y="9"/>
              </a:cxn>
              <a:cxn ang="0">
                <a:pos x="10" y="9"/>
              </a:cxn>
              <a:cxn ang="0">
                <a:pos x="0" y="0"/>
              </a:cxn>
            </a:cxnLst>
            <a:rect l="0" t="0" r="r" b="b"/>
            <a:pathLst>
              <a:path w="10" h="9">
                <a:moveTo>
                  <a:pt x="0" y="0"/>
                </a:moveTo>
                <a:lnTo>
                  <a:pt x="0" y="0"/>
                </a:lnTo>
                <a:lnTo>
                  <a:pt x="10" y="9"/>
                </a:lnTo>
                <a:lnTo>
                  <a:pt x="10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7" name="Freeform 1405"/>
          <p:cNvSpPr>
            <a:spLocks/>
          </p:cNvSpPr>
          <p:nvPr/>
        </p:nvSpPr>
        <p:spPr bwMode="auto">
          <a:xfrm>
            <a:off x="2651125" y="3644900"/>
            <a:ext cx="44450" cy="42863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27"/>
              </a:cxn>
              <a:cxn ang="0">
                <a:pos x="28" y="9"/>
              </a:cxn>
              <a:cxn ang="0">
                <a:pos x="18" y="0"/>
              </a:cxn>
              <a:cxn ang="0">
                <a:pos x="0" y="18"/>
              </a:cxn>
            </a:cxnLst>
            <a:rect l="0" t="0" r="r" b="b"/>
            <a:pathLst>
              <a:path w="28" h="27">
                <a:moveTo>
                  <a:pt x="0" y="18"/>
                </a:moveTo>
                <a:lnTo>
                  <a:pt x="9" y="27"/>
                </a:lnTo>
                <a:lnTo>
                  <a:pt x="28" y="9"/>
                </a:lnTo>
                <a:lnTo>
                  <a:pt x="18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8" name="Freeform 1406"/>
          <p:cNvSpPr>
            <a:spLocks/>
          </p:cNvSpPr>
          <p:nvPr/>
        </p:nvSpPr>
        <p:spPr bwMode="auto">
          <a:xfrm>
            <a:off x="2767013" y="3557588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19" name="Freeform 1407"/>
          <p:cNvSpPr>
            <a:spLocks/>
          </p:cNvSpPr>
          <p:nvPr/>
        </p:nvSpPr>
        <p:spPr bwMode="auto">
          <a:xfrm>
            <a:off x="2840038" y="3514725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0" name="Freeform 1408"/>
          <p:cNvSpPr>
            <a:spLocks/>
          </p:cNvSpPr>
          <p:nvPr/>
        </p:nvSpPr>
        <p:spPr bwMode="auto">
          <a:xfrm>
            <a:off x="2781300" y="3514725"/>
            <a:ext cx="73025" cy="714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46" y="18"/>
              </a:cxn>
              <a:cxn ang="0">
                <a:pos x="37" y="0"/>
              </a:cxn>
              <a:cxn ang="0">
                <a:pos x="0" y="27"/>
              </a:cxn>
            </a:cxnLst>
            <a:rect l="0" t="0" r="r" b="b"/>
            <a:pathLst>
              <a:path w="46" h="45">
                <a:moveTo>
                  <a:pt x="0" y="27"/>
                </a:moveTo>
                <a:lnTo>
                  <a:pt x="9" y="45"/>
                </a:lnTo>
                <a:lnTo>
                  <a:pt x="46" y="18"/>
                </a:lnTo>
                <a:lnTo>
                  <a:pt x="37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1" name="Freeform 1409"/>
          <p:cNvSpPr>
            <a:spLocks/>
          </p:cNvSpPr>
          <p:nvPr/>
        </p:nvSpPr>
        <p:spPr bwMode="auto">
          <a:xfrm>
            <a:off x="2925763" y="3441700"/>
            <a:ext cx="30162" cy="2857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0"/>
              </a:cxn>
              <a:cxn ang="0">
                <a:pos x="10" y="18"/>
              </a:cxn>
              <a:cxn ang="0">
                <a:pos x="19" y="18"/>
              </a:cxn>
              <a:cxn ang="0">
                <a:pos x="10" y="0"/>
              </a:cxn>
            </a:cxnLst>
            <a:rect l="0" t="0" r="r" b="b"/>
            <a:pathLst>
              <a:path w="19" h="18">
                <a:moveTo>
                  <a:pt x="10" y="0"/>
                </a:moveTo>
                <a:lnTo>
                  <a:pt x="0" y="0"/>
                </a:lnTo>
                <a:lnTo>
                  <a:pt x="10" y="18"/>
                </a:lnTo>
                <a:lnTo>
                  <a:pt x="19" y="18"/>
                </a:lnTo>
                <a:lnTo>
                  <a:pt x="1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2" name="Freeform 1410"/>
          <p:cNvSpPr>
            <a:spLocks/>
          </p:cNvSpPr>
          <p:nvPr/>
        </p:nvSpPr>
        <p:spPr bwMode="auto">
          <a:xfrm>
            <a:off x="2998788" y="3398838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3" name="Freeform 1411"/>
          <p:cNvSpPr>
            <a:spLocks/>
          </p:cNvSpPr>
          <p:nvPr/>
        </p:nvSpPr>
        <p:spPr bwMode="auto">
          <a:xfrm>
            <a:off x="2941638" y="3398838"/>
            <a:ext cx="71437" cy="71437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45" y="18"/>
              </a:cxn>
              <a:cxn ang="0">
                <a:pos x="36" y="0"/>
              </a:cxn>
              <a:cxn ang="0">
                <a:pos x="0" y="27"/>
              </a:cxn>
            </a:cxnLst>
            <a:rect l="0" t="0" r="r" b="b"/>
            <a:pathLst>
              <a:path w="45" h="45">
                <a:moveTo>
                  <a:pt x="0" y="27"/>
                </a:moveTo>
                <a:lnTo>
                  <a:pt x="9" y="45"/>
                </a:lnTo>
                <a:lnTo>
                  <a:pt x="45" y="18"/>
                </a:lnTo>
                <a:lnTo>
                  <a:pt x="36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4" name="Freeform 1412"/>
          <p:cNvSpPr>
            <a:spLocks/>
          </p:cNvSpPr>
          <p:nvPr/>
        </p:nvSpPr>
        <p:spPr bwMode="auto">
          <a:xfrm>
            <a:off x="3086100" y="3325813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5" name="Freeform 1413"/>
          <p:cNvSpPr>
            <a:spLocks/>
          </p:cNvSpPr>
          <p:nvPr/>
        </p:nvSpPr>
        <p:spPr bwMode="auto">
          <a:xfrm>
            <a:off x="3157538" y="3282950"/>
            <a:ext cx="30162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9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9" h="18">
                <a:moveTo>
                  <a:pt x="0" y="0"/>
                </a:moveTo>
                <a:lnTo>
                  <a:pt x="9" y="0"/>
                </a:lnTo>
                <a:lnTo>
                  <a:pt x="19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6" name="Freeform 1414"/>
          <p:cNvSpPr>
            <a:spLocks/>
          </p:cNvSpPr>
          <p:nvPr/>
        </p:nvSpPr>
        <p:spPr bwMode="auto">
          <a:xfrm>
            <a:off x="3100388" y="3282950"/>
            <a:ext cx="71437" cy="714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45" y="18"/>
              </a:cxn>
              <a:cxn ang="0">
                <a:pos x="36" y="0"/>
              </a:cxn>
              <a:cxn ang="0">
                <a:pos x="0" y="27"/>
              </a:cxn>
            </a:cxnLst>
            <a:rect l="0" t="0" r="r" b="b"/>
            <a:pathLst>
              <a:path w="45" h="45">
                <a:moveTo>
                  <a:pt x="0" y="27"/>
                </a:moveTo>
                <a:lnTo>
                  <a:pt x="9" y="45"/>
                </a:lnTo>
                <a:lnTo>
                  <a:pt x="45" y="18"/>
                </a:lnTo>
                <a:lnTo>
                  <a:pt x="36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7" name="Freeform 1415"/>
          <p:cNvSpPr>
            <a:spLocks/>
          </p:cNvSpPr>
          <p:nvPr/>
        </p:nvSpPr>
        <p:spPr bwMode="auto">
          <a:xfrm>
            <a:off x="3259138" y="3224213"/>
            <a:ext cx="14287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10"/>
              </a:cxn>
              <a:cxn ang="0">
                <a:pos x="9" y="10"/>
              </a:cxn>
              <a:cxn ang="0">
                <a:pos x="0" y="0"/>
              </a:cxn>
            </a:cxnLst>
            <a:rect l="0" t="0" r="r" b="b"/>
            <a:pathLst>
              <a:path w="9" h="10">
                <a:moveTo>
                  <a:pt x="0" y="0"/>
                </a:moveTo>
                <a:lnTo>
                  <a:pt x="0" y="0"/>
                </a:lnTo>
                <a:lnTo>
                  <a:pt x="9" y="10"/>
                </a:lnTo>
                <a:lnTo>
                  <a:pt x="9" y="1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8" name="Freeform 1416"/>
          <p:cNvSpPr>
            <a:spLocks/>
          </p:cNvSpPr>
          <p:nvPr/>
        </p:nvSpPr>
        <p:spPr bwMode="auto">
          <a:xfrm>
            <a:off x="3259138" y="3181350"/>
            <a:ext cx="42862" cy="587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37"/>
              </a:cxn>
              <a:cxn ang="0">
                <a:pos x="27" y="18"/>
              </a:cxn>
              <a:cxn ang="0">
                <a:pos x="27" y="9"/>
              </a:cxn>
              <a:cxn ang="0">
                <a:pos x="27" y="0"/>
              </a:cxn>
              <a:cxn ang="0">
                <a:pos x="18" y="9"/>
              </a:cxn>
              <a:cxn ang="0">
                <a:pos x="0" y="27"/>
              </a:cxn>
            </a:cxnLst>
            <a:rect l="0" t="0" r="r" b="b"/>
            <a:pathLst>
              <a:path w="27" h="37">
                <a:moveTo>
                  <a:pt x="0" y="27"/>
                </a:moveTo>
                <a:lnTo>
                  <a:pt x="9" y="37"/>
                </a:lnTo>
                <a:lnTo>
                  <a:pt x="27" y="18"/>
                </a:lnTo>
                <a:lnTo>
                  <a:pt x="27" y="9"/>
                </a:lnTo>
                <a:lnTo>
                  <a:pt x="27" y="0"/>
                </a:lnTo>
                <a:lnTo>
                  <a:pt x="18" y="9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29" name="Rectangle 1417"/>
          <p:cNvSpPr>
            <a:spLocks noChangeArrowheads="1"/>
          </p:cNvSpPr>
          <p:nvPr/>
        </p:nvSpPr>
        <p:spPr bwMode="auto">
          <a:xfrm>
            <a:off x="3273425" y="32400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0" name="Rectangle 1418"/>
          <p:cNvSpPr>
            <a:spLocks noChangeArrowheads="1"/>
          </p:cNvSpPr>
          <p:nvPr/>
        </p:nvSpPr>
        <p:spPr bwMode="auto">
          <a:xfrm>
            <a:off x="3273425" y="3195638"/>
            <a:ext cx="28575" cy="44450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1" name="Rectangle 1419"/>
          <p:cNvSpPr>
            <a:spLocks noChangeArrowheads="1"/>
          </p:cNvSpPr>
          <p:nvPr/>
        </p:nvSpPr>
        <p:spPr bwMode="auto">
          <a:xfrm>
            <a:off x="3273425" y="334010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2" name="Rectangle 1420"/>
          <p:cNvSpPr>
            <a:spLocks noChangeArrowheads="1"/>
          </p:cNvSpPr>
          <p:nvPr/>
        </p:nvSpPr>
        <p:spPr bwMode="auto">
          <a:xfrm>
            <a:off x="3273425" y="344170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3" name="Rectangle 1421"/>
          <p:cNvSpPr>
            <a:spLocks noChangeArrowheads="1"/>
          </p:cNvSpPr>
          <p:nvPr/>
        </p:nvSpPr>
        <p:spPr bwMode="auto">
          <a:xfrm>
            <a:off x="3273425" y="3354388"/>
            <a:ext cx="28575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4" name="Rectangle 1422"/>
          <p:cNvSpPr>
            <a:spLocks noChangeArrowheads="1"/>
          </p:cNvSpPr>
          <p:nvPr/>
        </p:nvSpPr>
        <p:spPr bwMode="auto">
          <a:xfrm>
            <a:off x="3273425" y="35575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5" name="Rectangle 1423"/>
          <p:cNvSpPr>
            <a:spLocks noChangeArrowheads="1"/>
          </p:cNvSpPr>
          <p:nvPr/>
        </p:nvSpPr>
        <p:spPr bwMode="auto">
          <a:xfrm>
            <a:off x="3259138" y="36591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6" name="Freeform 1424"/>
          <p:cNvSpPr>
            <a:spLocks/>
          </p:cNvSpPr>
          <p:nvPr/>
        </p:nvSpPr>
        <p:spPr bwMode="auto">
          <a:xfrm>
            <a:off x="3259138" y="3571875"/>
            <a:ext cx="42862" cy="87313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9" y="0"/>
              </a:cxn>
              <a:cxn ang="0">
                <a:pos x="0" y="55"/>
              </a:cxn>
              <a:cxn ang="0">
                <a:pos x="18" y="55"/>
              </a:cxn>
              <a:cxn ang="0">
                <a:pos x="27" y="0"/>
              </a:cxn>
            </a:cxnLst>
            <a:rect l="0" t="0" r="r" b="b"/>
            <a:pathLst>
              <a:path w="27" h="55">
                <a:moveTo>
                  <a:pt x="27" y="0"/>
                </a:moveTo>
                <a:lnTo>
                  <a:pt x="9" y="0"/>
                </a:lnTo>
                <a:lnTo>
                  <a:pt x="0" y="55"/>
                </a:lnTo>
                <a:lnTo>
                  <a:pt x="18" y="55"/>
                </a:lnTo>
                <a:lnTo>
                  <a:pt x="27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7" name="Rectangle 1425"/>
          <p:cNvSpPr>
            <a:spLocks noChangeArrowheads="1"/>
          </p:cNvSpPr>
          <p:nvPr/>
        </p:nvSpPr>
        <p:spPr bwMode="auto">
          <a:xfrm>
            <a:off x="3259138" y="37607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8" name="Rectangle 1426"/>
          <p:cNvSpPr>
            <a:spLocks noChangeArrowheads="1"/>
          </p:cNvSpPr>
          <p:nvPr/>
        </p:nvSpPr>
        <p:spPr bwMode="auto">
          <a:xfrm>
            <a:off x="3259138" y="38623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39" name="Rectangle 1427"/>
          <p:cNvSpPr>
            <a:spLocks noChangeArrowheads="1"/>
          </p:cNvSpPr>
          <p:nvPr/>
        </p:nvSpPr>
        <p:spPr bwMode="auto">
          <a:xfrm>
            <a:off x="3259138" y="3775075"/>
            <a:ext cx="28575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0" name="Rectangle 1428"/>
          <p:cNvSpPr>
            <a:spLocks noChangeArrowheads="1"/>
          </p:cNvSpPr>
          <p:nvPr/>
        </p:nvSpPr>
        <p:spPr bwMode="auto">
          <a:xfrm>
            <a:off x="3259138" y="39782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1" name="Rectangle 1429"/>
          <p:cNvSpPr>
            <a:spLocks noChangeArrowheads="1"/>
          </p:cNvSpPr>
          <p:nvPr/>
        </p:nvSpPr>
        <p:spPr bwMode="auto">
          <a:xfrm>
            <a:off x="3259138" y="40782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2" name="Rectangle 1430"/>
          <p:cNvSpPr>
            <a:spLocks noChangeArrowheads="1"/>
          </p:cNvSpPr>
          <p:nvPr/>
        </p:nvSpPr>
        <p:spPr bwMode="auto">
          <a:xfrm>
            <a:off x="3259138" y="3992563"/>
            <a:ext cx="28575" cy="8572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3" name="Rectangle 1431"/>
          <p:cNvSpPr>
            <a:spLocks noChangeArrowheads="1"/>
          </p:cNvSpPr>
          <p:nvPr/>
        </p:nvSpPr>
        <p:spPr bwMode="auto">
          <a:xfrm>
            <a:off x="3259138" y="41798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4" name="Rectangle 1432"/>
          <p:cNvSpPr>
            <a:spLocks noChangeArrowheads="1"/>
          </p:cNvSpPr>
          <p:nvPr/>
        </p:nvSpPr>
        <p:spPr bwMode="auto">
          <a:xfrm>
            <a:off x="3259138" y="42814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5" name="Rectangle 1433"/>
          <p:cNvSpPr>
            <a:spLocks noChangeArrowheads="1"/>
          </p:cNvSpPr>
          <p:nvPr/>
        </p:nvSpPr>
        <p:spPr bwMode="auto">
          <a:xfrm>
            <a:off x="3259138" y="4194175"/>
            <a:ext cx="28575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6" name="Rectangle 1434"/>
          <p:cNvSpPr>
            <a:spLocks noChangeArrowheads="1"/>
          </p:cNvSpPr>
          <p:nvPr/>
        </p:nvSpPr>
        <p:spPr bwMode="auto">
          <a:xfrm>
            <a:off x="3244850" y="43973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7" name="Rectangle 1435"/>
          <p:cNvSpPr>
            <a:spLocks noChangeArrowheads="1"/>
          </p:cNvSpPr>
          <p:nvPr/>
        </p:nvSpPr>
        <p:spPr bwMode="auto">
          <a:xfrm>
            <a:off x="3244850" y="44989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8" name="Rectangle 1436"/>
          <p:cNvSpPr>
            <a:spLocks noChangeArrowheads="1"/>
          </p:cNvSpPr>
          <p:nvPr/>
        </p:nvSpPr>
        <p:spPr bwMode="auto">
          <a:xfrm>
            <a:off x="3244850" y="4411663"/>
            <a:ext cx="28575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49" name="Rectangle 1437"/>
          <p:cNvSpPr>
            <a:spLocks noChangeArrowheads="1"/>
          </p:cNvSpPr>
          <p:nvPr/>
        </p:nvSpPr>
        <p:spPr bwMode="auto">
          <a:xfrm>
            <a:off x="3244850" y="46005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0" name="Rectangle 1438"/>
          <p:cNvSpPr>
            <a:spLocks noChangeArrowheads="1"/>
          </p:cNvSpPr>
          <p:nvPr/>
        </p:nvSpPr>
        <p:spPr bwMode="auto">
          <a:xfrm>
            <a:off x="3244850" y="4700588"/>
            <a:ext cx="28575" cy="158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1" name="Rectangle 1439"/>
          <p:cNvSpPr>
            <a:spLocks noChangeArrowheads="1"/>
          </p:cNvSpPr>
          <p:nvPr/>
        </p:nvSpPr>
        <p:spPr bwMode="auto">
          <a:xfrm>
            <a:off x="3244850" y="4614863"/>
            <a:ext cx="28575" cy="8572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2" name="Rectangle 1440"/>
          <p:cNvSpPr>
            <a:spLocks noChangeArrowheads="1"/>
          </p:cNvSpPr>
          <p:nvPr/>
        </p:nvSpPr>
        <p:spPr bwMode="auto">
          <a:xfrm>
            <a:off x="3244850" y="48164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3" name="Rectangle 1441"/>
          <p:cNvSpPr>
            <a:spLocks noChangeArrowheads="1"/>
          </p:cNvSpPr>
          <p:nvPr/>
        </p:nvSpPr>
        <p:spPr bwMode="auto">
          <a:xfrm>
            <a:off x="3244850" y="49180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4" name="Rectangle 1442"/>
          <p:cNvSpPr>
            <a:spLocks noChangeArrowheads="1"/>
          </p:cNvSpPr>
          <p:nvPr/>
        </p:nvSpPr>
        <p:spPr bwMode="auto">
          <a:xfrm>
            <a:off x="3244850" y="4830763"/>
            <a:ext cx="28575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5" name="Rectangle 1443"/>
          <p:cNvSpPr>
            <a:spLocks noChangeArrowheads="1"/>
          </p:cNvSpPr>
          <p:nvPr/>
        </p:nvSpPr>
        <p:spPr bwMode="auto">
          <a:xfrm>
            <a:off x="3244850" y="50196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6" name="Rectangle 1444"/>
          <p:cNvSpPr>
            <a:spLocks noChangeArrowheads="1"/>
          </p:cNvSpPr>
          <p:nvPr/>
        </p:nvSpPr>
        <p:spPr bwMode="auto">
          <a:xfrm>
            <a:off x="3230563" y="51212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7" name="Freeform 1445"/>
          <p:cNvSpPr>
            <a:spLocks/>
          </p:cNvSpPr>
          <p:nvPr/>
        </p:nvSpPr>
        <p:spPr bwMode="auto">
          <a:xfrm>
            <a:off x="3230563" y="5033963"/>
            <a:ext cx="42862" cy="87312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9" y="0"/>
              </a:cxn>
              <a:cxn ang="0">
                <a:pos x="0" y="55"/>
              </a:cxn>
              <a:cxn ang="0">
                <a:pos x="18" y="55"/>
              </a:cxn>
              <a:cxn ang="0">
                <a:pos x="27" y="0"/>
              </a:cxn>
            </a:cxnLst>
            <a:rect l="0" t="0" r="r" b="b"/>
            <a:pathLst>
              <a:path w="27" h="55">
                <a:moveTo>
                  <a:pt x="27" y="0"/>
                </a:moveTo>
                <a:lnTo>
                  <a:pt x="9" y="0"/>
                </a:lnTo>
                <a:lnTo>
                  <a:pt x="0" y="55"/>
                </a:lnTo>
                <a:lnTo>
                  <a:pt x="18" y="55"/>
                </a:lnTo>
                <a:lnTo>
                  <a:pt x="27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8" name="Rectangle 1446"/>
          <p:cNvSpPr>
            <a:spLocks noChangeArrowheads="1"/>
          </p:cNvSpPr>
          <p:nvPr/>
        </p:nvSpPr>
        <p:spPr bwMode="auto">
          <a:xfrm>
            <a:off x="3230563" y="5237163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59" name="Rectangle 1447"/>
          <p:cNvSpPr>
            <a:spLocks noChangeArrowheads="1"/>
          </p:cNvSpPr>
          <p:nvPr/>
        </p:nvSpPr>
        <p:spPr bwMode="auto">
          <a:xfrm>
            <a:off x="3230563" y="5251450"/>
            <a:ext cx="28575" cy="57150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0" name="Rectangle 1448"/>
          <p:cNvSpPr>
            <a:spLocks noChangeArrowheads="1"/>
          </p:cNvSpPr>
          <p:nvPr/>
        </p:nvSpPr>
        <p:spPr bwMode="auto">
          <a:xfrm>
            <a:off x="3287713" y="5280025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1" name="Rectangle 1449"/>
          <p:cNvSpPr>
            <a:spLocks noChangeArrowheads="1"/>
          </p:cNvSpPr>
          <p:nvPr/>
        </p:nvSpPr>
        <p:spPr bwMode="auto">
          <a:xfrm>
            <a:off x="3244850" y="5280025"/>
            <a:ext cx="4286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2" name="Rectangle 1450"/>
          <p:cNvSpPr>
            <a:spLocks noChangeArrowheads="1"/>
          </p:cNvSpPr>
          <p:nvPr/>
        </p:nvSpPr>
        <p:spPr bwMode="auto">
          <a:xfrm>
            <a:off x="3389313" y="5280025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3" name="Rectangle 1451"/>
          <p:cNvSpPr>
            <a:spLocks noChangeArrowheads="1"/>
          </p:cNvSpPr>
          <p:nvPr/>
        </p:nvSpPr>
        <p:spPr bwMode="auto">
          <a:xfrm>
            <a:off x="3476625" y="5280025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4" name="Rectangle 1452"/>
          <p:cNvSpPr>
            <a:spLocks noChangeArrowheads="1"/>
          </p:cNvSpPr>
          <p:nvPr/>
        </p:nvSpPr>
        <p:spPr bwMode="auto">
          <a:xfrm>
            <a:off x="3403600" y="5280025"/>
            <a:ext cx="7302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5" name="Rectangle 1453"/>
          <p:cNvSpPr>
            <a:spLocks noChangeArrowheads="1"/>
          </p:cNvSpPr>
          <p:nvPr/>
        </p:nvSpPr>
        <p:spPr bwMode="auto">
          <a:xfrm>
            <a:off x="3578225" y="5280025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6" name="Rectangle 1454"/>
          <p:cNvSpPr>
            <a:spLocks noChangeArrowheads="1"/>
          </p:cNvSpPr>
          <p:nvPr/>
        </p:nvSpPr>
        <p:spPr bwMode="auto">
          <a:xfrm>
            <a:off x="3678238" y="5280025"/>
            <a:ext cx="1587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7" name="Rectangle 1455"/>
          <p:cNvSpPr>
            <a:spLocks noChangeArrowheads="1"/>
          </p:cNvSpPr>
          <p:nvPr/>
        </p:nvSpPr>
        <p:spPr bwMode="auto">
          <a:xfrm>
            <a:off x="3592513" y="5280025"/>
            <a:ext cx="8572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8" name="Rectangle 1456"/>
          <p:cNvSpPr>
            <a:spLocks noChangeArrowheads="1"/>
          </p:cNvSpPr>
          <p:nvPr/>
        </p:nvSpPr>
        <p:spPr bwMode="auto">
          <a:xfrm>
            <a:off x="3765550" y="5280025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69" name="Rectangle 1457"/>
          <p:cNvSpPr>
            <a:spLocks noChangeArrowheads="1"/>
          </p:cNvSpPr>
          <p:nvPr/>
        </p:nvSpPr>
        <p:spPr bwMode="auto">
          <a:xfrm>
            <a:off x="3867150" y="5280025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0" name="Rectangle 1458"/>
          <p:cNvSpPr>
            <a:spLocks noChangeArrowheads="1"/>
          </p:cNvSpPr>
          <p:nvPr/>
        </p:nvSpPr>
        <p:spPr bwMode="auto">
          <a:xfrm>
            <a:off x="3779838" y="5280025"/>
            <a:ext cx="87312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1" name="Rectangle 1459"/>
          <p:cNvSpPr>
            <a:spLocks noChangeArrowheads="1"/>
          </p:cNvSpPr>
          <p:nvPr/>
        </p:nvSpPr>
        <p:spPr bwMode="auto">
          <a:xfrm>
            <a:off x="3954463" y="5280025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2" name="Rectangle 1460"/>
          <p:cNvSpPr>
            <a:spLocks noChangeArrowheads="1"/>
          </p:cNvSpPr>
          <p:nvPr/>
        </p:nvSpPr>
        <p:spPr bwMode="auto">
          <a:xfrm>
            <a:off x="4056063" y="5280025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3" name="Rectangle 1461"/>
          <p:cNvSpPr>
            <a:spLocks noChangeArrowheads="1"/>
          </p:cNvSpPr>
          <p:nvPr/>
        </p:nvSpPr>
        <p:spPr bwMode="auto">
          <a:xfrm>
            <a:off x="3968750" y="5280025"/>
            <a:ext cx="8731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4" name="Rectangle 1462"/>
          <p:cNvSpPr>
            <a:spLocks noChangeArrowheads="1"/>
          </p:cNvSpPr>
          <p:nvPr/>
        </p:nvSpPr>
        <p:spPr bwMode="auto">
          <a:xfrm>
            <a:off x="4156075" y="5280025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5" name="Rectangle 1463"/>
          <p:cNvSpPr>
            <a:spLocks noChangeArrowheads="1"/>
          </p:cNvSpPr>
          <p:nvPr/>
        </p:nvSpPr>
        <p:spPr bwMode="auto">
          <a:xfrm>
            <a:off x="4214813" y="5280025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6" name="Rectangle 1464"/>
          <p:cNvSpPr>
            <a:spLocks noChangeArrowheads="1"/>
          </p:cNvSpPr>
          <p:nvPr/>
        </p:nvSpPr>
        <p:spPr bwMode="auto">
          <a:xfrm>
            <a:off x="4170363" y="5280025"/>
            <a:ext cx="44450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7" name="Freeform 1465"/>
          <p:cNvSpPr>
            <a:spLocks/>
          </p:cNvSpPr>
          <p:nvPr/>
        </p:nvSpPr>
        <p:spPr bwMode="auto">
          <a:xfrm>
            <a:off x="5343525" y="5048250"/>
            <a:ext cx="28575" cy="28575"/>
          </a:xfrm>
          <a:custGeom>
            <a:avLst/>
            <a:gdLst/>
            <a:ahLst/>
            <a:cxnLst>
              <a:cxn ang="0">
                <a:pos x="18" y="9"/>
              </a:cxn>
              <a:cxn ang="0">
                <a:pos x="9" y="0"/>
              </a:cxn>
              <a:cxn ang="0">
                <a:pos x="9" y="0"/>
              </a:cxn>
              <a:cxn ang="0">
                <a:pos x="0" y="0"/>
              </a:cxn>
              <a:cxn ang="0">
                <a:pos x="0" y="9"/>
              </a:cxn>
              <a:cxn ang="0">
                <a:pos x="0" y="9"/>
              </a:cxn>
              <a:cxn ang="0">
                <a:pos x="9" y="18"/>
              </a:cxn>
              <a:cxn ang="0">
                <a:pos x="9" y="9"/>
              </a:cxn>
              <a:cxn ang="0">
                <a:pos x="18" y="9"/>
              </a:cxn>
            </a:cxnLst>
            <a:rect l="0" t="0" r="r" b="b"/>
            <a:pathLst>
              <a:path w="18" h="18">
                <a:moveTo>
                  <a:pt x="18" y="9"/>
                </a:moveTo>
                <a:lnTo>
                  <a:pt x="9" y="0"/>
                </a:lnTo>
                <a:lnTo>
                  <a:pt x="9" y="0"/>
                </a:lnTo>
                <a:lnTo>
                  <a:pt x="0" y="0"/>
                </a:lnTo>
                <a:lnTo>
                  <a:pt x="0" y="9"/>
                </a:lnTo>
                <a:lnTo>
                  <a:pt x="0" y="9"/>
                </a:lnTo>
                <a:lnTo>
                  <a:pt x="9" y="18"/>
                </a:lnTo>
                <a:lnTo>
                  <a:pt x="9" y="9"/>
                </a:lnTo>
                <a:lnTo>
                  <a:pt x="18" y="9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8" name="Freeform 1466"/>
          <p:cNvSpPr>
            <a:spLocks/>
          </p:cNvSpPr>
          <p:nvPr/>
        </p:nvSpPr>
        <p:spPr bwMode="auto">
          <a:xfrm>
            <a:off x="5357813" y="4991100"/>
            <a:ext cx="217487" cy="144463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0" y="18"/>
              </a:cxn>
              <a:cxn ang="0">
                <a:pos x="0" y="0"/>
              </a:cxn>
              <a:cxn ang="0">
                <a:pos x="18" y="9"/>
              </a:cxn>
              <a:cxn ang="0">
                <a:pos x="109" y="36"/>
              </a:cxn>
              <a:cxn ang="0">
                <a:pos x="137" y="45"/>
              </a:cxn>
              <a:cxn ang="0">
                <a:pos x="109" y="54"/>
              </a:cxn>
              <a:cxn ang="0">
                <a:pos x="18" y="82"/>
              </a:cxn>
              <a:cxn ang="0">
                <a:pos x="0" y="91"/>
              </a:cxn>
              <a:cxn ang="0">
                <a:pos x="0" y="73"/>
              </a:cxn>
              <a:cxn ang="0">
                <a:pos x="9" y="64"/>
              </a:cxn>
              <a:cxn ang="0">
                <a:pos x="100" y="36"/>
              </a:cxn>
              <a:cxn ang="0">
                <a:pos x="109" y="54"/>
              </a:cxn>
              <a:cxn ang="0">
                <a:pos x="100" y="54"/>
              </a:cxn>
              <a:cxn ang="0">
                <a:pos x="9" y="27"/>
              </a:cxn>
              <a:cxn ang="0">
                <a:pos x="18" y="9"/>
              </a:cxn>
              <a:cxn ang="0">
                <a:pos x="18" y="18"/>
              </a:cxn>
              <a:cxn ang="0">
                <a:pos x="18" y="45"/>
              </a:cxn>
              <a:cxn ang="0">
                <a:pos x="0" y="45"/>
              </a:cxn>
            </a:cxnLst>
            <a:rect l="0" t="0" r="r" b="b"/>
            <a:pathLst>
              <a:path w="137" h="91">
                <a:moveTo>
                  <a:pt x="0" y="45"/>
                </a:moveTo>
                <a:lnTo>
                  <a:pt x="0" y="18"/>
                </a:lnTo>
                <a:lnTo>
                  <a:pt x="0" y="0"/>
                </a:lnTo>
                <a:lnTo>
                  <a:pt x="18" y="9"/>
                </a:lnTo>
                <a:lnTo>
                  <a:pt x="109" y="36"/>
                </a:lnTo>
                <a:lnTo>
                  <a:pt x="137" y="45"/>
                </a:lnTo>
                <a:lnTo>
                  <a:pt x="109" y="54"/>
                </a:lnTo>
                <a:lnTo>
                  <a:pt x="18" y="82"/>
                </a:lnTo>
                <a:lnTo>
                  <a:pt x="0" y="91"/>
                </a:lnTo>
                <a:lnTo>
                  <a:pt x="0" y="73"/>
                </a:lnTo>
                <a:lnTo>
                  <a:pt x="9" y="64"/>
                </a:lnTo>
                <a:lnTo>
                  <a:pt x="100" y="36"/>
                </a:lnTo>
                <a:lnTo>
                  <a:pt x="109" y="54"/>
                </a:lnTo>
                <a:lnTo>
                  <a:pt x="100" y="54"/>
                </a:lnTo>
                <a:lnTo>
                  <a:pt x="9" y="27"/>
                </a:lnTo>
                <a:lnTo>
                  <a:pt x="18" y="9"/>
                </a:lnTo>
                <a:lnTo>
                  <a:pt x="18" y="18"/>
                </a:lnTo>
                <a:lnTo>
                  <a:pt x="18" y="45"/>
                </a:lnTo>
                <a:lnTo>
                  <a:pt x="0" y="45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79" name="Freeform 1467"/>
          <p:cNvSpPr>
            <a:spLocks/>
          </p:cNvSpPr>
          <p:nvPr/>
        </p:nvSpPr>
        <p:spPr bwMode="auto">
          <a:xfrm>
            <a:off x="5357813" y="5062538"/>
            <a:ext cx="28575" cy="44450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0" y="0"/>
              </a:cxn>
              <a:cxn ang="0">
                <a:pos x="18" y="0"/>
              </a:cxn>
              <a:cxn ang="0">
                <a:pos x="18" y="0"/>
              </a:cxn>
              <a:cxn ang="0">
                <a:pos x="18" y="0"/>
              </a:cxn>
              <a:cxn ang="0">
                <a:pos x="18" y="28"/>
              </a:cxn>
              <a:cxn ang="0">
                <a:pos x="0" y="28"/>
              </a:cxn>
            </a:cxnLst>
            <a:rect l="0" t="0" r="r" b="b"/>
            <a:pathLst>
              <a:path w="18" h="28">
                <a:moveTo>
                  <a:pt x="0" y="28"/>
                </a:moveTo>
                <a:lnTo>
                  <a:pt x="0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28"/>
                </a:lnTo>
                <a:lnTo>
                  <a:pt x="0" y="28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0" name="Freeform 1468"/>
          <p:cNvSpPr>
            <a:spLocks/>
          </p:cNvSpPr>
          <p:nvPr/>
        </p:nvSpPr>
        <p:spPr bwMode="auto">
          <a:xfrm>
            <a:off x="5372100" y="5019675"/>
            <a:ext cx="144463" cy="87313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0" y="0"/>
              </a:cxn>
              <a:cxn ang="0">
                <a:pos x="91" y="27"/>
              </a:cxn>
              <a:cxn ang="0">
                <a:pos x="0" y="55"/>
              </a:cxn>
              <a:cxn ang="0">
                <a:pos x="0" y="27"/>
              </a:cxn>
            </a:cxnLst>
            <a:rect l="0" t="0" r="r" b="b"/>
            <a:pathLst>
              <a:path w="91" h="55">
                <a:moveTo>
                  <a:pt x="0" y="27"/>
                </a:moveTo>
                <a:lnTo>
                  <a:pt x="0" y="0"/>
                </a:lnTo>
                <a:lnTo>
                  <a:pt x="91" y="27"/>
                </a:lnTo>
                <a:lnTo>
                  <a:pt x="0" y="55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1" name="Freeform 1469"/>
          <p:cNvSpPr>
            <a:spLocks/>
          </p:cNvSpPr>
          <p:nvPr/>
        </p:nvSpPr>
        <p:spPr bwMode="auto">
          <a:xfrm>
            <a:off x="2636838" y="3673475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2" name="Freeform 1470"/>
          <p:cNvSpPr>
            <a:spLocks/>
          </p:cNvSpPr>
          <p:nvPr/>
        </p:nvSpPr>
        <p:spPr bwMode="auto">
          <a:xfrm>
            <a:off x="2665413" y="3644900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3" name="Freeform 1471"/>
          <p:cNvSpPr>
            <a:spLocks/>
          </p:cNvSpPr>
          <p:nvPr/>
        </p:nvSpPr>
        <p:spPr bwMode="auto">
          <a:xfrm>
            <a:off x="2636838" y="3644900"/>
            <a:ext cx="42862" cy="42863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27"/>
              </a:cxn>
              <a:cxn ang="0">
                <a:pos x="27" y="9"/>
              </a:cxn>
              <a:cxn ang="0">
                <a:pos x="18" y="0"/>
              </a:cxn>
              <a:cxn ang="0">
                <a:pos x="0" y="18"/>
              </a:cxn>
            </a:cxnLst>
            <a:rect l="0" t="0" r="r" b="b"/>
            <a:pathLst>
              <a:path w="27" h="27">
                <a:moveTo>
                  <a:pt x="0" y="18"/>
                </a:moveTo>
                <a:lnTo>
                  <a:pt x="9" y="27"/>
                </a:lnTo>
                <a:lnTo>
                  <a:pt x="27" y="9"/>
                </a:lnTo>
                <a:lnTo>
                  <a:pt x="18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4" name="Freeform 1472"/>
          <p:cNvSpPr>
            <a:spLocks/>
          </p:cNvSpPr>
          <p:nvPr/>
        </p:nvSpPr>
        <p:spPr bwMode="auto">
          <a:xfrm>
            <a:off x="2752725" y="3557588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5" name="Freeform 1473"/>
          <p:cNvSpPr>
            <a:spLocks/>
          </p:cNvSpPr>
          <p:nvPr/>
        </p:nvSpPr>
        <p:spPr bwMode="auto">
          <a:xfrm>
            <a:off x="2840038" y="3500438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6" name="Freeform 1474"/>
          <p:cNvSpPr>
            <a:spLocks/>
          </p:cNvSpPr>
          <p:nvPr/>
        </p:nvSpPr>
        <p:spPr bwMode="auto">
          <a:xfrm>
            <a:off x="2767013" y="3500438"/>
            <a:ext cx="87312" cy="857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54"/>
              </a:cxn>
              <a:cxn ang="0">
                <a:pos x="55" y="18"/>
              </a:cxn>
              <a:cxn ang="0">
                <a:pos x="46" y="0"/>
              </a:cxn>
              <a:cxn ang="0">
                <a:pos x="0" y="36"/>
              </a:cxn>
            </a:cxnLst>
            <a:rect l="0" t="0" r="r" b="b"/>
            <a:pathLst>
              <a:path w="55" h="54">
                <a:moveTo>
                  <a:pt x="0" y="36"/>
                </a:moveTo>
                <a:lnTo>
                  <a:pt x="9" y="54"/>
                </a:lnTo>
                <a:lnTo>
                  <a:pt x="55" y="18"/>
                </a:lnTo>
                <a:lnTo>
                  <a:pt x="4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7" name="Freeform 1475"/>
          <p:cNvSpPr>
            <a:spLocks/>
          </p:cNvSpPr>
          <p:nvPr/>
        </p:nvSpPr>
        <p:spPr bwMode="auto">
          <a:xfrm>
            <a:off x="2925763" y="3427413"/>
            <a:ext cx="30162" cy="2857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0"/>
              </a:cxn>
              <a:cxn ang="0">
                <a:pos x="10" y="18"/>
              </a:cxn>
              <a:cxn ang="0">
                <a:pos x="19" y="18"/>
              </a:cxn>
              <a:cxn ang="0">
                <a:pos x="10" y="0"/>
              </a:cxn>
            </a:cxnLst>
            <a:rect l="0" t="0" r="r" b="b"/>
            <a:pathLst>
              <a:path w="19" h="18">
                <a:moveTo>
                  <a:pt x="10" y="0"/>
                </a:moveTo>
                <a:lnTo>
                  <a:pt x="0" y="0"/>
                </a:lnTo>
                <a:lnTo>
                  <a:pt x="10" y="18"/>
                </a:lnTo>
                <a:lnTo>
                  <a:pt x="19" y="18"/>
                </a:lnTo>
                <a:lnTo>
                  <a:pt x="1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8" name="Freeform 1476"/>
          <p:cNvSpPr>
            <a:spLocks/>
          </p:cNvSpPr>
          <p:nvPr/>
        </p:nvSpPr>
        <p:spPr bwMode="auto">
          <a:xfrm>
            <a:off x="3013075" y="3384550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89" name="Freeform 1477"/>
          <p:cNvSpPr>
            <a:spLocks/>
          </p:cNvSpPr>
          <p:nvPr/>
        </p:nvSpPr>
        <p:spPr bwMode="auto">
          <a:xfrm>
            <a:off x="2941638" y="3384550"/>
            <a:ext cx="85725" cy="714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54" y="18"/>
              </a:cxn>
              <a:cxn ang="0">
                <a:pos x="45" y="0"/>
              </a:cxn>
              <a:cxn ang="0">
                <a:pos x="0" y="27"/>
              </a:cxn>
            </a:cxnLst>
            <a:rect l="0" t="0" r="r" b="b"/>
            <a:pathLst>
              <a:path w="54" h="45">
                <a:moveTo>
                  <a:pt x="0" y="27"/>
                </a:moveTo>
                <a:lnTo>
                  <a:pt x="9" y="45"/>
                </a:lnTo>
                <a:lnTo>
                  <a:pt x="54" y="18"/>
                </a:lnTo>
                <a:lnTo>
                  <a:pt x="45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0" name="Freeform 1478"/>
          <p:cNvSpPr>
            <a:spLocks/>
          </p:cNvSpPr>
          <p:nvPr/>
        </p:nvSpPr>
        <p:spPr bwMode="auto">
          <a:xfrm>
            <a:off x="3100388" y="3297238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1" name="Freeform 1479"/>
          <p:cNvSpPr>
            <a:spLocks/>
          </p:cNvSpPr>
          <p:nvPr/>
        </p:nvSpPr>
        <p:spPr bwMode="auto">
          <a:xfrm>
            <a:off x="3187700" y="3254375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2" name="Freeform 1480"/>
          <p:cNvSpPr>
            <a:spLocks/>
          </p:cNvSpPr>
          <p:nvPr/>
        </p:nvSpPr>
        <p:spPr bwMode="auto">
          <a:xfrm>
            <a:off x="3114675" y="3254375"/>
            <a:ext cx="87313" cy="714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55" y="18"/>
              </a:cxn>
              <a:cxn ang="0">
                <a:pos x="46" y="0"/>
              </a:cxn>
              <a:cxn ang="0">
                <a:pos x="0" y="27"/>
              </a:cxn>
            </a:cxnLst>
            <a:rect l="0" t="0" r="r" b="b"/>
            <a:pathLst>
              <a:path w="55" h="45">
                <a:moveTo>
                  <a:pt x="0" y="27"/>
                </a:moveTo>
                <a:lnTo>
                  <a:pt x="9" y="45"/>
                </a:lnTo>
                <a:lnTo>
                  <a:pt x="55" y="18"/>
                </a:lnTo>
                <a:lnTo>
                  <a:pt x="46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3" name="Freeform 1481"/>
          <p:cNvSpPr>
            <a:spLocks/>
          </p:cNvSpPr>
          <p:nvPr/>
        </p:nvSpPr>
        <p:spPr bwMode="auto">
          <a:xfrm>
            <a:off x="3273425" y="3181350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4" name="Freeform 1482"/>
          <p:cNvSpPr>
            <a:spLocks/>
          </p:cNvSpPr>
          <p:nvPr/>
        </p:nvSpPr>
        <p:spPr bwMode="auto">
          <a:xfrm>
            <a:off x="3360738" y="3124200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5" name="Freeform 1483"/>
          <p:cNvSpPr>
            <a:spLocks/>
          </p:cNvSpPr>
          <p:nvPr/>
        </p:nvSpPr>
        <p:spPr bwMode="auto">
          <a:xfrm>
            <a:off x="3287713" y="3124200"/>
            <a:ext cx="87312" cy="857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54"/>
              </a:cxn>
              <a:cxn ang="0">
                <a:pos x="55" y="18"/>
              </a:cxn>
              <a:cxn ang="0">
                <a:pos x="46" y="0"/>
              </a:cxn>
              <a:cxn ang="0">
                <a:pos x="0" y="36"/>
              </a:cxn>
            </a:cxnLst>
            <a:rect l="0" t="0" r="r" b="b"/>
            <a:pathLst>
              <a:path w="55" h="54">
                <a:moveTo>
                  <a:pt x="0" y="36"/>
                </a:moveTo>
                <a:lnTo>
                  <a:pt x="9" y="54"/>
                </a:lnTo>
                <a:lnTo>
                  <a:pt x="55" y="18"/>
                </a:lnTo>
                <a:lnTo>
                  <a:pt x="4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6" name="Freeform 1484"/>
          <p:cNvSpPr>
            <a:spLocks/>
          </p:cNvSpPr>
          <p:nvPr/>
        </p:nvSpPr>
        <p:spPr bwMode="auto">
          <a:xfrm>
            <a:off x="3462338" y="3065463"/>
            <a:ext cx="14287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7" name="Freeform 1485"/>
          <p:cNvSpPr>
            <a:spLocks/>
          </p:cNvSpPr>
          <p:nvPr/>
        </p:nvSpPr>
        <p:spPr bwMode="auto">
          <a:xfrm>
            <a:off x="3462338" y="3022600"/>
            <a:ext cx="42862" cy="57150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36"/>
              </a:cxn>
              <a:cxn ang="0">
                <a:pos x="27" y="18"/>
              </a:cxn>
              <a:cxn ang="0">
                <a:pos x="27" y="9"/>
              </a:cxn>
              <a:cxn ang="0">
                <a:pos x="27" y="0"/>
              </a:cxn>
              <a:cxn ang="0">
                <a:pos x="18" y="9"/>
              </a:cxn>
              <a:cxn ang="0">
                <a:pos x="0" y="27"/>
              </a:cxn>
            </a:cxnLst>
            <a:rect l="0" t="0" r="r" b="b"/>
            <a:pathLst>
              <a:path w="27" h="36">
                <a:moveTo>
                  <a:pt x="0" y="27"/>
                </a:moveTo>
                <a:lnTo>
                  <a:pt x="9" y="36"/>
                </a:lnTo>
                <a:lnTo>
                  <a:pt x="27" y="18"/>
                </a:lnTo>
                <a:lnTo>
                  <a:pt x="27" y="9"/>
                </a:lnTo>
                <a:lnTo>
                  <a:pt x="27" y="0"/>
                </a:lnTo>
                <a:lnTo>
                  <a:pt x="18" y="9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8" name="Rectangle 1486"/>
          <p:cNvSpPr>
            <a:spLocks noChangeArrowheads="1"/>
          </p:cNvSpPr>
          <p:nvPr/>
        </p:nvSpPr>
        <p:spPr bwMode="auto">
          <a:xfrm>
            <a:off x="3476625" y="307975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5999" name="Rectangle 1487"/>
          <p:cNvSpPr>
            <a:spLocks noChangeArrowheads="1"/>
          </p:cNvSpPr>
          <p:nvPr/>
        </p:nvSpPr>
        <p:spPr bwMode="auto">
          <a:xfrm>
            <a:off x="3476625" y="3036888"/>
            <a:ext cx="28575" cy="4286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0" name="Rectangle 1488"/>
          <p:cNvSpPr>
            <a:spLocks noChangeArrowheads="1"/>
          </p:cNvSpPr>
          <p:nvPr/>
        </p:nvSpPr>
        <p:spPr bwMode="auto">
          <a:xfrm>
            <a:off x="3476625" y="318135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1" name="Rectangle 1489"/>
          <p:cNvSpPr>
            <a:spLocks noChangeArrowheads="1"/>
          </p:cNvSpPr>
          <p:nvPr/>
        </p:nvSpPr>
        <p:spPr bwMode="auto">
          <a:xfrm>
            <a:off x="3476625" y="328295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2" name="Rectangle 1490"/>
          <p:cNvSpPr>
            <a:spLocks noChangeArrowheads="1"/>
          </p:cNvSpPr>
          <p:nvPr/>
        </p:nvSpPr>
        <p:spPr bwMode="auto">
          <a:xfrm>
            <a:off x="3476625" y="3195638"/>
            <a:ext cx="28575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3" name="Rectangle 1491"/>
          <p:cNvSpPr>
            <a:spLocks noChangeArrowheads="1"/>
          </p:cNvSpPr>
          <p:nvPr/>
        </p:nvSpPr>
        <p:spPr bwMode="auto">
          <a:xfrm>
            <a:off x="3476625" y="338455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4" name="Rectangle 1492"/>
          <p:cNvSpPr>
            <a:spLocks noChangeArrowheads="1"/>
          </p:cNvSpPr>
          <p:nvPr/>
        </p:nvSpPr>
        <p:spPr bwMode="auto">
          <a:xfrm>
            <a:off x="3476625" y="348615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5" name="Rectangle 1493"/>
          <p:cNvSpPr>
            <a:spLocks noChangeArrowheads="1"/>
          </p:cNvSpPr>
          <p:nvPr/>
        </p:nvSpPr>
        <p:spPr bwMode="auto">
          <a:xfrm>
            <a:off x="3476625" y="3398838"/>
            <a:ext cx="28575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6" name="Rectangle 1494"/>
          <p:cNvSpPr>
            <a:spLocks noChangeArrowheads="1"/>
          </p:cNvSpPr>
          <p:nvPr/>
        </p:nvSpPr>
        <p:spPr bwMode="auto">
          <a:xfrm>
            <a:off x="3476625" y="3586163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7" name="Rectangle 1495"/>
          <p:cNvSpPr>
            <a:spLocks noChangeArrowheads="1"/>
          </p:cNvSpPr>
          <p:nvPr/>
        </p:nvSpPr>
        <p:spPr bwMode="auto">
          <a:xfrm>
            <a:off x="3476625" y="3687763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8" name="Rectangle 1496"/>
          <p:cNvSpPr>
            <a:spLocks noChangeArrowheads="1"/>
          </p:cNvSpPr>
          <p:nvPr/>
        </p:nvSpPr>
        <p:spPr bwMode="auto">
          <a:xfrm>
            <a:off x="3476625" y="3600450"/>
            <a:ext cx="28575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09" name="Rectangle 1497"/>
          <p:cNvSpPr>
            <a:spLocks noChangeArrowheads="1"/>
          </p:cNvSpPr>
          <p:nvPr/>
        </p:nvSpPr>
        <p:spPr bwMode="auto">
          <a:xfrm>
            <a:off x="3476625" y="3789363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0" name="Rectangle 1498"/>
          <p:cNvSpPr>
            <a:spLocks noChangeArrowheads="1"/>
          </p:cNvSpPr>
          <p:nvPr/>
        </p:nvSpPr>
        <p:spPr bwMode="auto">
          <a:xfrm>
            <a:off x="3476625" y="3890963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1" name="Rectangle 1499"/>
          <p:cNvSpPr>
            <a:spLocks noChangeArrowheads="1"/>
          </p:cNvSpPr>
          <p:nvPr/>
        </p:nvSpPr>
        <p:spPr bwMode="auto">
          <a:xfrm>
            <a:off x="3476625" y="3803650"/>
            <a:ext cx="28575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2" name="Rectangle 1500"/>
          <p:cNvSpPr>
            <a:spLocks noChangeArrowheads="1"/>
          </p:cNvSpPr>
          <p:nvPr/>
        </p:nvSpPr>
        <p:spPr bwMode="auto">
          <a:xfrm>
            <a:off x="3476625" y="3992563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3" name="Rectangle 1501"/>
          <p:cNvSpPr>
            <a:spLocks noChangeArrowheads="1"/>
          </p:cNvSpPr>
          <p:nvPr/>
        </p:nvSpPr>
        <p:spPr bwMode="auto">
          <a:xfrm>
            <a:off x="3476625" y="4092575"/>
            <a:ext cx="28575" cy="158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4" name="Rectangle 1502"/>
          <p:cNvSpPr>
            <a:spLocks noChangeArrowheads="1"/>
          </p:cNvSpPr>
          <p:nvPr/>
        </p:nvSpPr>
        <p:spPr bwMode="auto">
          <a:xfrm>
            <a:off x="3476625" y="4006850"/>
            <a:ext cx="28575" cy="8572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5" name="Rectangle 1503"/>
          <p:cNvSpPr>
            <a:spLocks noChangeArrowheads="1"/>
          </p:cNvSpPr>
          <p:nvPr/>
        </p:nvSpPr>
        <p:spPr bwMode="auto">
          <a:xfrm>
            <a:off x="3476625" y="41941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6" name="Rectangle 1504"/>
          <p:cNvSpPr>
            <a:spLocks noChangeArrowheads="1"/>
          </p:cNvSpPr>
          <p:nvPr/>
        </p:nvSpPr>
        <p:spPr bwMode="auto">
          <a:xfrm>
            <a:off x="3490913" y="42957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7" name="Freeform 1505"/>
          <p:cNvSpPr>
            <a:spLocks/>
          </p:cNvSpPr>
          <p:nvPr/>
        </p:nvSpPr>
        <p:spPr bwMode="auto">
          <a:xfrm>
            <a:off x="3476625" y="4208463"/>
            <a:ext cx="42863" cy="87312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0" y="0"/>
              </a:cxn>
              <a:cxn ang="0">
                <a:pos x="9" y="55"/>
              </a:cxn>
              <a:cxn ang="0">
                <a:pos x="27" y="55"/>
              </a:cxn>
              <a:cxn ang="0">
                <a:pos x="18" y="0"/>
              </a:cxn>
            </a:cxnLst>
            <a:rect l="0" t="0" r="r" b="b"/>
            <a:pathLst>
              <a:path w="27" h="55">
                <a:moveTo>
                  <a:pt x="18" y="0"/>
                </a:moveTo>
                <a:lnTo>
                  <a:pt x="0" y="0"/>
                </a:lnTo>
                <a:lnTo>
                  <a:pt x="9" y="55"/>
                </a:lnTo>
                <a:lnTo>
                  <a:pt x="27" y="55"/>
                </a:lnTo>
                <a:lnTo>
                  <a:pt x="18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8" name="Rectangle 1506"/>
          <p:cNvSpPr>
            <a:spLocks noChangeArrowheads="1"/>
          </p:cNvSpPr>
          <p:nvPr/>
        </p:nvSpPr>
        <p:spPr bwMode="auto">
          <a:xfrm>
            <a:off x="3490913" y="43973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19" name="Rectangle 1507"/>
          <p:cNvSpPr>
            <a:spLocks noChangeArrowheads="1"/>
          </p:cNvSpPr>
          <p:nvPr/>
        </p:nvSpPr>
        <p:spPr bwMode="auto">
          <a:xfrm>
            <a:off x="3490913" y="44989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0" name="Rectangle 1508"/>
          <p:cNvSpPr>
            <a:spLocks noChangeArrowheads="1"/>
          </p:cNvSpPr>
          <p:nvPr/>
        </p:nvSpPr>
        <p:spPr bwMode="auto">
          <a:xfrm>
            <a:off x="3490913" y="4411663"/>
            <a:ext cx="28575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1" name="Rectangle 1509"/>
          <p:cNvSpPr>
            <a:spLocks noChangeArrowheads="1"/>
          </p:cNvSpPr>
          <p:nvPr/>
        </p:nvSpPr>
        <p:spPr bwMode="auto">
          <a:xfrm>
            <a:off x="3490913" y="460057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2" name="Rectangle 1510"/>
          <p:cNvSpPr>
            <a:spLocks noChangeArrowheads="1"/>
          </p:cNvSpPr>
          <p:nvPr/>
        </p:nvSpPr>
        <p:spPr bwMode="auto">
          <a:xfrm>
            <a:off x="3490913" y="4700588"/>
            <a:ext cx="28575" cy="158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3" name="Rectangle 1511"/>
          <p:cNvSpPr>
            <a:spLocks noChangeArrowheads="1"/>
          </p:cNvSpPr>
          <p:nvPr/>
        </p:nvSpPr>
        <p:spPr bwMode="auto">
          <a:xfrm>
            <a:off x="3490913" y="4614863"/>
            <a:ext cx="28575" cy="8572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4" name="Rectangle 1512"/>
          <p:cNvSpPr>
            <a:spLocks noChangeArrowheads="1"/>
          </p:cNvSpPr>
          <p:nvPr/>
        </p:nvSpPr>
        <p:spPr bwMode="auto">
          <a:xfrm>
            <a:off x="3490913" y="48021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5" name="Rectangle 1513"/>
          <p:cNvSpPr>
            <a:spLocks noChangeArrowheads="1"/>
          </p:cNvSpPr>
          <p:nvPr/>
        </p:nvSpPr>
        <p:spPr bwMode="auto">
          <a:xfrm>
            <a:off x="3490913" y="49037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6" name="Rectangle 1514"/>
          <p:cNvSpPr>
            <a:spLocks noChangeArrowheads="1"/>
          </p:cNvSpPr>
          <p:nvPr/>
        </p:nvSpPr>
        <p:spPr bwMode="auto">
          <a:xfrm>
            <a:off x="3490913" y="4816475"/>
            <a:ext cx="28575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7" name="Rectangle 1515"/>
          <p:cNvSpPr>
            <a:spLocks noChangeArrowheads="1"/>
          </p:cNvSpPr>
          <p:nvPr/>
        </p:nvSpPr>
        <p:spPr bwMode="auto">
          <a:xfrm>
            <a:off x="3490913" y="50053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8" name="Rectangle 1516"/>
          <p:cNvSpPr>
            <a:spLocks noChangeArrowheads="1"/>
          </p:cNvSpPr>
          <p:nvPr/>
        </p:nvSpPr>
        <p:spPr bwMode="auto">
          <a:xfrm>
            <a:off x="3490913" y="5019675"/>
            <a:ext cx="28575" cy="57150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29" name="Rectangle 1517"/>
          <p:cNvSpPr>
            <a:spLocks noChangeArrowheads="1"/>
          </p:cNvSpPr>
          <p:nvPr/>
        </p:nvSpPr>
        <p:spPr bwMode="auto">
          <a:xfrm>
            <a:off x="3548063" y="5048250"/>
            <a:ext cx="1587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0" name="Rectangle 1518"/>
          <p:cNvSpPr>
            <a:spLocks noChangeArrowheads="1"/>
          </p:cNvSpPr>
          <p:nvPr/>
        </p:nvSpPr>
        <p:spPr bwMode="auto">
          <a:xfrm>
            <a:off x="3505200" y="5048250"/>
            <a:ext cx="4286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1" name="Rectangle 1519"/>
          <p:cNvSpPr>
            <a:spLocks noChangeArrowheads="1"/>
          </p:cNvSpPr>
          <p:nvPr/>
        </p:nvSpPr>
        <p:spPr bwMode="auto">
          <a:xfrm>
            <a:off x="36496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2" name="Rectangle 1520"/>
          <p:cNvSpPr>
            <a:spLocks noChangeArrowheads="1"/>
          </p:cNvSpPr>
          <p:nvPr/>
        </p:nvSpPr>
        <p:spPr bwMode="auto">
          <a:xfrm>
            <a:off x="37512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3" name="Rectangle 1521"/>
          <p:cNvSpPr>
            <a:spLocks noChangeArrowheads="1"/>
          </p:cNvSpPr>
          <p:nvPr/>
        </p:nvSpPr>
        <p:spPr bwMode="auto">
          <a:xfrm>
            <a:off x="3663950" y="5048250"/>
            <a:ext cx="8731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4" name="Rectangle 1522"/>
          <p:cNvSpPr>
            <a:spLocks noChangeArrowheads="1"/>
          </p:cNvSpPr>
          <p:nvPr/>
        </p:nvSpPr>
        <p:spPr bwMode="auto">
          <a:xfrm>
            <a:off x="38528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5" name="Rectangle 1523"/>
          <p:cNvSpPr>
            <a:spLocks noChangeArrowheads="1"/>
          </p:cNvSpPr>
          <p:nvPr/>
        </p:nvSpPr>
        <p:spPr bwMode="auto">
          <a:xfrm>
            <a:off x="39544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6" name="Rectangle 1524"/>
          <p:cNvSpPr>
            <a:spLocks noChangeArrowheads="1"/>
          </p:cNvSpPr>
          <p:nvPr/>
        </p:nvSpPr>
        <p:spPr bwMode="auto">
          <a:xfrm>
            <a:off x="3867150" y="5048250"/>
            <a:ext cx="8731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7" name="Rectangle 1525"/>
          <p:cNvSpPr>
            <a:spLocks noChangeArrowheads="1"/>
          </p:cNvSpPr>
          <p:nvPr/>
        </p:nvSpPr>
        <p:spPr bwMode="auto">
          <a:xfrm>
            <a:off x="40560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8" name="Rectangle 1526"/>
          <p:cNvSpPr>
            <a:spLocks noChangeArrowheads="1"/>
          </p:cNvSpPr>
          <p:nvPr/>
        </p:nvSpPr>
        <p:spPr bwMode="auto">
          <a:xfrm>
            <a:off x="4170363" y="5048250"/>
            <a:ext cx="1587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39" name="Rectangle 1527"/>
          <p:cNvSpPr>
            <a:spLocks noChangeArrowheads="1"/>
          </p:cNvSpPr>
          <p:nvPr/>
        </p:nvSpPr>
        <p:spPr bwMode="auto">
          <a:xfrm>
            <a:off x="4070350" y="5048250"/>
            <a:ext cx="10001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0" name="Rectangle 1528"/>
          <p:cNvSpPr>
            <a:spLocks noChangeArrowheads="1"/>
          </p:cNvSpPr>
          <p:nvPr/>
        </p:nvSpPr>
        <p:spPr bwMode="auto">
          <a:xfrm>
            <a:off x="42719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1" name="Rectangle 1529"/>
          <p:cNvSpPr>
            <a:spLocks noChangeArrowheads="1"/>
          </p:cNvSpPr>
          <p:nvPr/>
        </p:nvSpPr>
        <p:spPr bwMode="auto">
          <a:xfrm>
            <a:off x="43735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2" name="Rectangle 1530"/>
          <p:cNvSpPr>
            <a:spLocks noChangeArrowheads="1"/>
          </p:cNvSpPr>
          <p:nvPr/>
        </p:nvSpPr>
        <p:spPr bwMode="auto">
          <a:xfrm>
            <a:off x="4286250" y="5048250"/>
            <a:ext cx="8731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3" name="Rectangle 1531"/>
          <p:cNvSpPr>
            <a:spLocks noChangeArrowheads="1"/>
          </p:cNvSpPr>
          <p:nvPr/>
        </p:nvSpPr>
        <p:spPr bwMode="auto">
          <a:xfrm>
            <a:off x="44751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4" name="Rectangle 1532"/>
          <p:cNvSpPr>
            <a:spLocks noChangeArrowheads="1"/>
          </p:cNvSpPr>
          <p:nvPr/>
        </p:nvSpPr>
        <p:spPr bwMode="auto">
          <a:xfrm>
            <a:off x="45767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5" name="Rectangle 1533"/>
          <p:cNvSpPr>
            <a:spLocks noChangeArrowheads="1"/>
          </p:cNvSpPr>
          <p:nvPr/>
        </p:nvSpPr>
        <p:spPr bwMode="auto">
          <a:xfrm>
            <a:off x="4489450" y="5048250"/>
            <a:ext cx="8731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6" name="Rectangle 1534"/>
          <p:cNvSpPr>
            <a:spLocks noChangeArrowheads="1"/>
          </p:cNvSpPr>
          <p:nvPr/>
        </p:nvSpPr>
        <p:spPr bwMode="auto">
          <a:xfrm>
            <a:off x="46783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7" name="Rectangle 1535"/>
          <p:cNvSpPr>
            <a:spLocks noChangeArrowheads="1"/>
          </p:cNvSpPr>
          <p:nvPr/>
        </p:nvSpPr>
        <p:spPr bwMode="auto">
          <a:xfrm>
            <a:off x="4778375" y="504825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8" name="Rectangle 1536"/>
          <p:cNvSpPr>
            <a:spLocks noChangeArrowheads="1"/>
          </p:cNvSpPr>
          <p:nvPr/>
        </p:nvSpPr>
        <p:spPr bwMode="auto">
          <a:xfrm>
            <a:off x="4692650" y="5048250"/>
            <a:ext cx="8572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49" name="Rectangle 1537"/>
          <p:cNvSpPr>
            <a:spLocks noChangeArrowheads="1"/>
          </p:cNvSpPr>
          <p:nvPr/>
        </p:nvSpPr>
        <p:spPr bwMode="auto">
          <a:xfrm>
            <a:off x="4879975" y="504825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0" name="Rectangle 1538"/>
          <p:cNvSpPr>
            <a:spLocks noChangeArrowheads="1"/>
          </p:cNvSpPr>
          <p:nvPr/>
        </p:nvSpPr>
        <p:spPr bwMode="auto">
          <a:xfrm>
            <a:off x="4981575" y="504825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1" name="Rectangle 1539"/>
          <p:cNvSpPr>
            <a:spLocks noChangeArrowheads="1"/>
          </p:cNvSpPr>
          <p:nvPr/>
        </p:nvSpPr>
        <p:spPr bwMode="auto">
          <a:xfrm>
            <a:off x="4894263" y="5048250"/>
            <a:ext cx="87312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2" name="Rectangle 1540"/>
          <p:cNvSpPr>
            <a:spLocks noChangeArrowheads="1"/>
          </p:cNvSpPr>
          <p:nvPr/>
        </p:nvSpPr>
        <p:spPr bwMode="auto">
          <a:xfrm>
            <a:off x="50974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3" name="Rectangle 1541"/>
          <p:cNvSpPr>
            <a:spLocks noChangeArrowheads="1"/>
          </p:cNvSpPr>
          <p:nvPr/>
        </p:nvSpPr>
        <p:spPr bwMode="auto">
          <a:xfrm>
            <a:off x="51990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4" name="Rectangle 1542"/>
          <p:cNvSpPr>
            <a:spLocks noChangeArrowheads="1"/>
          </p:cNvSpPr>
          <p:nvPr/>
        </p:nvSpPr>
        <p:spPr bwMode="auto">
          <a:xfrm>
            <a:off x="5111750" y="5048250"/>
            <a:ext cx="8731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5" name="Rectangle 1543"/>
          <p:cNvSpPr>
            <a:spLocks noChangeArrowheads="1"/>
          </p:cNvSpPr>
          <p:nvPr/>
        </p:nvSpPr>
        <p:spPr bwMode="auto">
          <a:xfrm>
            <a:off x="530066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6" name="Rectangle 1544"/>
          <p:cNvSpPr>
            <a:spLocks noChangeArrowheads="1"/>
          </p:cNvSpPr>
          <p:nvPr/>
        </p:nvSpPr>
        <p:spPr bwMode="auto">
          <a:xfrm>
            <a:off x="5357813" y="504825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7" name="Rectangle 1545"/>
          <p:cNvSpPr>
            <a:spLocks noChangeArrowheads="1"/>
          </p:cNvSpPr>
          <p:nvPr/>
        </p:nvSpPr>
        <p:spPr bwMode="auto">
          <a:xfrm>
            <a:off x="5314950" y="5048250"/>
            <a:ext cx="4286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8" name="Freeform 1546"/>
          <p:cNvSpPr>
            <a:spLocks/>
          </p:cNvSpPr>
          <p:nvPr/>
        </p:nvSpPr>
        <p:spPr bwMode="auto">
          <a:xfrm>
            <a:off x="6022975" y="4889500"/>
            <a:ext cx="30163" cy="28575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9"/>
              </a:cxn>
              <a:cxn ang="0">
                <a:pos x="0" y="18"/>
              </a:cxn>
              <a:cxn ang="0">
                <a:pos x="9" y="18"/>
              </a:cxn>
              <a:cxn ang="0">
                <a:pos x="19" y="18"/>
              </a:cxn>
              <a:cxn ang="0">
                <a:pos x="19" y="9"/>
              </a:cxn>
            </a:cxnLst>
            <a:rect l="0" t="0" r="r" b="b"/>
            <a:pathLst>
              <a:path w="19" h="18">
                <a:moveTo>
                  <a:pt x="19" y="9"/>
                </a:moveTo>
                <a:lnTo>
                  <a:pt x="19" y="9"/>
                </a:lnTo>
                <a:lnTo>
                  <a:pt x="9" y="0"/>
                </a:lnTo>
                <a:lnTo>
                  <a:pt x="0" y="9"/>
                </a:lnTo>
                <a:lnTo>
                  <a:pt x="0" y="9"/>
                </a:lnTo>
                <a:lnTo>
                  <a:pt x="0" y="18"/>
                </a:lnTo>
                <a:lnTo>
                  <a:pt x="9" y="18"/>
                </a:lnTo>
                <a:lnTo>
                  <a:pt x="19" y="18"/>
                </a:lnTo>
                <a:lnTo>
                  <a:pt x="19" y="9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59" name="Freeform 1547"/>
          <p:cNvSpPr>
            <a:spLocks/>
          </p:cNvSpPr>
          <p:nvPr/>
        </p:nvSpPr>
        <p:spPr bwMode="auto">
          <a:xfrm>
            <a:off x="6022975" y="4830763"/>
            <a:ext cx="231775" cy="146050"/>
          </a:xfrm>
          <a:custGeom>
            <a:avLst/>
            <a:gdLst/>
            <a:ahLst/>
            <a:cxnLst>
              <a:cxn ang="0">
                <a:pos x="9" y="46"/>
              </a:cxn>
              <a:cxn ang="0">
                <a:pos x="9" y="19"/>
              </a:cxn>
              <a:cxn ang="0">
                <a:pos x="0" y="0"/>
              </a:cxn>
              <a:cxn ang="0">
                <a:pos x="28" y="10"/>
              </a:cxn>
              <a:cxn ang="0">
                <a:pos x="119" y="37"/>
              </a:cxn>
              <a:cxn ang="0">
                <a:pos x="146" y="46"/>
              </a:cxn>
              <a:cxn ang="0">
                <a:pos x="119" y="55"/>
              </a:cxn>
              <a:cxn ang="0">
                <a:pos x="28" y="83"/>
              </a:cxn>
              <a:cxn ang="0">
                <a:pos x="9" y="92"/>
              </a:cxn>
              <a:cxn ang="0">
                <a:pos x="9" y="73"/>
              </a:cxn>
              <a:cxn ang="0">
                <a:pos x="19" y="64"/>
              </a:cxn>
              <a:cxn ang="0">
                <a:pos x="110" y="37"/>
              </a:cxn>
              <a:cxn ang="0">
                <a:pos x="119" y="55"/>
              </a:cxn>
              <a:cxn ang="0">
                <a:pos x="110" y="55"/>
              </a:cxn>
              <a:cxn ang="0">
                <a:pos x="19" y="28"/>
              </a:cxn>
              <a:cxn ang="0">
                <a:pos x="28" y="10"/>
              </a:cxn>
              <a:cxn ang="0">
                <a:pos x="28" y="19"/>
              </a:cxn>
              <a:cxn ang="0">
                <a:pos x="28" y="46"/>
              </a:cxn>
              <a:cxn ang="0">
                <a:pos x="9" y="46"/>
              </a:cxn>
            </a:cxnLst>
            <a:rect l="0" t="0" r="r" b="b"/>
            <a:pathLst>
              <a:path w="146" h="92">
                <a:moveTo>
                  <a:pt x="9" y="46"/>
                </a:moveTo>
                <a:lnTo>
                  <a:pt x="9" y="19"/>
                </a:lnTo>
                <a:lnTo>
                  <a:pt x="0" y="0"/>
                </a:lnTo>
                <a:lnTo>
                  <a:pt x="28" y="10"/>
                </a:lnTo>
                <a:lnTo>
                  <a:pt x="119" y="37"/>
                </a:lnTo>
                <a:lnTo>
                  <a:pt x="146" y="46"/>
                </a:lnTo>
                <a:lnTo>
                  <a:pt x="119" y="55"/>
                </a:lnTo>
                <a:lnTo>
                  <a:pt x="28" y="83"/>
                </a:lnTo>
                <a:lnTo>
                  <a:pt x="9" y="92"/>
                </a:lnTo>
                <a:lnTo>
                  <a:pt x="9" y="73"/>
                </a:lnTo>
                <a:lnTo>
                  <a:pt x="19" y="64"/>
                </a:lnTo>
                <a:lnTo>
                  <a:pt x="110" y="37"/>
                </a:lnTo>
                <a:lnTo>
                  <a:pt x="119" y="55"/>
                </a:lnTo>
                <a:lnTo>
                  <a:pt x="110" y="55"/>
                </a:lnTo>
                <a:lnTo>
                  <a:pt x="19" y="28"/>
                </a:lnTo>
                <a:lnTo>
                  <a:pt x="28" y="10"/>
                </a:lnTo>
                <a:lnTo>
                  <a:pt x="28" y="19"/>
                </a:lnTo>
                <a:lnTo>
                  <a:pt x="28" y="46"/>
                </a:lnTo>
                <a:lnTo>
                  <a:pt x="9" y="4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0" name="Freeform 1548"/>
          <p:cNvSpPr>
            <a:spLocks/>
          </p:cNvSpPr>
          <p:nvPr/>
        </p:nvSpPr>
        <p:spPr bwMode="auto">
          <a:xfrm>
            <a:off x="6037263" y="4903788"/>
            <a:ext cx="30162" cy="42862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0" y="0"/>
              </a:cxn>
              <a:cxn ang="0">
                <a:pos x="19" y="0"/>
              </a:cxn>
              <a:cxn ang="0">
                <a:pos x="19" y="0"/>
              </a:cxn>
              <a:cxn ang="0">
                <a:pos x="19" y="0"/>
              </a:cxn>
              <a:cxn ang="0">
                <a:pos x="19" y="27"/>
              </a:cxn>
              <a:cxn ang="0">
                <a:pos x="0" y="27"/>
              </a:cxn>
            </a:cxnLst>
            <a:rect l="0" t="0" r="r" b="b"/>
            <a:pathLst>
              <a:path w="19" h="27">
                <a:moveTo>
                  <a:pt x="0" y="27"/>
                </a:moveTo>
                <a:lnTo>
                  <a:pt x="0" y="0"/>
                </a:lnTo>
                <a:lnTo>
                  <a:pt x="19" y="0"/>
                </a:lnTo>
                <a:lnTo>
                  <a:pt x="19" y="0"/>
                </a:lnTo>
                <a:lnTo>
                  <a:pt x="19" y="0"/>
                </a:lnTo>
                <a:lnTo>
                  <a:pt x="19" y="27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1" name="Freeform 1549"/>
          <p:cNvSpPr>
            <a:spLocks/>
          </p:cNvSpPr>
          <p:nvPr/>
        </p:nvSpPr>
        <p:spPr bwMode="auto">
          <a:xfrm>
            <a:off x="6053138" y="4860925"/>
            <a:ext cx="144462" cy="85725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0" y="0"/>
              </a:cxn>
              <a:cxn ang="0">
                <a:pos x="91" y="27"/>
              </a:cxn>
              <a:cxn ang="0">
                <a:pos x="0" y="54"/>
              </a:cxn>
              <a:cxn ang="0">
                <a:pos x="0" y="27"/>
              </a:cxn>
            </a:cxnLst>
            <a:rect l="0" t="0" r="r" b="b"/>
            <a:pathLst>
              <a:path w="91" h="54">
                <a:moveTo>
                  <a:pt x="0" y="27"/>
                </a:moveTo>
                <a:lnTo>
                  <a:pt x="0" y="0"/>
                </a:lnTo>
                <a:lnTo>
                  <a:pt x="91" y="27"/>
                </a:lnTo>
                <a:lnTo>
                  <a:pt x="0" y="54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2" name="Freeform 1550"/>
          <p:cNvSpPr>
            <a:spLocks/>
          </p:cNvSpPr>
          <p:nvPr/>
        </p:nvSpPr>
        <p:spPr bwMode="auto">
          <a:xfrm>
            <a:off x="2636838" y="3659188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3" name="Freeform 1551"/>
          <p:cNvSpPr>
            <a:spLocks/>
          </p:cNvSpPr>
          <p:nvPr/>
        </p:nvSpPr>
        <p:spPr bwMode="auto">
          <a:xfrm>
            <a:off x="2695575" y="3630613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4" name="Freeform 1552"/>
          <p:cNvSpPr>
            <a:spLocks/>
          </p:cNvSpPr>
          <p:nvPr/>
        </p:nvSpPr>
        <p:spPr bwMode="auto">
          <a:xfrm>
            <a:off x="2651125" y="3630613"/>
            <a:ext cx="58738" cy="57150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36"/>
              </a:cxn>
              <a:cxn ang="0">
                <a:pos x="37" y="18"/>
              </a:cxn>
              <a:cxn ang="0">
                <a:pos x="28" y="0"/>
              </a:cxn>
              <a:cxn ang="0">
                <a:pos x="0" y="18"/>
              </a:cxn>
            </a:cxnLst>
            <a:rect l="0" t="0" r="r" b="b"/>
            <a:pathLst>
              <a:path w="37" h="36">
                <a:moveTo>
                  <a:pt x="0" y="18"/>
                </a:moveTo>
                <a:lnTo>
                  <a:pt x="9" y="36"/>
                </a:lnTo>
                <a:lnTo>
                  <a:pt x="37" y="18"/>
                </a:lnTo>
                <a:lnTo>
                  <a:pt x="28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5" name="Freeform 1553"/>
          <p:cNvSpPr>
            <a:spLocks/>
          </p:cNvSpPr>
          <p:nvPr/>
        </p:nvSpPr>
        <p:spPr bwMode="auto">
          <a:xfrm>
            <a:off x="2781300" y="3557588"/>
            <a:ext cx="30163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9" y="18"/>
              </a:cxn>
              <a:cxn ang="0">
                <a:pos x="9" y="0"/>
              </a:cxn>
            </a:cxnLst>
            <a:rect l="0" t="0" r="r" b="b"/>
            <a:pathLst>
              <a:path w="19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9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6" name="Freeform 1554"/>
          <p:cNvSpPr>
            <a:spLocks/>
          </p:cNvSpPr>
          <p:nvPr/>
        </p:nvSpPr>
        <p:spPr bwMode="auto">
          <a:xfrm>
            <a:off x="2868613" y="3500438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7" name="Freeform 1555"/>
          <p:cNvSpPr>
            <a:spLocks/>
          </p:cNvSpPr>
          <p:nvPr/>
        </p:nvSpPr>
        <p:spPr bwMode="auto">
          <a:xfrm>
            <a:off x="2795588" y="3500438"/>
            <a:ext cx="87312" cy="857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0" y="54"/>
              </a:cxn>
              <a:cxn ang="0">
                <a:pos x="55" y="18"/>
              </a:cxn>
              <a:cxn ang="0">
                <a:pos x="46" y="0"/>
              </a:cxn>
              <a:cxn ang="0">
                <a:pos x="0" y="36"/>
              </a:cxn>
            </a:cxnLst>
            <a:rect l="0" t="0" r="r" b="b"/>
            <a:pathLst>
              <a:path w="55" h="54">
                <a:moveTo>
                  <a:pt x="0" y="36"/>
                </a:moveTo>
                <a:lnTo>
                  <a:pt x="10" y="54"/>
                </a:lnTo>
                <a:lnTo>
                  <a:pt x="55" y="18"/>
                </a:lnTo>
                <a:lnTo>
                  <a:pt x="4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8" name="Freeform 1556"/>
          <p:cNvSpPr>
            <a:spLocks/>
          </p:cNvSpPr>
          <p:nvPr/>
        </p:nvSpPr>
        <p:spPr bwMode="auto">
          <a:xfrm>
            <a:off x="2941638" y="3427413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69" name="Freeform 1557"/>
          <p:cNvSpPr>
            <a:spLocks/>
          </p:cNvSpPr>
          <p:nvPr/>
        </p:nvSpPr>
        <p:spPr bwMode="auto">
          <a:xfrm>
            <a:off x="3027363" y="3370263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0" name="Freeform 1558"/>
          <p:cNvSpPr>
            <a:spLocks/>
          </p:cNvSpPr>
          <p:nvPr/>
        </p:nvSpPr>
        <p:spPr bwMode="auto">
          <a:xfrm>
            <a:off x="2955925" y="3370263"/>
            <a:ext cx="85725" cy="857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54"/>
              </a:cxn>
              <a:cxn ang="0">
                <a:pos x="54" y="18"/>
              </a:cxn>
              <a:cxn ang="0">
                <a:pos x="45" y="0"/>
              </a:cxn>
              <a:cxn ang="0">
                <a:pos x="0" y="36"/>
              </a:cxn>
            </a:cxnLst>
            <a:rect l="0" t="0" r="r" b="b"/>
            <a:pathLst>
              <a:path w="54" h="54">
                <a:moveTo>
                  <a:pt x="0" y="36"/>
                </a:moveTo>
                <a:lnTo>
                  <a:pt x="9" y="54"/>
                </a:lnTo>
                <a:lnTo>
                  <a:pt x="54" y="18"/>
                </a:lnTo>
                <a:lnTo>
                  <a:pt x="45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1" name="Freeform 1559"/>
          <p:cNvSpPr>
            <a:spLocks/>
          </p:cNvSpPr>
          <p:nvPr/>
        </p:nvSpPr>
        <p:spPr bwMode="auto">
          <a:xfrm>
            <a:off x="3114675" y="3297238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2" name="Freeform 1560"/>
          <p:cNvSpPr>
            <a:spLocks/>
          </p:cNvSpPr>
          <p:nvPr/>
        </p:nvSpPr>
        <p:spPr bwMode="auto">
          <a:xfrm>
            <a:off x="3201988" y="3240088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3" name="Freeform 1561"/>
          <p:cNvSpPr>
            <a:spLocks/>
          </p:cNvSpPr>
          <p:nvPr/>
        </p:nvSpPr>
        <p:spPr bwMode="auto">
          <a:xfrm>
            <a:off x="3128963" y="3240088"/>
            <a:ext cx="87312" cy="857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54"/>
              </a:cxn>
              <a:cxn ang="0">
                <a:pos x="55" y="18"/>
              </a:cxn>
              <a:cxn ang="0">
                <a:pos x="46" y="0"/>
              </a:cxn>
              <a:cxn ang="0">
                <a:pos x="0" y="36"/>
              </a:cxn>
            </a:cxnLst>
            <a:rect l="0" t="0" r="r" b="b"/>
            <a:pathLst>
              <a:path w="55" h="54">
                <a:moveTo>
                  <a:pt x="0" y="36"/>
                </a:moveTo>
                <a:lnTo>
                  <a:pt x="9" y="54"/>
                </a:lnTo>
                <a:lnTo>
                  <a:pt x="55" y="18"/>
                </a:lnTo>
                <a:lnTo>
                  <a:pt x="46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4" name="Freeform 1562"/>
          <p:cNvSpPr>
            <a:spLocks/>
          </p:cNvSpPr>
          <p:nvPr/>
        </p:nvSpPr>
        <p:spPr bwMode="auto">
          <a:xfrm>
            <a:off x="3287713" y="3167063"/>
            <a:ext cx="30162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9" y="18"/>
              </a:cxn>
              <a:cxn ang="0">
                <a:pos x="9" y="0"/>
              </a:cxn>
            </a:cxnLst>
            <a:rect l="0" t="0" r="r" b="b"/>
            <a:pathLst>
              <a:path w="19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9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5" name="Freeform 1563"/>
          <p:cNvSpPr>
            <a:spLocks/>
          </p:cNvSpPr>
          <p:nvPr/>
        </p:nvSpPr>
        <p:spPr bwMode="auto">
          <a:xfrm>
            <a:off x="3375025" y="3124200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6" name="Freeform 1564"/>
          <p:cNvSpPr>
            <a:spLocks/>
          </p:cNvSpPr>
          <p:nvPr/>
        </p:nvSpPr>
        <p:spPr bwMode="auto">
          <a:xfrm>
            <a:off x="3302000" y="3124200"/>
            <a:ext cx="87313" cy="714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10" y="45"/>
              </a:cxn>
              <a:cxn ang="0">
                <a:pos x="55" y="18"/>
              </a:cxn>
              <a:cxn ang="0">
                <a:pos x="46" y="0"/>
              </a:cxn>
              <a:cxn ang="0">
                <a:pos x="0" y="27"/>
              </a:cxn>
            </a:cxnLst>
            <a:rect l="0" t="0" r="r" b="b"/>
            <a:pathLst>
              <a:path w="55" h="45">
                <a:moveTo>
                  <a:pt x="0" y="27"/>
                </a:moveTo>
                <a:lnTo>
                  <a:pt x="10" y="45"/>
                </a:lnTo>
                <a:lnTo>
                  <a:pt x="55" y="18"/>
                </a:lnTo>
                <a:lnTo>
                  <a:pt x="46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7" name="Freeform 1565"/>
          <p:cNvSpPr>
            <a:spLocks/>
          </p:cNvSpPr>
          <p:nvPr/>
        </p:nvSpPr>
        <p:spPr bwMode="auto">
          <a:xfrm>
            <a:off x="3462338" y="3051175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8" name="Freeform 1566"/>
          <p:cNvSpPr>
            <a:spLocks/>
          </p:cNvSpPr>
          <p:nvPr/>
        </p:nvSpPr>
        <p:spPr bwMode="auto">
          <a:xfrm>
            <a:off x="3548063" y="2994025"/>
            <a:ext cx="30162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0"/>
              </a:cxn>
              <a:cxn ang="0">
                <a:pos x="19" y="18"/>
              </a:cxn>
              <a:cxn ang="0">
                <a:pos x="10" y="18"/>
              </a:cxn>
              <a:cxn ang="0">
                <a:pos x="0" y="0"/>
              </a:cxn>
            </a:cxnLst>
            <a:rect l="0" t="0" r="r" b="b"/>
            <a:pathLst>
              <a:path w="19" h="18">
                <a:moveTo>
                  <a:pt x="0" y="0"/>
                </a:moveTo>
                <a:lnTo>
                  <a:pt x="10" y="0"/>
                </a:lnTo>
                <a:lnTo>
                  <a:pt x="19" y="18"/>
                </a:lnTo>
                <a:lnTo>
                  <a:pt x="10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79" name="Freeform 1567"/>
          <p:cNvSpPr>
            <a:spLocks/>
          </p:cNvSpPr>
          <p:nvPr/>
        </p:nvSpPr>
        <p:spPr bwMode="auto">
          <a:xfrm>
            <a:off x="3476625" y="2994025"/>
            <a:ext cx="87313" cy="857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54"/>
              </a:cxn>
              <a:cxn ang="0">
                <a:pos x="55" y="18"/>
              </a:cxn>
              <a:cxn ang="0">
                <a:pos x="45" y="0"/>
              </a:cxn>
              <a:cxn ang="0">
                <a:pos x="0" y="36"/>
              </a:cxn>
            </a:cxnLst>
            <a:rect l="0" t="0" r="r" b="b"/>
            <a:pathLst>
              <a:path w="55" h="54">
                <a:moveTo>
                  <a:pt x="0" y="36"/>
                </a:moveTo>
                <a:lnTo>
                  <a:pt x="9" y="54"/>
                </a:lnTo>
                <a:lnTo>
                  <a:pt x="55" y="18"/>
                </a:lnTo>
                <a:lnTo>
                  <a:pt x="45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0" name="Freeform 1568"/>
          <p:cNvSpPr>
            <a:spLocks/>
          </p:cNvSpPr>
          <p:nvPr/>
        </p:nvSpPr>
        <p:spPr bwMode="auto">
          <a:xfrm>
            <a:off x="3649663" y="2935288"/>
            <a:ext cx="14287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1" name="Freeform 1569"/>
          <p:cNvSpPr>
            <a:spLocks/>
          </p:cNvSpPr>
          <p:nvPr/>
        </p:nvSpPr>
        <p:spPr bwMode="auto">
          <a:xfrm>
            <a:off x="3649663" y="2892425"/>
            <a:ext cx="44450" cy="57150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36"/>
              </a:cxn>
              <a:cxn ang="0">
                <a:pos x="28" y="18"/>
              </a:cxn>
              <a:cxn ang="0">
                <a:pos x="28" y="9"/>
              </a:cxn>
              <a:cxn ang="0">
                <a:pos x="28" y="0"/>
              </a:cxn>
              <a:cxn ang="0">
                <a:pos x="18" y="9"/>
              </a:cxn>
              <a:cxn ang="0">
                <a:pos x="0" y="27"/>
              </a:cxn>
            </a:cxnLst>
            <a:rect l="0" t="0" r="r" b="b"/>
            <a:pathLst>
              <a:path w="28" h="36">
                <a:moveTo>
                  <a:pt x="0" y="27"/>
                </a:moveTo>
                <a:lnTo>
                  <a:pt x="9" y="36"/>
                </a:lnTo>
                <a:lnTo>
                  <a:pt x="28" y="18"/>
                </a:lnTo>
                <a:lnTo>
                  <a:pt x="28" y="9"/>
                </a:lnTo>
                <a:lnTo>
                  <a:pt x="28" y="0"/>
                </a:lnTo>
                <a:lnTo>
                  <a:pt x="18" y="9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2" name="Rectangle 1570"/>
          <p:cNvSpPr>
            <a:spLocks noChangeArrowheads="1"/>
          </p:cNvSpPr>
          <p:nvPr/>
        </p:nvSpPr>
        <p:spPr bwMode="auto">
          <a:xfrm>
            <a:off x="3663950" y="2949575"/>
            <a:ext cx="30163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3" name="Rectangle 1571"/>
          <p:cNvSpPr>
            <a:spLocks noChangeArrowheads="1"/>
          </p:cNvSpPr>
          <p:nvPr/>
        </p:nvSpPr>
        <p:spPr bwMode="auto">
          <a:xfrm>
            <a:off x="3663950" y="2906713"/>
            <a:ext cx="30163" cy="4286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4" name="Rectangle 1572"/>
          <p:cNvSpPr>
            <a:spLocks noChangeArrowheads="1"/>
          </p:cNvSpPr>
          <p:nvPr/>
        </p:nvSpPr>
        <p:spPr bwMode="auto">
          <a:xfrm>
            <a:off x="3663950" y="3051175"/>
            <a:ext cx="30163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5" name="Rectangle 1573"/>
          <p:cNvSpPr>
            <a:spLocks noChangeArrowheads="1"/>
          </p:cNvSpPr>
          <p:nvPr/>
        </p:nvSpPr>
        <p:spPr bwMode="auto">
          <a:xfrm>
            <a:off x="3663950" y="3152775"/>
            <a:ext cx="30163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6" name="Rectangle 1574"/>
          <p:cNvSpPr>
            <a:spLocks noChangeArrowheads="1"/>
          </p:cNvSpPr>
          <p:nvPr/>
        </p:nvSpPr>
        <p:spPr bwMode="auto">
          <a:xfrm>
            <a:off x="3663950" y="3065463"/>
            <a:ext cx="30163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7" name="Rectangle 1575"/>
          <p:cNvSpPr>
            <a:spLocks noChangeArrowheads="1"/>
          </p:cNvSpPr>
          <p:nvPr/>
        </p:nvSpPr>
        <p:spPr bwMode="auto">
          <a:xfrm>
            <a:off x="3663950" y="3254375"/>
            <a:ext cx="30163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8" name="Rectangle 1576"/>
          <p:cNvSpPr>
            <a:spLocks noChangeArrowheads="1"/>
          </p:cNvSpPr>
          <p:nvPr/>
        </p:nvSpPr>
        <p:spPr bwMode="auto">
          <a:xfrm>
            <a:off x="3663950" y="3340100"/>
            <a:ext cx="30163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89" name="Rectangle 1577"/>
          <p:cNvSpPr>
            <a:spLocks noChangeArrowheads="1"/>
          </p:cNvSpPr>
          <p:nvPr/>
        </p:nvSpPr>
        <p:spPr bwMode="auto">
          <a:xfrm>
            <a:off x="3663950" y="3268663"/>
            <a:ext cx="30163" cy="7143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0" name="Rectangle 1578"/>
          <p:cNvSpPr>
            <a:spLocks noChangeArrowheads="1"/>
          </p:cNvSpPr>
          <p:nvPr/>
        </p:nvSpPr>
        <p:spPr bwMode="auto">
          <a:xfrm>
            <a:off x="3663950" y="3441700"/>
            <a:ext cx="30163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1" name="Rectangle 1579"/>
          <p:cNvSpPr>
            <a:spLocks noChangeArrowheads="1"/>
          </p:cNvSpPr>
          <p:nvPr/>
        </p:nvSpPr>
        <p:spPr bwMode="auto">
          <a:xfrm>
            <a:off x="3663950" y="3543300"/>
            <a:ext cx="30163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2" name="Rectangle 1580"/>
          <p:cNvSpPr>
            <a:spLocks noChangeArrowheads="1"/>
          </p:cNvSpPr>
          <p:nvPr/>
        </p:nvSpPr>
        <p:spPr bwMode="auto">
          <a:xfrm>
            <a:off x="3663950" y="3455988"/>
            <a:ext cx="30163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3" name="Rectangle 1581"/>
          <p:cNvSpPr>
            <a:spLocks noChangeArrowheads="1"/>
          </p:cNvSpPr>
          <p:nvPr/>
        </p:nvSpPr>
        <p:spPr bwMode="auto">
          <a:xfrm>
            <a:off x="3678238" y="3644900"/>
            <a:ext cx="30162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4" name="Rectangle 1582"/>
          <p:cNvSpPr>
            <a:spLocks noChangeArrowheads="1"/>
          </p:cNvSpPr>
          <p:nvPr/>
        </p:nvSpPr>
        <p:spPr bwMode="auto">
          <a:xfrm>
            <a:off x="3678238" y="3746500"/>
            <a:ext cx="30162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5" name="Rectangle 1583"/>
          <p:cNvSpPr>
            <a:spLocks noChangeArrowheads="1"/>
          </p:cNvSpPr>
          <p:nvPr/>
        </p:nvSpPr>
        <p:spPr bwMode="auto">
          <a:xfrm>
            <a:off x="3678238" y="3659188"/>
            <a:ext cx="30162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6" name="Rectangle 1584"/>
          <p:cNvSpPr>
            <a:spLocks noChangeArrowheads="1"/>
          </p:cNvSpPr>
          <p:nvPr/>
        </p:nvSpPr>
        <p:spPr bwMode="auto">
          <a:xfrm>
            <a:off x="3678238" y="3846513"/>
            <a:ext cx="30162" cy="158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7" name="Rectangle 1585"/>
          <p:cNvSpPr>
            <a:spLocks noChangeArrowheads="1"/>
          </p:cNvSpPr>
          <p:nvPr/>
        </p:nvSpPr>
        <p:spPr bwMode="auto">
          <a:xfrm>
            <a:off x="3678238" y="3948113"/>
            <a:ext cx="30162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8" name="Rectangle 1586"/>
          <p:cNvSpPr>
            <a:spLocks noChangeArrowheads="1"/>
          </p:cNvSpPr>
          <p:nvPr/>
        </p:nvSpPr>
        <p:spPr bwMode="auto">
          <a:xfrm>
            <a:off x="3678238" y="3862388"/>
            <a:ext cx="30162" cy="8572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099" name="Rectangle 1587"/>
          <p:cNvSpPr>
            <a:spLocks noChangeArrowheads="1"/>
          </p:cNvSpPr>
          <p:nvPr/>
        </p:nvSpPr>
        <p:spPr bwMode="auto">
          <a:xfrm>
            <a:off x="3678238" y="4049713"/>
            <a:ext cx="30162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0" name="Rectangle 1588"/>
          <p:cNvSpPr>
            <a:spLocks noChangeArrowheads="1"/>
          </p:cNvSpPr>
          <p:nvPr/>
        </p:nvSpPr>
        <p:spPr bwMode="auto">
          <a:xfrm>
            <a:off x="3678238" y="4137025"/>
            <a:ext cx="30162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1" name="Rectangle 1589"/>
          <p:cNvSpPr>
            <a:spLocks noChangeArrowheads="1"/>
          </p:cNvSpPr>
          <p:nvPr/>
        </p:nvSpPr>
        <p:spPr bwMode="auto">
          <a:xfrm>
            <a:off x="3678238" y="4064000"/>
            <a:ext cx="30162" cy="7302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2" name="Rectangle 1590"/>
          <p:cNvSpPr>
            <a:spLocks noChangeArrowheads="1"/>
          </p:cNvSpPr>
          <p:nvPr/>
        </p:nvSpPr>
        <p:spPr bwMode="auto">
          <a:xfrm>
            <a:off x="3678238" y="4238625"/>
            <a:ext cx="30162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3" name="Rectangle 1591"/>
          <p:cNvSpPr>
            <a:spLocks noChangeArrowheads="1"/>
          </p:cNvSpPr>
          <p:nvPr/>
        </p:nvSpPr>
        <p:spPr bwMode="auto">
          <a:xfrm>
            <a:off x="3678238" y="4338638"/>
            <a:ext cx="30162" cy="158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4" name="Rectangle 1592"/>
          <p:cNvSpPr>
            <a:spLocks noChangeArrowheads="1"/>
          </p:cNvSpPr>
          <p:nvPr/>
        </p:nvSpPr>
        <p:spPr bwMode="auto">
          <a:xfrm>
            <a:off x="3678238" y="4252913"/>
            <a:ext cx="30162" cy="8572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5" name="Rectangle 1593"/>
          <p:cNvSpPr>
            <a:spLocks noChangeArrowheads="1"/>
          </p:cNvSpPr>
          <p:nvPr/>
        </p:nvSpPr>
        <p:spPr bwMode="auto">
          <a:xfrm>
            <a:off x="3678238" y="4440238"/>
            <a:ext cx="30162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6" name="Rectangle 1594"/>
          <p:cNvSpPr>
            <a:spLocks noChangeArrowheads="1"/>
          </p:cNvSpPr>
          <p:nvPr/>
        </p:nvSpPr>
        <p:spPr bwMode="auto">
          <a:xfrm>
            <a:off x="3678238" y="4541838"/>
            <a:ext cx="30162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7" name="Rectangle 1595"/>
          <p:cNvSpPr>
            <a:spLocks noChangeArrowheads="1"/>
          </p:cNvSpPr>
          <p:nvPr/>
        </p:nvSpPr>
        <p:spPr bwMode="auto">
          <a:xfrm>
            <a:off x="3678238" y="4454525"/>
            <a:ext cx="30162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8" name="Rectangle 1596"/>
          <p:cNvSpPr>
            <a:spLocks noChangeArrowheads="1"/>
          </p:cNvSpPr>
          <p:nvPr/>
        </p:nvSpPr>
        <p:spPr bwMode="auto">
          <a:xfrm>
            <a:off x="3678238" y="4643438"/>
            <a:ext cx="30162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09" name="Rectangle 1597"/>
          <p:cNvSpPr>
            <a:spLocks noChangeArrowheads="1"/>
          </p:cNvSpPr>
          <p:nvPr/>
        </p:nvSpPr>
        <p:spPr bwMode="auto">
          <a:xfrm>
            <a:off x="3678238" y="4745038"/>
            <a:ext cx="30162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0" name="Rectangle 1598"/>
          <p:cNvSpPr>
            <a:spLocks noChangeArrowheads="1"/>
          </p:cNvSpPr>
          <p:nvPr/>
        </p:nvSpPr>
        <p:spPr bwMode="auto">
          <a:xfrm>
            <a:off x="3678238" y="4657725"/>
            <a:ext cx="30162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1" name="Rectangle 1599"/>
          <p:cNvSpPr>
            <a:spLocks noChangeArrowheads="1"/>
          </p:cNvSpPr>
          <p:nvPr/>
        </p:nvSpPr>
        <p:spPr bwMode="auto">
          <a:xfrm>
            <a:off x="3678238" y="4846638"/>
            <a:ext cx="30162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2" name="Rectangle 1600"/>
          <p:cNvSpPr>
            <a:spLocks noChangeArrowheads="1"/>
          </p:cNvSpPr>
          <p:nvPr/>
        </p:nvSpPr>
        <p:spPr bwMode="auto">
          <a:xfrm>
            <a:off x="3678238" y="4860925"/>
            <a:ext cx="30162" cy="57150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3" name="Rectangle 1601"/>
          <p:cNvSpPr>
            <a:spLocks noChangeArrowheads="1"/>
          </p:cNvSpPr>
          <p:nvPr/>
        </p:nvSpPr>
        <p:spPr bwMode="auto">
          <a:xfrm>
            <a:off x="3736975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4" name="Rectangle 1602"/>
          <p:cNvSpPr>
            <a:spLocks noChangeArrowheads="1"/>
          </p:cNvSpPr>
          <p:nvPr/>
        </p:nvSpPr>
        <p:spPr bwMode="auto">
          <a:xfrm>
            <a:off x="3694113" y="4889500"/>
            <a:ext cx="42862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5" name="Rectangle 1603"/>
          <p:cNvSpPr>
            <a:spLocks noChangeArrowheads="1"/>
          </p:cNvSpPr>
          <p:nvPr/>
        </p:nvSpPr>
        <p:spPr bwMode="auto">
          <a:xfrm>
            <a:off x="3838575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6" name="Rectangle 1604"/>
          <p:cNvSpPr>
            <a:spLocks noChangeArrowheads="1"/>
          </p:cNvSpPr>
          <p:nvPr/>
        </p:nvSpPr>
        <p:spPr bwMode="auto">
          <a:xfrm>
            <a:off x="3940175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7" name="Rectangle 1605"/>
          <p:cNvSpPr>
            <a:spLocks noChangeArrowheads="1"/>
          </p:cNvSpPr>
          <p:nvPr/>
        </p:nvSpPr>
        <p:spPr bwMode="auto">
          <a:xfrm>
            <a:off x="3852863" y="4889500"/>
            <a:ext cx="87312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8" name="Rectangle 1606"/>
          <p:cNvSpPr>
            <a:spLocks noChangeArrowheads="1"/>
          </p:cNvSpPr>
          <p:nvPr/>
        </p:nvSpPr>
        <p:spPr bwMode="auto">
          <a:xfrm>
            <a:off x="4040188" y="4889500"/>
            <a:ext cx="1587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19" name="Rectangle 1607"/>
          <p:cNvSpPr>
            <a:spLocks noChangeArrowheads="1"/>
          </p:cNvSpPr>
          <p:nvPr/>
        </p:nvSpPr>
        <p:spPr bwMode="auto">
          <a:xfrm>
            <a:off x="4127500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0" name="Rectangle 1608"/>
          <p:cNvSpPr>
            <a:spLocks noChangeArrowheads="1"/>
          </p:cNvSpPr>
          <p:nvPr/>
        </p:nvSpPr>
        <p:spPr bwMode="auto">
          <a:xfrm>
            <a:off x="4056063" y="4889500"/>
            <a:ext cx="7143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1" name="Rectangle 1609"/>
          <p:cNvSpPr>
            <a:spLocks noChangeArrowheads="1"/>
          </p:cNvSpPr>
          <p:nvPr/>
        </p:nvSpPr>
        <p:spPr bwMode="auto">
          <a:xfrm>
            <a:off x="4229100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2" name="Rectangle 1610"/>
          <p:cNvSpPr>
            <a:spLocks noChangeArrowheads="1"/>
          </p:cNvSpPr>
          <p:nvPr/>
        </p:nvSpPr>
        <p:spPr bwMode="auto">
          <a:xfrm>
            <a:off x="4330700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3" name="Rectangle 1611"/>
          <p:cNvSpPr>
            <a:spLocks noChangeArrowheads="1"/>
          </p:cNvSpPr>
          <p:nvPr/>
        </p:nvSpPr>
        <p:spPr bwMode="auto">
          <a:xfrm>
            <a:off x="4243388" y="4889500"/>
            <a:ext cx="87312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4" name="Rectangle 1612"/>
          <p:cNvSpPr>
            <a:spLocks noChangeArrowheads="1"/>
          </p:cNvSpPr>
          <p:nvPr/>
        </p:nvSpPr>
        <p:spPr bwMode="auto">
          <a:xfrm>
            <a:off x="4416425" y="4889500"/>
            <a:ext cx="1587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5" name="Rectangle 1613"/>
          <p:cNvSpPr>
            <a:spLocks noChangeArrowheads="1"/>
          </p:cNvSpPr>
          <p:nvPr/>
        </p:nvSpPr>
        <p:spPr bwMode="auto">
          <a:xfrm>
            <a:off x="4518025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6" name="Rectangle 1614"/>
          <p:cNvSpPr>
            <a:spLocks noChangeArrowheads="1"/>
          </p:cNvSpPr>
          <p:nvPr/>
        </p:nvSpPr>
        <p:spPr bwMode="auto">
          <a:xfrm>
            <a:off x="4432300" y="4889500"/>
            <a:ext cx="8572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7" name="Rectangle 1615"/>
          <p:cNvSpPr>
            <a:spLocks noChangeArrowheads="1"/>
          </p:cNvSpPr>
          <p:nvPr/>
        </p:nvSpPr>
        <p:spPr bwMode="auto">
          <a:xfrm>
            <a:off x="4619625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8" name="Rectangle 1616"/>
          <p:cNvSpPr>
            <a:spLocks noChangeArrowheads="1"/>
          </p:cNvSpPr>
          <p:nvPr/>
        </p:nvSpPr>
        <p:spPr bwMode="auto">
          <a:xfrm>
            <a:off x="4721225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29" name="Rectangle 1617"/>
          <p:cNvSpPr>
            <a:spLocks noChangeArrowheads="1"/>
          </p:cNvSpPr>
          <p:nvPr/>
        </p:nvSpPr>
        <p:spPr bwMode="auto">
          <a:xfrm>
            <a:off x="4633913" y="4889500"/>
            <a:ext cx="87312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0" name="Rectangle 1618"/>
          <p:cNvSpPr>
            <a:spLocks noChangeArrowheads="1"/>
          </p:cNvSpPr>
          <p:nvPr/>
        </p:nvSpPr>
        <p:spPr bwMode="auto">
          <a:xfrm>
            <a:off x="4808538" y="488950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1" name="Rectangle 1619"/>
          <p:cNvSpPr>
            <a:spLocks noChangeArrowheads="1"/>
          </p:cNvSpPr>
          <p:nvPr/>
        </p:nvSpPr>
        <p:spPr bwMode="auto">
          <a:xfrm>
            <a:off x="4908550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2" name="Rectangle 1620"/>
          <p:cNvSpPr>
            <a:spLocks noChangeArrowheads="1"/>
          </p:cNvSpPr>
          <p:nvPr/>
        </p:nvSpPr>
        <p:spPr bwMode="auto">
          <a:xfrm>
            <a:off x="4822825" y="4889500"/>
            <a:ext cx="8572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3" name="Rectangle 1621"/>
          <p:cNvSpPr>
            <a:spLocks noChangeArrowheads="1"/>
          </p:cNvSpPr>
          <p:nvPr/>
        </p:nvSpPr>
        <p:spPr bwMode="auto">
          <a:xfrm>
            <a:off x="5010150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4" name="Rectangle 1622"/>
          <p:cNvSpPr>
            <a:spLocks noChangeArrowheads="1"/>
          </p:cNvSpPr>
          <p:nvPr/>
        </p:nvSpPr>
        <p:spPr bwMode="auto">
          <a:xfrm>
            <a:off x="5111750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5" name="Rectangle 1623"/>
          <p:cNvSpPr>
            <a:spLocks noChangeArrowheads="1"/>
          </p:cNvSpPr>
          <p:nvPr/>
        </p:nvSpPr>
        <p:spPr bwMode="auto">
          <a:xfrm>
            <a:off x="5024438" y="4889500"/>
            <a:ext cx="87312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6" name="Rectangle 1624"/>
          <p:cNvSpPr>
            <a:spLocks noChangeArrowheads="1"/>
          </p:cNvSpPr>
          <p:nvPr/>
        </p:nvSpPr>
        <p:spPr bwMode="auto">
          <a:xfrm>
            <a:off x="5199063" y="488950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7" name="Rectangle 1625"/>
          <p:cNvSpPr>
            <a:spLocks noChangeArrowheads="1"/>
          </p:cNvSpPr>
          <p:nvPr/>
        </p:nvSpPr>
        <p:spPr bwMode="auto">
          <a:xfrm>
            <a:off x="5300663" y="488950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8" name="Rectangle 1626"/>
          <p:cNvSpPr>
            <a:spLocks noChangeArrowheads="1"/>
          </p:cNvSpPr>
          <p:nvPr/>
        </p:nvSpPr>
        <p:spPr bwMode="auto">
          <a:xfrm>
            <a:off x="5213350" y="4889500"/>
            <a:ext cx="8731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39" name="Rectangle 1627"/>
          <p:cNvSpPr>
            <a:spLocks noChangeArrowheads="1"/>
          </p:cNvSpPr>
          <p:nvPr/>
        </p:nvSpPr>
        <p:spPr bwMode="auto">
          <a:xfrm>
            <a:off x="5400675" y="4889500"/>
            <a:ext cx="1428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0" name="Rectangle 1628"/>
          <p:cNvSpPr>
            <a:spLocks noChangeArrowheads="1"/>
          </p:cNvSpPr>
          <p:nvPr/>
        </p:nvSpPr>
        <p:spPr bwMode="auto">
          <a:xfrm>
            <a:off x="5487988" y="488950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1" name="Rectangle 1629"/>
          <p:cNvSpPr>
            <a:spLocks noChangeArrowheads="1"/>
          </p:cNvSpPr>
          <p:nvPr/>
        </p:nvSpPr>
        <p:spPr bwMode="auto">
          <a:xfrm>
            <a:off x="5414963" y="4889500"/>
            <a:ext cx="7302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2" name="Rectangle 1630"/>
          <p:cNvSpPr>
            <a:spLocks noChangeArrowheads="1"/>
          </p:cNvSpPr>
          <p:nvPr/>
        </p:nvSpPr>
        <p:spPr bwMode="auto">
          <a:xfrm>
            <a:off x="5589588" y="488950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3" name="Rectangle 1631"/>
          <p:cNvSpPr>
            <a:spLocks noChangeArrowheads="1"/>
          </p:cNvSpPr>
          <p:nvPr/>
        </p:nvSpPr>
        <p:spPr bwMode="auto">
          <a:xfrm>
            <a:off x="5691188" y="488950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4" name="Rectangle 1632"/>
          <p:cNvSpPr>
            <a:spLocks noChangeArrowheads="1"/>
          </p:cNvSpPr>
          <p:nvPr/>
        </p:nvSpPr>
        <p:spPr bwMode="auto">
          <a:xfrm>
            <a:off x="5603875" y="4889500"/>
            <a:ext cx="8731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5" name="Rectangle 1633"/>
          <p:cNvSpPr>
            <a:spLocks noChangeArrowheads="1"/>
          </p:cNvSpPr>
          <p:nvPr/>
        </p:nvSpPr>
        <p:spPr bwMode="auto">
          <a:xfrm>
            <a:off x="5791200" y="4889500"/>
            <a:ext cx="1587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6" name="Rectangle 1634"/>
          <p:cNvSpPr>
            <a:spLocks noChangeArrowheads="1"/>
          </p:cNvSpPr>
          <p:nvPr/>
        </p:nvSpPr>
        <p:spPr bwMode="auto">
          <a:xfrm>
            <a:off x="5878513" y="488950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7" name="Rectangle 1635"/>
          <p:cNvSpPr>
            <a:spLocks noChangeArrowheads="1"/>
          </p:cNvSpPr>
          <p:nvPr/>
        </p:nvSpPr>
        <p:spPr bwMode="auto">
          <a:xfrm>
            <a:off x="5807075" y="4889500"/>
            <a:ext cx="71438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8" name="Rectangle 1636"/>
          <p:cNvSpPr>
            <a:spLocks noChangeArrowheads="1"/>
          </p:cNvSpPr>
          <p:nvPr/>
        </p:nvSpPr>
        <p:spPr bwMode="auto">
          <a:xfrm>
            <a:off x="5980113" y="4889500"/>
            <a:ext cx="14287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49" name="Rectangle 1637"/>
          <p:cNvSpPr>
            <a:spLocks noChangeArrowheads="1"/>
          </p:cNvSpPr>
          <p:nvPr/>
        </p:nvSpPr>
        <p:spPr bwMode="auto">
          <a:xfrm>
            <a:off x="6037263" y="4889500"/>
            <a:ext cx="15875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0" name="Rectangle 1638"/>
          <p:cNvSpPr>
            <a:spLocks noChangeArrowheads="1"/>
          </p:cNvSpPr>
          <p:nvPr/>
        </p:nvSpPr>
        <p:spPr bwMode="auto">
          <a:xfrm>
            <a:off x="5994400" y="4889500"/>
            <a:ext cx="42863" cy="285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1" name="Freeform 1639"/>
          <p:cNvSpPr>
            <a:spLocks/>
          </p:cNvSpPr>
          <p:nvPr/>
        </p:nvSpPr>
        <p:spPr bwMode="auto">
          <a:xfrm>
            <a:off x="4792663" y="4686300"/>
            <a:ext cx="30162" cy="30163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9" y="0"/>
              </a:cxn>
              <a:cxn ang="0">
                <a:pos x="10" y="0"/>
              </a:cxn>
              <a:cxn ang="0">
                <a:pos x="0" y="0"/>
              </a:cxn>
              <a:cxn ang="0">
                <a:pos x="0" y="9"/>
              </a:cxn>
              <a:cxn ang="0">
                <a:pos x="0" y="19"/>
              </a:cxn>
              <a:cxn ang="0">
                <a:pos x="10" y="19"/>
              </a:cxn>
              <a:cxn ang="0">
                <a:pos x="19" y="19"/>
              </a:cxn>
              <a:cxn ang="0">
                <a:pos x="19" y="9"/>
              </a:cxn>
            </a:cxnLst>
            <a:rect l="0" t="0" r="r" b="b"/>
            <a:pathLst>
              <a:path w="19" h="19">
                <a:moveTo>
                  <a:pt x="19" y="9"/>
                </a:moveTo>
                <a:lnTo>
                  <a:pt x="19" y="0"/>
                </a:lnTo>
                <a:lnTo>
                  <a:pt x="10" y="0"/>
                </a:lnTo>
                <a:lnTo>
                  <a:pt x="0" y="0"/>
                </a:lnTo>
                <a:lnTo>
                  <a:pt x="0" y="9"/>
                </a:lnTo>
                <a:lnTo>
                  <a:pt x="0" y="19"/>
                </a:lnTo>
                <a:lnTo>
                  <a:pt x="10" y="19"/>
                </a:lnTo>
                <a:lnTo>
                  <a:pt x="19" y="19"/>
                </a:lnTo>
                <a:lnTo>
                  <a:pt x="19" y="9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2" name="Freeform 1640"/>
          <p:cNvSpPr>
            <a:spLocks/>
          </p:cNvSpPr>
          <p:nvPr/>
        </p:nvSpPr>
        <p:spPr bwMode="auto">
          <a:xfrm>
            <a:off x="4808538" y="4629150"/>
            <a:ext cx="215900" cy="144463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0" y="18"/>
              </a:cxn>
              <a:cxn ang="0">
                <a:pos x="0" y="0"/>
              </a:cxn>
              <a:cxn ang="0">
                <a:pos x="18" y="9"/>
              </a:cxn>
              <a:cxn ang="0">
                <a:pos x="109" y="36"/>
              </a:cxn>
              <a:cxn ang="0">
                <a:pos x="136" y="45"/>
              </a:cxn>
              <a:cxn ang="0">
                <a:pos x="109" y="55"/>
              </a:cxn>
              <a:cxn ang="0">
                <a:pos x="18" y="82"/>
              </a:cxn>
              <a:cxn ang="0">
                <a:pos x="0" y="91"/>
              </a:cxn>
              <a:cxn ang="0">
                <a:pos x="0" y="73"/>
              </a:cxn>
              <a:cxn ang="0">
                <a:pos x="9" y="64"/>
              </a:cxn>
              <a:cxn ang="0">
                <a:pos x="100" y="36"/>
              </a:cxn>
              <a:cxn ang="0">
                <a:pos x="109" y="55"/>
              </a:cxn>
              <a:cxn ang="0">
                <a:pos x="100" y="55"/>
              </a:cxn>
              <a:cxn ang="0">
                <a:pos x="9" y="27"/>
              </a:cxn>
              <a:cxn ang="0">
                <a:pos x="18" y="9"/>
              </a:cxn>
              <a:cxn ang="0">
                <a:pos x="18" y="18"/>
              </a:cxn>
              <a:cxn ang="0">
                <a:pos x="18" y="45"/>
              </a:cxn>
              <a:cxn ang="0">
                <a:pos x="0" y="45"/>
              </a:cxn>
            </a:cxnLst>
            <a:rect l="0" t="0" r="r" b="b"/>
            <a:pathLst>
              <a:path w="136" h="91">
                <a:moveTo>
                  <a:pt x="0" y="45"/>
                </a:moveTo>
                <a:lnTo>
                  <a:pt x="0" y="18"/>
                </a:lnTo>
                <a:lnTo>
                  <a:pt x="0" y="0"/>
                </a:lnTo>
                <a:lnTo>
                  <a:pt x="18" y="9"/>
                </a:lnTo>
                <a:lnTo>
                  <a:pt x="109" y="36"/>
                </a:lnTo>
                <a:lnTo>
                  <a:pt x="136" y="45"/>
                </a:lnTo>
                <a:lnTo>
                  <a:pt x="109" y="55"/>
                </a:lnTo>
                <a:lnTo>
                  <a:pt x="18" y="82"/>
                </a:lnTo>
                <a:lnTo>
                  <a:pt x="0" y="91"/>
                </a:lnTo>
                <a:lnTo>
                  <a:pt x="0" y="73"/>
                </a:lnTo>
                <a:lnTo>
                  <a:pt x="9" y="64"/>
                </a:lnTo>
                <a:lnTo>
                  <a:pt x="100" y="36"/>
                </a:lnTo>
                <a:lnTo>
                  <a:pt x="109" y="55"/>
                </a:lnTo>
                <a:lnTo>
                  <a:pt x="100" y="55"/>
                </a:lnTo>
                <a:lnTo>
                  <a:pt x="9" y="27"/>
                </a:lnTo>
                <a:lnTo>
                  <a:pt x="18" y="9"/>
                </a:lnTo>
                <a:lnTo>
                  <a:pt x="18" y="18"/>
                </a:lnTo>
                <a:lnTo>
                  <a:pt x="18" y="45"/>
                </a:lnTo>
                <a:lnTo>
                  <a:pt x="0" y="45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3" name="Freeform 1641"/>
          <p:cNvSpPr>
            <a:spLocks/>
          </p:cNvSpPr>
          <p:nvPr/>
        </p:nvSpPr>
        <p:spPr bwMode="auto">
          <a:xfrm>
            <a:off x="4808538" y="4700588"/>
            <a:ext cx="28575" cy="44450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0" y="0"/>
              </a:cxn>
              <a:cxn ang="0">
                <a:pos x="18" y="0"/>
              </a:cxn>
              <a:cxn ang="0">
                <a:pos x="18" y="0"/>
              </a:cxn>
              <a:cxn ang="0">
                <a:pos x="18" y="0"/>
              </a:cxn>
              <a:cxn ang="0">
                <a:pos x="18" y="28"/>
              </a:cxn>
              <a:cxn ang="0">
                <a:pos x="0" y="28"/>
              </a:cxn>
            </a:cxnLst>
            <a:rect l="0" t="0" r="r" b="b"/>
            <a:pathLst>
              <a:path w="18" h="28">
                <a:moveTo>
                  <a:pt x="0" y="28"/>
                </a:moveTo>
                <a:lnTo>
                  <a:pt x="0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18" y="28"/>
                </a:lnTo>
                <a:lnTo>
                  <a:pt x="0" y="28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4" name="Freeform 1642"/>
          <p:cNvSpPr>
            <a:spLocks/>
          </p:cNvSpPr>
          <p:nvPr/>
        </p:nvSpPr>
        <p:spPr bwMode="auto">
          <a:xfrm>
            <a:off x="4822825" y="4657725"/>
            <a:ext cx="144463" cy="87313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0" y="0"/>
              </a:cxn>
              <a:cxn ang="0">
                <a:pos x="91" y="27"/>
              </a:cxn>
              <a:cxn ang="0">
                <a:pos x="0" y="55"/>
              </a:cxn>
              <a:cxn ang="0">
                <a:pos x="0" y="27"/>
              </a:cxn>
            </a:cxnLst>
            <a:rect l="0" t="0" r="r" b="b"/>
            <a:pathLst>
              <a:path w="91" h="55">
                <a:moveTo>
                  <a:pt x="0" y="27"/>
                </a:moveTo>
                <a:lnTo>
                  <a:pt x="0" y="0"/>
                </a:lnTo>
                <a:lnTo>
                  <a:pt x="91" y="27"/>
                </a:lnTo>
                <a:lnTo>
                  <a:pt x="0" y="55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5" name="Freeform 1643"/>
          <p:cNvSpPr>
            <a:spLocks/>
          </p:cNvSpPr>
          <p:nvPr/>
        </p:nvSpPr>
        <p:spPr bwMode="auto">
          <a:xfrm>
            <a:off x="2651125" y="3673475"/>
            <a:ext cx="14288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6" name="Freeform 1644"/>
          <p:cNvSpPr>
            <a:spLocks/>
          </p:cNvSpPr>
          <p:nvPr/>
        </p:nvSpPr>
        <p:spPr bwMode="auto">
          <a:xfrm>
            <a:off x="2679700" y="3644900"/>
            <a:ext cx="15875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" y="9"/>
              </a:cxn>
              <a:cxn ang="0">
                <a:pos x="10" y="9"/>
              </a:cxn>
              <a:cxn ang="0">
                <a:pos x="0" y="0"/>
              </a:cxn>
            </a:cxnLst>
            <a:rect l="0" t="0" r="r" b="b"/>
            <a:pathLst>
              <a:path w="10" h="9">
                <a:moveTo>
                  <a:pt x="0" y="0"/>
                </a:moveTo>
                <a:lnTo>
                  <a:pt x="0" y="0"/>
                </a:lnTo>
                <a:lnTo>
                  <a:pt x="10" y="9"/>
                </a:lnTo>
                <a:lnTo>
                  <a:pt x="10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7" name="Freeform 1645"/>
          <p:cNvSpPr>
            <a:spLocks/>
          </p:cNvSpPr>
          <p:nvPr/>
        </p:nvSpPr>
        <p:spPr bwMode="auto">
          <a:xfrm>
            <a:off x="2651125" y="3644900"/>
            <a:ext cx="44450" cy="42863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27"/>
              </a:cxn>
              <a:cxn ang="0">
                <a:pos x="28" y="9"/>
              </a:cxn>
              <a:cxn ang="0">
                <a:pos x="18" y="0"/>
              </a:cxn>
              <a:cxn ang="0">
                <a:pos x="0" y="18"/>
              </a:cxn>
            </a:cxnLst>
            <a:rect l="0" t="0" r="r" b="b"/>
            <a:pathLst>
              <a:path w="28" h="27">
                <a:moveTo>
                  <a:pt x="0" y="18"/>
                </a:moveTo>
                <a:lnTo>
                  <a:pt x="9" y="27"/>
                </a:lnTo>
                <a:lnTo>
                  <a:pt x="28" y="9"/>
                </a:lnTo>
                <a:lnTo>
                  <a:pt x="18" y="0"/>
                </a:lnTo>
                <a:lnTo>
                  <a:pt x="0" y="18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8" name="Freeform 1646"/>
          <p:cNvSpPr>
            <a:spLocks/>
          </p:cNvSpPr>
          <p:nvPr/>
        </p:nvSpPr>
        <p:spPr bwMode="auto">
          <a:xfrm>
            <a:off x="2767013" y="3557588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59" name="Freeform 1647"/>
          <p:cNvSpPr>
            <a:spLocks/>
          </p:cNvSpPr>
          <p:nvPr/>
        </p:nvSpPr>
        <p:spPr bwMode="auto">
          <a:xfrm>
            <a:off x="2854325" y="3514725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0" name="Freeform 1648"/>
          <p:cNvSpPr>
            <a:spLocks/>
          </p:cNvSpPr>
          <p:nvPr/>
        </p:nvSpPr>
        <p:spPr bwMode="auto">
          <a:xfrm>
            <a:off x="2781300" y="3514725"/>
            <a:ext cx="87313" cy="714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55" y="18"/>
              </a:cxn>
              <a:cxn ang="0">
                <a:pos x="46" y="0"/>
              </a:cxn>
              <a:cxn ang="0">
                <a:pos x="0" y="27"/>
              </a:cxn>
            </a:cxnLst>
            <a:rect l="0" t="0" r="r" b="b"/>
            <a:pathLst>
              <a:path w="55" h="45">
                <a:moveTo>
                  <a:pt x="0" y="27"/>
                </a:moveTo>
                <a:lnTo>
                  <a:pt x="9" y="45"/>
                </a:lnTo>
                <a:lnTo>
                  <a:pt x="55" y="18"/>
                </a:lnTo>
                <a:lnTo>
                  <a:pt x="46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1" name="Freeform 1649"/>
          <p:cNvSpPr>
            <a:spLocks/>
          </p:cNvSpPr>
          <p:nvPr/>
        </p:nvSpPr>
        <p:spPr bwMode="auto">
          <a:xfrm>
            <a:off x="2925763" y="3441700"/>
            <a:ext cx="30162" cy="2857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0"/>
              </a:cxn>
              <a:cxn ang="0">
                <a:pos x="10" y="18"/>
              </a:cxn>
              <a:cxn ang="0">
                <a:pos x="19" y="18"/>
              </a:cxn>
              <a:cxn ang="0">
                <a:pos x="10" y="0"/>
              </a:cxn>
            </a:cxnLst>
            <a:rect l="0" t="0" r="r" b="b"/>
            <a:pathLst>
              <a:path w="19" h="18">
                <a:moveTo>
                  <a:pt x="10" y="0"/>
                </a:moveTo>
                <a:lnTo>
                  <a:pt x="0" y="0"/>
                </a:lnTo>
                <a:lnTo>
                  <a:pt x="10" y="18"/>
                </a:lnTo>
                <a:lnTo>
                  <a:pt x="19" y="18"/>
                </a:lnTo>
                <a:lnTo>
                  <a:pt x="1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2" name="Freeform 1650"/>
          <p:cNvSpPr>
            <a:spLocks/>
          </p:cNvSpPr>
          <p:nvPr/>
        </p:nvSpPr>
        <p:spPr bwMode="auto">
          <a:xfrm>
            <a:off x="3013075" y="3384550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3" name="Freeform 1651"/>
          <p:cNvSpPr>
            <a:spLocks/>
          </p:cNvSpPr>
          <p:nvPr/>
        </p:nvSpPr>
        <p:spPr bwMode="auto">
          <a:xfrm>
            <a:off x="2941638" y="3384550"/>
            <a:ext cx="85725" cy="857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54"/>
              </a:cxn>
              <a:cxn ang="0">
                <a:pos x="54" y="18"/>
              </a:cxn>
              <a:cxn ang="0">
                <a:pos x="45" y="0"/>
              </a:cxn>
              <a:cxn ang="0">
                <a:pos x="0" y="36"/>
              </a:cxn>
            </a:cxnLst>
            <a:rect l="0" t="0" r="r" b="b"/>
            <a:pathLst>
              <a:path w="54" h="54">
                <a:moveTo>
                  <a:pt x="0" y="36"/>
                </a:moveTo>
                <a:lnTo>
                  <a:pt x="9" y="54"/>
                </a:lnTo>
                <a:lnTo>
                  <a:pt x="54" y="18"/>
                </a:lnTo>
                <a:lnTo>
                  <a:pt x="45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4" name="Freeform 1652"/>
          <p:cNvSpPr>
            <a:spLocks/>
          </p:cNvSpPr>
          <p:nvPr/>
        </p:nvSpPr>
        <p:spPr bwMode="auto">
          <a:xfrm>
            <a:off x="3086100" y="3311525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5" name="Freeform 1653"/>
          <p:cNvSpPr>
            <a:spLocks/>
          </p:cNvSpPr>
          <p:nvPr/>
        </p:nvSpPr>
        <p:spPr bwMode="auto">
          <a:xfrm>
            <a:off x="3171825" y="3268663"/>
            <a:ext cx="30163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0"/>
              </a:cxn>
              <a:cxn ang="0">
                <a:pos x="19" y="18"/>
              </a:cxn>
              <a:cxn ang="0">
                <a:pos x="10" y="18"/>
              </a:cxn>
              <a:cxn ang="0">
                <a:pos x="0" y="0"/>
              </a:cxn>
            </a:cxnLst>
            <a:rect l="0" t="0" r="r" b="b"/>
            <a:pathLst>
              <a:path w="19" h="18">
                <a:moveTo>
                  <a:pt x="0" y="0"/>
                </a:moveTo>
                <a:lnTo>
                  <a:pt x="10" y="0"/>
                </a:lnTo>
                <a:lnTo>
                  <a:pt x="19" y="18"/>
                </a:lnTo>
                <a:lnTo>
                  <a:pt x="10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6" name="Freeform 1654"/>
          <p:cNvSpPr>
            <a:spLocks/>
          </p:cNvSpPr>
          <p:nvPr/>
        </p:nvSpPr>
        <p:spPr bwMode="auto">
          <a:xfrm>
            <a:off x="3100388" y="3268663"/>
            <a:ext cx="87312" cy="71437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55" y="18"/>
              </a:cxn>
              <a:cxn ang="0">
                <a:pos x="45" y="0"/>
              </a:cxn>
              <a:cxn ang="0">
                <a:pos x="0" y="27"/>
              </a:cxn>
            </a:cxnLst>
            <a:rect l="0" t="0" r="r" b="b"/>
            <a:pathLst>
              <a:path w="55" h="45">
                <a:moveTo>
                  <a:pt x="0" y="27"/>
                </a:moveTo>
                <a:lnTo>
                  <a:pt x="9" y="45"/>
                </a:lnTo>
                <a:lnTo>
                  <a:pt x="55" y="18"/>
                </a:lnTo>
                <a:lnTo>
                  <a:pt x="45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7" name="Freeform 1655"/>
          <p:cNvSpPr>
            <a:spLocks/>
          </p:cNvSpPr>
          <p:nvPr/>
        </p:nvSpPr>
        <p:spPr bwMode="auto">
          <a:xfrm>
            <a:off x="3273425" y="3209925"/>
            <a:ext cx="14288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8" name="Freeform 1656"/>
          <p:cNvSpPr>
            <a:spLocks/>
          </p:cNvSpPr>
          <p:nvPr/>
        </p:nvSpPr>
        <p:spPr bwMode="auto">
          <a:xfrm>
            <a:off x="3332163" y="3152775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69" name="Freeform 1657"/>
          <p:cNvSpPr>
            <a:spLocks/>
          </p:cNvSpPr>
          <p:nvPr/>
        </p:nvSpPr>
        <p:spPr bwMode="auto">
          <a:xfrm>
            <a:off x="3273425" y="3152775"/>
            <a:ext cx="73025" cy="71438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45"/>
              </a:cxn>
              <a:cxn ang="0">
                <a:pos x="46" y="9"/>
              </a:cxn>
              <a:cxn ang="0">
                <a:pos x="37" y="0"/>
              </a:cxn>
              <a:cxn ang="0">
                <a:pos x="0" y="36"/>
              </a:cxn>
            </a:cxnLst>
            <a:rect l="0" t="0" r="r" b="b"/>
            <a:pathLst>
              <a:path w="46" h="45">
                <a:moveTo>
                  <a:pt x="0" y="36"/>
                </a:moveTo>
                <a:lnTo>
                  <a:pt x="9" y="45"/>
                </a:lnTo>
                <a:lnTo>
                  <a:pt x="46" y="9"/>
                </a:lnTo>
                <a:lnTo>
                  <a:pt x="37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0" name="Freeform 1658"/>
          <p:cNvSpPr>
            <a:spLocks/>
          </p:cNvSpPr>
          <p:nvPr/>
        </p:nvSpPr>
        <p:spPr bwMode="auto">
          <a:xfrm>
            <a:off x="3417888" y="3065463"/>
            <a:ext cx="30162" cy="2857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0"/>
              </a:cxn>
              <a:cxn ang="0">
                <a:pos x="10" y="18"/>
              </a:cxn>
              <a:cxn ang="0">
                <a:pos x="19" y="18"/>
              </a:cxn>
              <a:cxn ang="0">
                <a:pos x="10" y="0"/>
              </a:cxn>
            </a:cxnLst>
            <a:rect l="0" t="0" r="r" b="b"/>
            <a:pathLst>
              <a:path w="19" h="18">
                <a:moveTo>
                  <a:pt x="10" y="0"/>
                </a:moveTo>
                <a:lnTo>
                  <a:pt x="0" y="0"/>
                </a:lnTo>
                <a:lnTo>
                  <a:pt x="10" y="18"/>
                </a:lnTo>
                <a:lnTo>
                  <a:pt x="19" y="18"/>
                </a:lnTo>
                <a:lnTo>
                  <a:pt x="1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1" name="Freeform 1659"/>
          <p:cNvSpPr>
            <a:spLocks/>
          </p:cNvSpPr>
          <p:nvPr/>
        </p:nvSpPr>
        <p:spPr bwMode="auto">
          <a:xfrm>
            <a:off x="3505200" y="3022600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2" name="Freeform 1660"/>
          <p:cNvSpPr>
            <a:spLocks/>
          </p:cNvSpPr>
          <p:nvPr/>
        </p:nvSpPr>
        <p:spPr bwMode="auto">
          <a:xfrm>
            <a:off x="3433763" y="3022600"/>
            <a:ext cx="85725" cy="71438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54" y="18"/>
              </a:cxn>
              <a:cxn ang="0">
                <a:pos x="45" y="0"/>
              </a:cxn>
              <a:cxn ang="0">
                <a:pos x="0" y="27"/>
              </a:cxn>
            </a:cxnLst>
            <a:rect l="0" t="0" r="r" b="b"/>
            <a:pathLst>
              <a:path w="54" h="45">
                <a:moveTo>
                  <a:pt x="0" y="27"/>
                </a:moveTo>
                <a:lnTo>
                  <a:pt x="9" y="45"/>
                </a:lnTo>
                <a:lnTo>
                  <a:pt x="54" y="18"/>
                </a:lnTo>
                <a:lnTo>
                  <a:pt x="45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3" name="Freeform 1661"/>
          <p:cNvSpPr>
            <a:spLocks/>
          </p:cNvSpPr>
          <p:nvPr/>
        </p:nvSpPr>
        <p:spPr bwMode="auto">
          <a:xfrm>
            <a:off x="3578225" y="2949575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4" name="Freeform 1662"/>
          <p:cNvSpPr>
            <a:spLocks/>
          </p:cNvSpPr>
          <p:nvPr/>
        </p:nvSpPr>
        <p:spPr bwMode="auto">
          <a:xfrm>
            <a:off x="3663950" y="2892425"/>
            <a:ext cx="30163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9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9" h="18">
                <a:moveTo>
                  <a:pt x="0" y="0"/>
                </a:moveTo>
                <a:lnTo>
                  <a:pt x="9" y="0"/>
                </a:lnTo>
                <a:lnTo>
                  <a:pt x="19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5" name="Freeform 1663"/>
          <p:cNvSpPr>
            <a:spLocks/>
          </p:cNvSpPr>
          <p:nvPr/>
        </p:nvSpPr>
        <p:spPr bwMode="auto">
          <a:xfrm>
            <a:off x="3592513" y="2892425"/>
            <a:ext cx="85725" cy="85725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54"/>
              </a:cxn>
              <a:cxn ang="0">
                <a:pos x="54" y="18"/>
              </a:cxn>
              <a:cxn ang="0">
                <a:pos x="45" y="0"/>
              </a:cxn>
              <a:cxn ang="0">
                <a:pos x="0" y="36"/>
              </a:cxn>
            </a:cxnLst>
            <a:rect l="0" t="0" r="r" b="b"/>
            <a:pathLst>
              <a:path w="54" h="54">
                <a:moveTo>
                  <a:pt x="0" y="36"/>
                </a:moveTo>
                <a:lnTo>
                  <a:pt x="9" y="54"/>
                </a:lnTo>
                <a:lnTo>
                  <a:pt x="54" y="18"/>
                </a:lnTo>
                <a:lnTo>
                  <a:pt x="45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6" name="Freeform 1664"/>
          <p:cNvSpPr>
            <a:spLocks/>
          </p:cNvSpPr>
          <p:nvPr/>
        </p:nvSpPr>
        <p:spPr bwMode="auto">
          <a:xfrm>
            <a:off x="3736975" y="2819400"/>
            <a:ext cx="28575" cy="285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0"/>
              </a:cxn>
              <a:cxn ang="0">
                <a:pos x="9" y="18"/>
              </a:cxn>
              <a:cxn ang="0">
                <a:pos x="18" y="18"/>
              </a:cxn>
              <a:cxn ang="0">
                <a:pos x="9" y="0"/>
              </a:cxn>
            </a:cxnLst>
            <a:rect l="0" t="0" r="r" b="b"/>
            <a:pathLst>
              <a:path w="18" h="18">
                <a:moveTo>
                  <a:pt x="9" y="0"/>
                </a:moveTo>
                <a:lnTo>
                  <a:pt x="0" y="0"/>
                </a:lnTo>
                <a:lnTo>
                  <a:pt x="9" y="18"/>
                </a:lnTo>
                <a:lnTo>
                  <a:pt x="18" y="18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7" name="Freeform 1665"/>
          <p:cNvSpPr>
            <a:spLocks/>
          </p:cNvSpPr>
          <p:nvPr/>
        </p:nvSpPr>
        <p:spPr bwMode="auto">
          <a:xfrm>
            <a:off x="3824288" y="2776538"/>
            <a:ext cx="2857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0"/>
              </a:cxn>
              <a:cxn ang="0">
                <a:pos x="18" y="18"/>
              </a:cxn>
              <a:cxn ang="0">
                <a:pos x="9" y="18"/>
              </a:cxn>
              <a:cxn ang="0">
                <a:pos x="0" y="0"/>
              </a:cxn>
            </a:cxnLst>
            <a:rect l="0" t="0" r="r" b="b"/>
            <a:pathLst>
              <a:path w="18" h="18">
                <a:moveTo>
                  <a:pt x="0" y="0"/>
                </a:moveTo>
                <a:lnTo>
                  <a:pt x="9" y="0"/>
                </a:lnTo>
                <a:lnTo>
                  <a:pt x="18" y="18"/>
                </a:lnTo>
                <a:lnTo>
                  <a:pt x="9" y="1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8" name="Freeform 1666"/>
          <p:cNvSpPr>
            <a:spLocks/>
          </p:cNvSpPr>
          <p:nvPr/>
        </p:nvSpPr>
        <p:spPr bwMode="auto">
          <a:xfrm>
            <a:off x="3751263" y="2776538"/>
            <a:ext cx="87312" cy="71437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9" y="45"/>
              </a:cxn>
              <a:cxn ang="0">
                <a:pos x="55" y="18"/>
              </a:cxn>
              <a:cxn ang="0">
                <a:pos x="46" y="0"/>
              </a:cxn>
              <a:cxn ang="0">
                <a:pos x="0" y="27"/>
              </a:cxn>
            </a:cxnLst>
            <a:rect l="0" t="0" r="r" b="b"/>
            <a:pathLst>
              <a:path w="55" h="45">
                <a:moveTo>
                  <a:pt x="0" y="27"/>
                </a:moveTo>
                <a:lnTo>
                  <a:pt x="9" y="45"/>
                </a:lnTo>
                <a:lnTo>
                  <a:pt x="55" y="18"/>
                </a:lnTo>
                <a:lnTo>
                  <a:pt x="46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79" name="Freeform 1667"/>
          <p:cNvSpPr>
            <a:spLocks/>
          </p:cNvSpPr>
          <p:nvPr/>
        </p:nvSpPr>
        <p:spPr bwMode="auto">
          <a:xfrm>
            <a:off x="3924300" y="2717800"/>
            <a:ext cx="15875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" y="9"/>
              </a:cxn>
              <a:cxn ang="0">
                <a:pos x="10" y="9"/>
              </a:cxn>
              <a:cxn ang="0">
                <a:pos x="0" y="0"/>
              </a:cxn>
            </a:cxnLst>
            <a:rect l="0" t="0" r="r" b="b"/>
            <a:pathLst>
              <a:path w="10" h="9">
                <a:moveTo>
                  <a:pt x="0" y="0"/>
                </a:moveTo>
                <a:lnTo>
                  <a:pt x="0" y="0"/>
                </a:lnTo>
                <a:lnTo>
                  <a:pt x="10" y="9"/>
                </a:lnTo>
                <a:lnTo>
                  <a:pt x="10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0" name="Freeform 1668"/>
          <p:cNvSpPr>
            <a:spLocks/>
          </p:cNvSpPr>
          <p:nvPr/>
        </p:nvSpPr>
        <p:spPr bwMode="auto">
          <a:xfrm>
            <a:off x="3924300" y="2674938"/>
            <a:ext cx="44450" cy="57150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10" y="36"/>
              </a:cxn>
              <a:cxn ang="0">
                <a:pos x="28" y="18"/>
              </a:cxn>
              <a:cxn ang="0">
                <a:pos x="28" y="9"/>
              </a:cxn>
              <a:cxn ang="0">
                <a:pos x="28" y="0"/>
              </a:cxn>
              <a:cxn ang="0">
                <a:pos x="19" y="9"/>
              </a:cxn>
              <a:cxn ang="0">
                <a:pos x="0" y="27"/>
              </a:cxn>
            </a:cxnLst>
            <a:rect l="0" t="0" r="r" b="b"/>
            <a:pathLst>
              <a:path w="28" h="36">
                <a:moveTo>
                  <a:pt x="0" y="27"/>
                </a:moveTo>
                <a:lnTo>
                  <a:pt x="10" y="36"/>
                </a:lnTo>
                <a:lnTo>
                  <a:pt x="28" y="18"/>
                </a:lnTo>
                <a:lnTo>
                  <a:pt x="28" y="9"/>
                </a:lnTo>
                <a:lnTo>
                  <a:pt x="28" y="0"/>
                </a:lnTo>
                <a:lnTo>
                  <a:pt x="19" y="9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1" name="Rectangle 1669"/>
          <p:cNvSpPr>
            <a:spLocks noChangeArrowheads="1"/>
          </p:cNvSpPr>
          <p:nvPr/>
        </p:nvSpPr>
        <p:spPr bwMode="auto">
          <a:xfrm>
            <a:off x="3940175" y="2732088"/>
            <a:ext cx="28575" cy="158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2" name="Rectangle 1670"/>
          <p:cNvSpPr>
            <a:spLocks noChangeArrowheads="1"/>
          </p:cNvSpPr>
          <p:nvPr/>
        </p:nvSpPr>
        <p:spPr bwMode="auto">
          <a:xfrm>
            <a:off x="3940175" y="2689225"/>
            <a:ext cx="28575" cy="428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3" name="Rectangle 1671"/>
          <p:cNvSpPr>
            <a:spLocks noChangeArrowheads="1"/>
          </p:cNvSpPr>
          <p:nvPr/>
        </p:nvSpPr>
        <p:spPr bwMode="auto">
          <a:xfrm>
            <a:off x="3940175" y="28336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4" name="Rectangle 1672"/>
          <p:cNvSpPr>
            <a:spLocks noChangeArrowheads="1"/>
          </p:cNvSpPr>
          <p:nvPr/>
        </p:nvSpPr>
        <p:spPr bwMode="auto">
          <a:xfrm>
            <a:off x="3940175" y="29352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5" name="Rectangle 1673"/>
          <p:cNvSpPr>
            <a:spLocks noChangeArrowheads="1"/>
          </p:cNvSpPr>
          <p:nvPr/>
        </p:nvSpPr>
        <p:spPr bwMode="auto">
          <a:xfrm>
            <a:off x="3940175" y="2847975"/>
            <a:ext cx="28575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6" name="Rectangle 1674"/>
          <p:cNvSpPr>
            <a:spLocks noChangeArrowheads="1"/>
          </p:cNvSpPr>
          <p:nvPr/>
        </p:nvSpPr>
        <p:spPr bwMode="auto">
          <a:xfrm>
            <a:off x="3940175" y="30368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7" name="Rectangle 1675"/>
          <p:cNvSpPr>
            <a:spLocks noChangeArrowheads="1"/>
          </p:cNvSpPr>
          <p:nvPr/>
        </p:nvSpPr>
        <p:spPr bwMode="auto">
          <a:xfrm>
            <a:off x="3940175" y="31384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8" name="Rectangle 1676"/>
          <p:cNvSpPr>
            <a:spLocks noChangeArrowheads="1"/>
          </p:cNvSpPr>
          <p:nvPr/>
        </p:nvSpPr>
        <p:spPr bwMode="auto">
          <a:xfrm>
            <a:off x="3940175" y="3051175"/>
            <a:ext cx="28575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89" name="Rectangle 1677"/>
          <p:cNvSpPr>
            <a:spLocks noChangeArrowheads="1"/>
          </p:cNvSpPr>
          <p:nvPr/>
        </p:nvSpPr>
        <p:spPr bwMode="auto">
          <a:xfrm>
            <a:off x="3940175" y="324008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0" name="Rectangle 1678"/>
          <p:cNvSpPr>
            <a:spLocks noChangeArrowheads="1"/>
          </p:cNvSpPr>
          <p:nvPr/>
        </p:nvSpPr>
        <p:spPr bwMode="auto">
          <a:xfrm>
            <a:off x="3940175" y="334010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1" name="Rectangle 1679"/>
          <p:cNvSpPr>
            <a:spLocks noChangeArrowheads="1"/>
          </p:cNvSpPr>
          <p:nvPr/>
        </p:nvSpPr>
        <p:spPr bwMode="auto">
          <a:xfrm>
            <a:off x="3940175" y="3254375"/>
            <a:ext cx="28575" cy="8572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2" name="Rectangle 1680"/>
          <p:cNvSpPr>
            <a:spLocks noChangeArrowheads="1"/>
          </p:cNvSpPr>
          <p:nvPr/>
        </p:nvSpPr>
        <p:spPr bwMode="auto">
          <a:xfrm>
            <a:off x="3940175" y="344170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3" name="Rectangle 1681"/>
          <p:cNvSpPr>
            <a:spLocks noChangeArrowheads="1"/>
          </p:cNvSpPr>
          <p:nvPr/>
        </p:nvSpPr>
        <p:spPr bwMode="auto">
          <a:xfrm>
            <a:off x="3940175" y="3543300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4" name="Rectangle 1682"/>
          <p:cNvSpPr>
            <a:spLocks noChangeArrowheads="1"/>
          </p:cNvSpPr>
          <p:nvPr/>
        </p:nvSpPr>
        <p:spPr bwMode="auto">
          <a:xfrm>
            <a:off x="3940175" y="3455988"/>
            <a:ext cx="28575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5" name="Rectangle 1683"/>
          <p:cNvSpPr>
            <a:spLocks noChangeArrowheads="1"/>
          </p:cNvSpPr>
          <p:nvPr/>
        </p:nvSpPr>
        <p:spPr bwMode="auto">
          <a:xfrm>
            <a:off x="3940175" y="3630613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6" name="Rectangle 1684"/>
          <p:cNvSpPr>
            <a:spLocks noChangeArrowheads="1"/>
          </p:cNvSpPr>
          <p:nvPr/>
        </p:nvSpPr>
        <p:spPr bwMode="auto">
          <a:xfrm>
            <a:off x="3940175" y="3732213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7" name="Rectangle 1685"/>
          <p:cNvSpPr>
            <a:spLocks noChangeArrowheads="1"/>
          </p:cNvSpPr>
          <p:nvPr/>
        </p:nvSpPr>
        <p:spPr bwMode="auto">
          <a:xfrm>
            <a:off x="3940175" y="3644900"/>
            <a:ext cx="28575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8" name="Rectangle 1686"/>
          <p:cNvSpPr>
            <a:spLocks noChangeArrowheads="1"/>
          </p:cNvSpPr>
          <p:nvPr/>
        </p:nvSpPr>
        <p:spPr bwMode="auto">
          <a:xfrm>
            <a:off x="3940175" y="383222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199" name="Rectangle 1687"/>
          <p:cNvSpPr>
            <a:spLocks noChangeArrowheads="1"/>
          </p:cNvSpPr>
          <p:nvPr/>
        </p:nvSpPr>
        <p:spPr bwMode="auto">
          <a:xfrm>
            <a:off x="3940175" y="393382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0" name="Rectangle 1688"/>
          <p:cNvSpPr>
            <a:spLocks noChangeArrowheads="1"/>
          </p:cNvSpPr>
          <p:nvPr/>
        </p:nvSpPr>
        <p:spPr bwMode="auto">
          <a:xfrm>
            <a:off x="3940175" y="3846513"/>
            <a:ext cx="28575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1" name="Rectangle 1689"/>
          <p:cNvSpPr>
            <a:spLocks noChangeArrowheads="1"/>
          </p:cNvSpPr>
          <p:nvPr/>
        </p:nvSpPr>
        <p:spPr bwMode="auto">
          <a:xfrm>
            <a:off x="3940175" y="403542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2" name="Rectangle 1690"/>
          <p:cNvSpPr>
            <a:spLocks noChangeArrowheads="1"/>
          </p:cNvSpPr>
          <p:nvPr/>
        </p:nvSpPr>
        <p:spPr bwMode="auto">
          <a:xfrm>
            <a:off x="3940175" y="4137025"/>
            <a:ext cx="28575" cy="142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3" name="Rectangle 1691"/>
          <p:cNvSpPr>
            <a:spLocks noChangeArrowheads="1"/>
          </p:cNvSpPr>
          <p:nvPr/>
        </p:nvSpPr>
        <p:spPr bwMode="auto">
          <a:xfrm>
            <a:off x="3940175" y="4049713"/>
            <a:ext cx="28575" cy="87312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4" name="Rectangle 1692"/>
          <p:cNvSpPr>
            <a:spLocks noChangeArrowheads="1"/>
          </p:cNvSpPr>
          <p:nvPr/>
        </p:nvSpPr>
        <p:spPr bwMode="auto">
          <a:xfrm>
            <a:off x="3940175" y="4338638"/>
            <a:ext cx="28575" cy="158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5" name="Rectangle 1693"/>
          <p:cNvSpPr>
            <a:spLocks noChangeArrowheads="1"/>
          </p:cNvSpPr>
          <p:nvPr/>
        </p:nvSpPr>
        <p:spPr bwMode="auto">
          <a:xfrm>
            <a:off x="3940175" y="4252913"/>
            <a:ext cx="28575" cy="8572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6" name="Rectangle 1694"/>
          <p:cNvSpPr>
            <a:spLocks noChangeArrowheads="1"/>
          </p:cNvSpPr>
          <p:nvPr/>
        </p:nvSpPr>
        <p:spPr bwMode="auto">
          <a:xfrm>
            <a:off x="3940175" y="444023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7" name="Rectangle 1695"/>
          <p:cNvSpPr>
            <a:spLocks noChangeArrowheads="1"/>
          </p:cNvSpPr>
          <p:nvPr/>
        </p:nvSpPr>
        <p:spPr bwMode="auto">
          <a:xfrm>
            <a:off x="3940175" y="454183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8" name="Rectangle 1696"/>
          <p:cNvSpPr>
            <a:spLocks noChangeArrowheads="1"/>
          </p:cNvSpPr>
          <p:nvPr/>
        </p:nvSpPr>
        <p:spPr bwMode="auto">
          <a:xfrm>
            <a:off x="3940175" y="4454525"/>
            <a:ext cx="28575" cy="8731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09" name="Rectangle 1697"/>
          <p:cNvSpPr>
            <a:spLocks noChangeArrowheads="1"/>
          </p:cNvSpPr>
          <p:nvPr/>
        </p:nvSpPr>
        <p:spPr bwMode="auto">
          <a:xfrm>
            <a:off x="3940175" y="4643438"/>
            <a:ext cx="28575" cy="14287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0" name="Rectangle 1698"/>
          <p:cNvSpPr>
            <a:spLocks noChangeArrowheads="1"/>
          </p:cNvSpPr>
          <p:nvPr/>
        </p:nvSpPr>
        <p:spPr bwMode="auto">
          <a:xfrm>
            <a:off x="3940175" y="4657725"/>
            <a:ext cx="28575" cy="5873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1" name="Rectangle 1699"/>
          <p:cNvSpPr>
            <a:spLocks noChangeArrowheads="1"/>
          </p:cNvSpPr>
          <p:nvPr/>
        </p:nvSpPr>
        <p:spPr bwMode="auto">
          <a:xfrm>
            <a:off x="3997325" y="4686300"/>
            <a:ext cx="14288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2" name="Rectangle 1700"/>
          <p:cNvSpPr>
            <a:spLocks noChangeArrowheads="1"/>
          </p:cNvSpPr>
          <p:nvPr/>
        </p:nvSpPr>
        <p:spPr bwMode="auto">
          <a:xfrm>
            <a:off x="3954463" y="4686300"/>
            <a:ext cx="42862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3" name="Rectangle 1701"/>
          <p:cNvSpPr>
            <a:spLocks noChangeArrowheads="1"/>
          </p:cNvSpPr>
          <p:nvPr/>
        </p:nvSpPr>
        <p:spPr bwMode="auto">
          <a:xfrm>
            <a:off x="4113213" y="4686300"/>
            <a:ext cx="14287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4" name="Rectangle 1702"/>
          <p:cNvSpPr>
            <a:spLocks noChangeArrowheads="1"/>
          </p:cNvSpPr>
          <p:nvPr/>
        </p:nvSpPr>
        <p:spPr bwMode="auto">
          <a:xfrm>
            <a:off x="4214813" y="4686300"/>
            <a:ext cx="14287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5" name="Rectangle 1703"/>
          <p:cNvSpPr>
            <a:spLocks noChangeArrowheads="1"/>
          </p:cNvSpPr>
          <p:nvPr/>
        </p:nvSpPr>
        <p:spPr bwMode="auto">
          <a:xfrm>
            <a:off x="4127500" y="4686300"/>
            <a:ext cx="87313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6" name="Rectangle 1704"/>
          <p:cNvSpPr>
            <a:spLocks noChangeArrowheads="1"/>
          </p:cNvSpPr>
          <p:nvPr/>
        </p:nvSpPr>
        <p:spPr bwMode="auto">
          <a:xfrm>
            <a:off x="4316413" y="4686300"/>
            <a:ext cx="14287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7" name="Rectangle 1705"/>
          <p:cNvSpPr>
            <a:spLocks noChangeArrowheads="1"/>
          </p:cNvSpPr>
          <p:nvPr/>
        </p:nvSpPr>
        <p:spPr bwMode="auto">
          <a:xfrm>
            <a:off x="4432300" y="4686300"/>
            <a:ext cx="14288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8" name="Rectangle 1706"/>
          <p:cNvSpPr>
            <a:spLocks noChangeArrowheads="1"/>
          </p:cNvSpPr>
          <p:nvPr/>
        </p:nvSpPr>
        <p:spPr bwMode="auto">
          <a:xfrm>
            <a:off x="4330700" y="4686300"/>
            <a:ext cx="101600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19" name="Rectangle 1707"/>
          <p:cNvSpPr>
            <a:spLocks noChangeArrowheads="1"/>
          </p:cNvSpPr>
          <p:nvPr/>
        </p:nvSpPr>
        <p:spPr bwMode="auto">
          <a:xfrm>
            <a:off x="4532313" y="4686300"/>
            <a:ext cx="14287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0" name="Rectangle 1708"/>
          <p:cNvSpPr>
            <a:spLocks noChangeArrowheads="1"/>
          </p:cNvSpPr>
          <p:nvPr/>
        </p:nvSpPr>
        <p:spPr bwMode="auto">
          <a:xfrm>
            <a:off x="4648200" y="4686300"/>
            <a:ext cx="14288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1" name="Rectangle 1709"/>
          <p:cNvSpPr>
            <a:spLocks noChangeArrowheads="1"/>
          </p:cNvSpPr>
          <p:nvPr/>
        </p:nvSpPr>
        <p:spPr bwMode="auto">
          <a:xfrm>
            <a:off x="4546600" y="4686300"/>
            <a:ext cx="101600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2" name="Rectangle 1710"/>
          <p:cNvSpPr>
            <a:spLocks noChangeArrowheads="1"/>
          </p:cNvSpPr>
          <p:nvPr/>
        </p:nvSpPr>
        <p:spPr bwMode="auto">
          <a:xfrm>
            <a:off x="4749800" y="4686300"/>
            <a:ext cx="14288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3" name="Rectangle 1711"/>
          <p:cNvSpPr>
            <a:spLocks noChangeArrowheads="1"/>
          </p:cNvSpPr>
          <p:nvPr/>
        </p:nvSpPr>
        <p:spPr bwMode="auto">
          <a:xfrm>
            <a:off x="4808538" y="4686300"/>
            <a:ext cx="14287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4" name="Rectangle 1712"/>
          <p:cNvSpPr>
            <a:spLocks noChangeArrowheads="1"/>
          </p:cNvSpPr>
          <p:nvPr/>
        </p:nvSpPr>
        <p:spPr bwMode="auto">
          <a:xfrm>
            <a:off x="4764088" y="4686300"/>
            <a:ext cx="44450" cy="30163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5" name="Rectangle 1713"/>
          <p:cNvSpPr>
            <a:spLocks noChangeArrowheads="1"/>
          </p:cNvSpPr>
          <p:nvPr/>
        </p:nvSpPr>
        <p:spPr bwMode="auto">
          <a:xfrm>
            <a:off x="2651125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6" name="Rectangle 1714"/>
          <p:cNvSpPr>
            <a:spLocks noChangeArrowheads="1"/>
          </p:cNvSpPr>
          <p:nvPr/>
        </p:nvSpPr>
        <p:spPr bwMode="auto">
          <a:xfrm>
            <a:off x="2709863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7" name="Rectangle 1715"/>
          <p:cNvSpPr>
            <a:spLocks noChangeArrowheads="1"/>
          </p:cNvSpPr>
          <p:nvPr/>
        </p:nvSpPr>
        <p:spPr bwMode="auto">
          <a:xfrm>
            <a:off x="2665413" y="3673475"/>
            <a:ext cx="44450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8" name="Rectangle 1716"/>
          <p:cNvSpPr>
            <a:spLocks noChangeArrowheads="1"/>
          </p:cNvSpPr>
          <p:nvPr/>
        </p:nvSpPr>
        <p:spPr bwMode="auto">
          <a:xfrm>
            <a:off x="2811463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29" name="Rectangle 1717"/>
          <p:cNvSpPr>
            <a:spLocks noChangeArrowheads="1"/>
          </p:cNvSpPr>
          <p:nvPr/>
        </p:nvSpPr>
        <p:spPr bwMode="auto">
          <a:xfrm>
            <a:off x="2911475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0" name="Rectangle 1718"/>
          <p:cNvSpPr>
            <a:spLocks noChangeArrowheads="1"/>
          </p:cNvSpPr>
          <p:nvPr/>
        </p:nvSpPr>
        <p:spPr bwMode="auto">
          <a:xfrm>
            <a:off x="2825750" y="3673475"/>
            <a:ext cx="8572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1" name="Rectangle 1719"/>
          <p:cNvSpPr>
            <a:spLocks noChangeArrowheads="1"/>
          </p:cNvSpPr>
          <p:nvPr/>
        </p:nvSpPr>
        <p:spPr bwMode="auto">
          <a:xfrm>
            <a:off x="3013075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2" name="Rectangle 1720"/>
          <p:cNvSpPr>
            <a:spLocks noChangeArrowheads="1"/>
          </p:cNvSpPr>
          <p:nvPr/>
        </p:nvSpPr>
        <p:spPr bwMode="auto">
          <a:xfrm>
            <a:off x="3100388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3" name="Rectangle 1721"/>
          <p:cNvSpPr>
            <a:spLocks noChangeArrowheads="1"/>
          </p:cNvSpPr>
          <p:nvPr/>
        </p:nvSpPr>
        <p:spPr bwMode="auto">
          <a:xfrm>
            <a:off x="3027363" y="3673475"/>
            <a:ext cx="7302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4" name="Rectangle 1722"/>
          <p:cNvSpPr>
            <a:spLocks noChangeArrowheads="1"/>
          </p:cNvSpPr>
          <p:nvPr/>
        </p:nvSpPr>
        <p:spPr bwMode="auto">
          <a:xfrm>
            <a:off x="3201988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5" name="Rectangle 1723"/>
          <p:cNvSpPr>
            <a:spLocks noChangeArrowheads="1"/>
          </p:cNvSpPr>
          <p:nvPr/>
        </p:nvSpPr>
        <p:spPr bwMode="auto">
          <a:xfrm>
            <a:off x="3302000" y="3673475"/>
            <a:ext cx="1587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6" name="Rectangle 1724"/>
          <p:cNvSpPr>
            <a:spLocks noChangeArrowheads="1"/>
          </p:cNvSpPr>
          <p:nvPr/>
        </p:nvSpPr>
        <p:spPr bwMode="auto">
          <a:xfrm>
            <a:off x="3216275" y="3673475"/>
            <a:ext cx="8572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7" name="Rectangle 1725"/>
          <p:cNvSpPr>
            <a:spLocks noChangeArrowheads="1"/>
          </p:cNvSpPr>
          <p:nvPr/>
        </p:nvSpPr>
        <p:spPr bwMode="auto">
          <a:xfrm>
            <a:off x="3403600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8" name="Rectangle 1726"/>
          <p:cNvSpPr>
            <a:spLocks noChangeArrowheads="1"/>
          </p:cNvSpPr>
          <p:nvPr/>
        </p:nvSpPr>
        <p:spPr bwMode="auto">
          <a:xfrm>
            <a:off x="3505200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39" name="Rectangle 1727"/>
          <p:cNvSpPr>
            <a:spLocks noChangeArrowheads="1"/>
          </p:cNvSpPr>
          <p:nvPr/>
        </p:nvSpPr>
        <p:spPr bwMode="auto">
          <a:xfrm>
            <a:off x="3417888" y="3673475"/>
            <a:ext cx="87312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0" name="Rectangle 1728"/>
          <p:cNvSpPr>
            <a:spLocks noChangeArrowheads="1"/>
          </p:cNvSpPr>
          <p:nvPr/>
        </p:nvSpPr>
        <p:spPr bwMode="auto">
          <a:xfrm>
            <a:off x="3592513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1" name="Rectangle 1729"/>
          <p:cNvSpPr>
            <a:spLocks noChangeArrowheads="1"/>
          </p:cNvSpPr>
          <p:nvPr/>
        </p:nvSpPr>
        <p:spPr bwMode="auto">
          <a:xfrm>
            <a:off x="3694113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2" name="Rectangle 1730"/>
          <p:cNvSpPr>
            <a:spLocks noChangeArrowheads="1"/>
          </p:cNvSpPr>
          <p:nvPr/>
        </p:nvSpPr>
        <p:spPr bwMode="auto">
          <a:xfrm>
            <a:off x="3606800" y="3673475"/>
            <a:ext cx="87313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3" name="Rectangle 1731"/>
          <p:cNvSpPr>
            <a:spLocks noChangeArrowheads="1"/>
          </p:cNvSpPr>
          <p:nvPr/>
        </p:nvSpPr>
        <p:spPr bwMode="auto">
          <a:xfrm>
            <a:off x="3794125" y="3673475"/>
            <a:ext cx="1587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4" name="Rectangle 1732"/>
          <p:cNvSpPr>
            <a:spLocks noChangeArrowheads="1"/>
          </p:cNvSpPr>
          <p:nvPr/>
        </p:nvSpPr>
        <p:spPr bwMode="auto">
          <a:xfrm>
            <a:off x="3895725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5" name="Rectangle 1733"/>
          <p:cNvSpPr>
            <a:spLocks noChangeArrowheads="1"/>
          </p:cNvSpPr>
          <p:nvPr/>
        </p:nvSpPr>
        <p:spPr bwMode="auto">
          <a:xfrm>
            <a:off x="3810000" y="3673475"/>
            <a:ext cx="8572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6" name="Rectangle 1734"/>
          <p:cNvSpPr>
            <a:spLocks noChangeArrowheads="1"/>
          </p:cNvSpPr>
          <p:nvPr/>
        </p:nvSpPr>
        <p:spPr bwMode="auto">
          <a:xfrm>
            <a:off x="3997325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7" name="Rectangle 1735"/>
          <p:cNvSpPr>
            <a:spLocks noChangeArrowheads="1"/>
          </p:cNvSpPr>
          <p:nvPr/>
        </p:nvSpPr>
        <p:spPr bwMode="auto">
          <a:xfrm>
            <a:off x="4084638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8" name="Rectangle 1736"/>
          <p:cNvSpPr>
            <a:spLocks noChangeArrowheads="1"/>
          </p:cNvSpPr>
          <p:nvPr/>
        </p:nvSpPr>
        <p:spPr bwMode="auto">
          <a:xfrm>
            <a:off x="4011613" y="3673475"/>
            <a:ext cx="7302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49" name="Rectangle 1737"/>
          <p:cNvSpPr>
            <a:spLocks noChangeArrowheads="1"/>
          </p:cNvSpPr>
          <p:nvPr/>
        </p:nvSpPr>
        <p:spPr bwMode="auto">
          <a:xfrm>
            <a:off x="4186238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0" name="Rectangle 1738"/>
          <p:cNvSpPr>
            <a:spLocks noChangeArrowheads="1"/>
          </p:cNvSpPr>
          <p:nvPr/>
        </p:nvSpPr>
        <p:spPr bwMode="auto">
          <a:xfrm>
            <a:off x="4286250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1" name="Rectangle 1739"/>
          <p:cNvSpPr>
            <a:spLocks noChangeArrowheads="1"/>
          </p:cNvSpPr>
          <p:nvPr/>
        </p:nvSpPr>
        <p:spPr bwMode="auto">
          <a:xfrm>
            <a:off x="4200525" y="3673475"/>
            <a:ext cx="8572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2" name="Rectangle 1740"/>
          <p:cNvSpPr>
            <a:spLocks noChangeArrowheads="1"/>
          </p:cNvSpPr>
          <p:nvPr/>
        </p:nvSpPr>
        <p:spPr bwMode="auto">
          <a:xfrm>
            <a:off x="4387850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3" name="Rectangle 1741"/>
          <p:cNvSpPr>
            <a:spLocks noChangeArrowheads="1"/>
          </p:cNvSpPr>
          <p:nvPr/>
        </p:nvSpPr>
        <p:spPr bwMode="auto">
          <a:xfrm>
            <a:off x="4475163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4" name="Rectangle 1742"/>
          <p:cNvSpPr>
            <a:spLocks noChangeArrowheads="1"/>
          </p:cNvSpPr>
          <p:nvPr/>
        </p:nvSpPr>
        <p:spPr bwMode="auto">
          <a:xfrm>
            <a:off x="4402138" y="3673475"/>
            <a:ext cx="7302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5" name="Rectangle 1743"/>
          <p:cNvSpPr>
            <a:spLocks noChangeArrowheads="1"/>
          </p:cNvSpPr>
          <p:nvPr/>
        </p:nvSpPr>
        <p:spPr bwMode="auto">
          <a:xfrm>
            <a:off x="4576763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6" name="Rectangle 1744"/>
          <p:cNvSpPr>
            <a:spLocks noChangeArrowheads="1"/>
          </p:cNvSpPr>
          <p:nvPr/>
        </p:nvSpPr>
        <p:spPr bwMode="auto">
          <a:xfrm>
            <a:off x="4678363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7" name="Rectangle 1745"/>
          <p:cNvSpPr>
            <a:spLocks noChangeArrowheads="1"/>
          </p:cNvSpPr>
          <p:nvPr/>
        </p:nvSpPr>
        <p:spPr bwMode="auto">
          <a:xfrm>
            <a:off x="4591050" y="3673475"/>
            <a:ext cx="87313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8" name="Rectangle 1746"/>
          <p:cNvSpPr>
            <a:spLocks noChangeArrowheads="1"/>
          </p:cNvSpPr>
          <p:nvPr/>
        </p:nvSpPr>
        <p:spPr bwMode="auto">
          <a:xfrm>
            <a:off x="4778375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59" name="Rectangle 1747"/>
          <p:cNvSpPr>
            <a:spLocks noChangeArrowheads="1"/>
          </p:cNvSpPr>
          <p:nvPr/>
        </p:nvSpPr>
        <p:spPr bwMode="auto">
          <a:xfrm>
            <a:off x="4879975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0" name="Rectangle 1748"/>
          <p:cNvSpPr>
            <a:spLocks noChangeArrowheads="1"/>
          </p:cNvSpPr>
          <p:nvPr/>
        </p:nvSpPr>
        <p:spPr bwMode="auto">
          <a:xfrm>
            <a:off x="4792663" y="3673475"/>
            <a:ext cx="87312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1" name="Rectangle 1749"/>
          <p:cNvSpPr>
            <a:spLocks noChangeArrowheads="1"/>
          </p:cNvSpPr>
          <p:nvPr/>
        </p:nvSpPr>
        <p:spPr bwMode="auto">
          <a:xfrm>
            <a:off x="4967288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2" name="Rectangle 1750"/>
          <p:cNvSpPr>
            <a:spLocks noChangeArrowheads="1"/>
          </p:cNvSpPr>
          <p:nvPr/>
        </p:nvSpPr>
        <p:spPr bwMode="auto">
          <a:xfrm>
            <a:off x="5068888" y="3673475"/>
            <a:ext cx="14287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3" name="Rectangle 1751"/>
          <p:cNvSpPr>
            <a:spLocks noChangeArrowheads="1"/>
          </p:cNvSpPr>
          <p:nvPr/>
        </p:nvSpPr>
        <p:spPr bwMode="auto">
          <a:xfrm>
            <a:off x="4981575" y="3673475"/>
            <a:ext cx="87313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4" name="Rectangle 1752"/>
          <p:cNvSpPr>
            <a:spLocks noChangeArrowheads="1"/>
          </p:cNvSpPr>
          <p:nvPr/>
        </p:nvSpPr>
        <p:spPr bwMode="auto">
          <a:xfrm>
            <a:off x="5168900" y="3673475"/>
            <a:ext cx="1587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5" name="Rectangle 1753"/>
          <p:cNvSpPr>
            <a:spLocks noChangeArrowheads="1"/>
          </p:cNvSpPr>
          <p:nvPr/>
        </p:nvSpPr>
        <p:spPr bwMode="auto">
          <a:xfrm>
            <a:off x="5270500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6" name="Rectangle 1754"/>
          <p:cNvSpPr>
            <a:spLocks noChangeArrowheads="1"/>
          </p:cNvSpPr>
          <p:nvPr/>
        </p:nvSpPr>
        <p:spPr bwMode="auto">
          <a:xfrm>
            <a:off x="5184775" y="3673475"/>
            <a:ext cx="85725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7" name="Rectangle 1755"/>
          <p:cNvSpPr>
            <a:spLocks noChangeArrowheads="1"/>
          </p:cNvSpPr>
          <p:nvPr/>
        </p:nvSpPr>
        <p:spPr bwMode="auto">
          <a:xfrm>
            <a:off x="5372100" y="3673475"/>
            <a:ext cx="14288" cy="285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8" name="Freeform 1756"/>
          <p:cNvSpPr>
            <a:spLocks/>
          </p:cNvSpPr>
          <p:nvPr/>
        </p:nvSpPr>
        <p:spPr bwMode="auto">
          <a:xfrm>
            <a:off x="5386388" y="3673475"/>
            <a:ext cx="58737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"/>
              </a:cxn>
              <a:cxn ang="0">
                <a:pos x="28" y="18"/>
              </a:cxn>
              <a:cxn ang="0">
                <a:pos x="37" y="18"/>
              </a:cxn>
              <a:cxn ang="0">
                <a:pos x="37" y="18"/>
              </a:cxn>
              <a:cxn ang="0">
                <a:pos x="28" y="0"/>
              </a:cxn>
              <a:cxn ang="0">
                <a:pos x="0" y="0"/>
              </a:cxn>
            </a:cxnLst>
            <a:rect l="0" t="0" r="r" b="b"/>
            <a:pathLst>
              <a:path w="37" h="18">
                <a:moveTo>
                  <a:pt x="0" y="0"/>
                </a:moveTo>
                <a:lnTo>
                  <a:pt x="0" y="18"/>
                </a:lnTo>
                <a:lnTo>
                  <a:pt x="28" y="18"/>
                </a:lnTo>
                <a:lnTo>
                  <a:pt x="37" y="18"/>
                </a:lnTo>
                <a:lnTo>
                  <a:pt x="37" y="18"/>
                </a:lnTo>
                <a:lnTo>
                  <a:pt x="2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69" name="Freeform 1757"/>
          <p:cNvSpPr>
            <a:spLocks/>
          </p:cNvSpPr>
          <p:nvPr/>
        </p:nvSpPr>
        <p:spPr bwMode="auto">
          <a:xfrm>
            <a:off x="5445125" y="3630613"/>
            <a:ext cx="28575" cy="285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0" y="0"/>
              </a:cxn>
              <a:cxn ang="0">
                <a:pos x="18" y="9"/>
              </a:cxn>
              <a:cxn ang="0">
                <a:pos x="18" y="18"/>
              </a:cxn>
              <a:cxn ang="0">
                <a:pos x="0" y="9"/>
              </a:cxn>
            </a:cxnLst>
            <a:rect l="0" t="0" r="r" b="b"/>
            <a:pathLst>
              <a:path w="18" h="18">
                <a:moveTo>
                  <a:pt x="0" y="9"/>
                </a:moveTo>
                <a:lnTo>
                  <a:pt x="0" y="0"/>
                </a:lnTo>
                <a:lnTo>
                  <a:pt x="18" y="9"/>
                </a:lnTo>
                <a:lnTo>
                  <a:pt x="18" y="18"/>
                </a:lnTo>
                <a:lnTo>
                  <a:pt x="0" y="9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0" name="Freeform 1758"/>
          <p:cNvSpPr>
            <a:spLocks/>
          </p:cNvSpPr>
          <p:nvPr/>
        </p:nvSpPr>
        <p:spPr bwMode="auto">
          <a:xfrm>
            <a:off x="5414963" y="3644900"/>
            <a:ext cx="58737" cy="57150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19" y="36"/>
              </a:cxn>
              <a:cxn ang="0">
                <a:pos x="37" y="9"/>
              </a:cxn>
              <a:cxn ang="0">
                <a:pos x="19" y="0"/>
              </a:cxn>
              <a:cxn ang="0">
                <a:pos x="0" y="27"/>
              </a:cxn>
            </a:cxnLst>
            <a:rect l="0" t="0" r="r" b="b"/>
            <a:pathLst>
              <a:path w="37" h="36">
                <a:moveTo>
                  <a:pt x="0" y="27"/>
                </a:moveTo>
                <a:lnTo>
                  <a:pt x="19" y="36"/>
                </a:lnTo>
                <a:lnTo>
                  <a:pt x="37" y="9"/>
                </a:lnTo>
                <a:lnTo>
                  <a:pt x="19" y="0"/>
                </a:lnTo>
                <a:lnTo>
                  <a:pt x="0" y="27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1" name="Freeform 1759"/>
          <p:cNvSpPr>
            <a:spLocks/>
          </p:cNvSpPr>
          <p:nvPr/>
        </p:nvSpPr>
        <p:spPr bwMode="auto">
          <a:xfrm>
            <a:off x="5530850" y="3571875"/>
            <a:ext cx="14288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2" name="Freeform 1760"/>
          <p:cNvSpPr>
            <a:spLocks/>
          </p:cNvSpPr>
          <p:nvPr/>
        </p:nvSpPr>
        <p:spPr bwMode="auto">
          <a:xfrm>
            <a:off x="5589588" y="3514725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3" name="Freeform 1761"/>
          <p:cNvSpPr>
            <a:spLocks/>
          </p:cNvSpPr>
          <p:nvPr/>
        </p:nvSpPr>
        <p:spPr bwMode="auto">
          <a:xfrm>
            <a:off x="5530850" y="3514725"/>
            <a:ext cx="73025" cy="71438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" y="45"/>
              </a:cxn>
              <a:cxn ang="0">
                <a:pos x="46" y="9"/>
              </a:cxn>
              <a:cxn ang="0">
                <a:pos x="37" y="0"/>
              </a:cxn>
              <a:cxn ang="0">
                <a:pos x="0" y="36"/>
              </a:cxn>
            </a:cxnLst>
            <a:rect l="0" t="0" r="r" b="b"/>
            <a:pathLst>
              <a:path w="46" h="45">
                <a:moveTo>
                  <a:pt x="0" y="36"/>
                </a:moveTo>
                <a:lnTo>
                  <a:pt x="9" y="45"/>
                </a:lnTo>
                <a:lnTo>
                  <a:pt x="46" y="9"/>
                </a:lnTo>
                <a:lnTo>
                  <a:pt x="37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4" name="Freeform 1762"/>
          <p:cNvSpPr>
            <a:spLocks/>
          </p:cNvSpPr>
          <p:nvPr/>
        </p:nvSpPr>
        <p:spPr bwMode="auto">
          <a:xfrm>
            <a:off x="5661025" y="3441700"/>
            <a:ext cx="15875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" y="9"/>
              </a:cxn>
              <a:cxn ang="0">
                <a:pos x="10" y="9"/>
              </a:cxn>
              <a:cxn ang="0">
                <a:pos x="0" y="0"/>
              </a:cxn>
            </a:cxnLst>
            <a:rect l="0" t="0" r="r" b="b"/>
            <a:pathLst>
              <a:path w="10" h="9">
                <a:moveTo>
                  <a:pt x="0" y="0"/>
                </a:moveTo>
                <a:lnTo>
                  <a:pt x="0" y="0"/>
                </a:lnTo>
                <a:lnTo>
                  <a:pt x="10" y="9"/>
                </a:lnTo>
                <a:lnTo>
                  <a:pt x="10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5" name="Freeform 1763"/>
          <p:cNvSpPr>
            <a:spLocks/>
          </p:cNvSpPr>
          <p:nvPr/>
        </p:nvSpPr>
        <p:spPr bwMode="auto">
          <a:xfrm>
            <a:off x="5719763" y="3384550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6" name="Freeform 1764"/>
          <p:cNvSpPr>
            <a:spLocks/>
          </p:cNvSpPr>
          <p:nvPr/>
        </p:nvSpPr>
        <p:spPr bwMode="auto">
          <a:xfrm>
            <a:off x="5661025" y="3384550"/>
            <a:ext cx="73025" cy="71438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0" y="45"/>
              </a:cxn>
              <a:cxn ang="0">
                <a:pos x="46" y="9"/>
              </a:cxn>
              <a:cxn ang="0">
                <a:pos x="37" y="0"/>
              </a:cxn>
              <a:cxn ang="0">
                <a:pos x="0" y="36"/>
              </a:cxn>
            </a:cxnLst>
            <a:rect l="0" t="0" r="r" b="b"/>
            <a:pathLst>
              <a:path w="46" h="45">
                <a:moveTo>
                  <a:pt x="0" y="36"/>
                </a:moveTo>
                <a:lnTo>
                  <a:pt x="10" y="45"/>
                </a:lnTo>
                <a:lnTo>
                  <a:pt x="46" y="9"/>
                </a:lnTo>
                <a:lnTo>
                  <a:pt x="37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7" name="Freeform 1765"/>
          <p:cNvSpPr>
            <a:spLocks/>
          </p:cNvSpPr>
          <p:nvPr/>
        </p:nvSpPr>
        <p:spPr bwMode="auto">
          <a:xfrm>
            <a:off x="5791200" y="3297238"/>
            <a:ext cx="15875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" y="9"/>
              </a:cxn>
              <a:cxn ang="0">
                <a:pos x="10" y="9"/>
              </a:cxn>
              <a:cxn ang="0">
                <a:pos x="0" y="0"/>
              </a:cxn>
            </a:cxnLst>
            <a:rect l="0" t="0" r="r" b="b"/>
            <a:pathLst>
              <a:path w="10" h="9">
                <a:moveTo>
                  <a:pt x="0" y="0"/>
                </a:moveTo>
                <a:lnTo>
                  <a:pt x="0" y="0"/>
                </a:lnTo>
                <a:lnTo>
                  <a:pt x="10" y="9"/>
                </a:lnTo>
                <a:lnTo>
                  <a:pt x="10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8" name="Freeform 1766"/>
          <p:cNvSpPr>
            <a:spLocks/>
          </p:cNvSpPr>
          <p:nvPr/>
        </p:nvSpPr>
        <p:spPr bwMode="auto">
          <a:xfrm>
            <a:off x="5849938" y="3240088"/>
            <a:ext cx="14287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79" name="Freeform 1767"/>
          <p:cNvSpPr>
            <a:spLocks/>
          </p:cNvSpPr>
          <p:nvPr/>
        </p:nvSpPr>
        <p:spPr bwMode="auto">
          <a:xfrm>
            <a:off x="5791200" y="3240088"/>
            <a:ext cx="73025" cy="71437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0" y="45"/>
              </a:cxn>
              <a:cxn ang="0">
                <a:pos x="46" y="9"/>
              </a:cxn>
              <a:cxn ang="0">
                <a:pos x="37" y="0"/>
              </a:cxn>
              <a:cxn ang="0">
                <a:pos x="0" y="36"/>
              </a:cxn>
            </a:cxnLst>
            <a:rect l="0" t="0" r="r" b="b"/>
            <a:pathLst>
              <a:path w="46" h="45">
                <a:moveTo>
                  <a:pt x="0" y="36"/>
                </a:moveTo>
                <a:lnTo>
                  <a:pt x="10" y="45"/>
                </a:lnTo>
                <a:lnTo>
                  <a:pt x="46" y="9"/>
                </a:lnTo>
                <a:lnTo>
                  <a:pt x="37" y="0"/>
                </a:lnTo>
                <a:lnTo>
                  <a:pt x="0" y="36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0" name="Freeform 1768"/>
          <p:cNvSpPr>
            <a:spLocks/>
          </p:cNvSpPr>
          <p:nvPr/>
        </p:nvSpPr>
        <p:spPr bwMode="auto">
          <a:xfrm>
            <a:off x="5937250" y="3167063"/>
            <a:ext cx="142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1" name="Freeform 1769"/>
          <p:cNvSpPr>
            <a:spLocks/>
          </p:cNvSpPr>
          <p:nvPr/>
        </p:nvSpPr>
        <p:spPr bwMode="auto">
          <a:xfrm>
            <a:off x="5994400" y="3108325"/>
            <a:ext cx="14288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10"/>
              </a:cxn>
              <a:cxn ang="0">
                <a:pos x="9" y="10"/>
              </a:cxn>
              <a:cxn ang="0">
                <a:pos x="0" y="0"/>
              </a:cxn>
            </a:cxnLst>
            <a:rect l="0" t="0" r="r" b="b"/>
            <a:pathLst>
              <a:path w="9" h="10">
                <a:moveTo>
                  <a:pt x="0" y="0"/>
                </a:moveTo>
                <a:lnTo>
                  <a:pt x="0" y="0"/>
                </a:lnTo>
                <a:lnTo>
                  <a:pt x="9" y="10"/>
                </a:lnTo>
                <a:lnTo>
                  <a:pt x="9" y="1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2" name="Freeform 1770"/>
          <p:cNvSpPr>
            <a:spLocks/>
          </p:cNvSpPr>
          <p:nvPr/>
        </p:nvSpPr>
        <p:spPr bwMode="auto">
          <a:xfrm>
            <a:off x="5937250" y="3108325"/>
            <a:ext cx="71438" cy="73025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9" y="46"/>
              </a:cxn>
              <a:cxn ang="0">
                <a:pos x="45" y="10"/>
              </a:cxn>
              <a:cxn ang="0">
                <a:pos x="36" y="0"/>
              </a:cxn>
              <a:cxn ang="0">
                <a:pos x="0" y="37"/>
              </a:cxn>
            </a:cxnLst>
            <a:rect l="0" t="0" r="r" b="b"/>
            <a:pathLst>
              <a:path w="45" h="46">
                <a:moveTo>
                  <a:pt x="0" y="37"/>
                </a:moveTo>
                <a:lnTo>
                  <a:pt x="9" y="46"/>
                </a:lnTo>
                <a:lnTo>
                  <a:pt x="45" y="10"/>
                </a:lnTo>
                <a:lnTo>
                  <a:pt x="36" y="0"/>
                </a:lnTo>
                <a:lnTo>
                  <a:pt x="0" y="37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3" name="Freeform 1771"/>
          <p:cNvSpPr>
            <a:spLocks/>
          </p:cNvSpPr>
          <p:nvPr/>
        </p:nvSpPr>
        <p:spPr bwMode="auto">
          <a:xfrm>
            <a:off x="6067425" y="3036888"/>
            <a:ext cx="142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4" name="Freeform 1772"/>
          <p:cNvSpPr>
            <a:spLocks/>
          </p:cNvSpPr>
          <p:nvPr/>
        </p:nvSpPr>
        <p:spPr bwMode="auto">
          <a:xfrm>
            <a:off x="6124575" y="2978150"/>
            <a:ext cx="14288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10"/>
              </a:cxn>
              <a:cxn ang="0">
                <a:pos x="9" y="10"/>
              </a:cxn>
              <a:cxn ang="0">
                <a:pos x="0" y="0"/>
              </a:cxn>
            </a:cxnLst>
            <a:rect l="0" t="0" r="r" b="b"/>
            <a:pathLst>
              <a:path w="9" h="10">
                <a:moveTo>
                  <a:pt x="0" y="0"/>
                </a:moveTo>
                <a:lnTo>
                  <a:pt x="0" y="0"/>
                </a:lnTo>
                <a:lnTo>
                  <a:pt x="9" y="10"/>
                </a:lnTo>
                <a:lnTo>
                  <a:pt x="9" y="1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5" name="Freeform 1773"/>
          <p:cNvSpPr>
            <a:spLocks/>
          </p:cNvSpPr>
          <p:nvPr/>
        </p:nvSpPr>
        <p:spPr bwMode="auto">
          <a:xfrm>
            <a:off x="6067425" y="2978150"/>
            <a:ext cx="71438" cy="73025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9" y="46"/>
              </a:cxn>
              <a:cxn ang="0">
                <a:pos x="45" y="10"/>
              </a:cxn>
              <a:cxn ang="0">
                <a:pos x="36" y="0"/>
              </a:cxn>
              <a:cxn ang="0">
                <a:pos x="0" y="37"/>
              </a:cxn>
            </a:cxnLst>
            <a:rect l="0" t="0" r="r" b="b"/>
            <a:pathLst>
              <a:path w="45" h="46">
                <a:moveTo>
                  <a:pt x="0" y="37"/>
                </a:moveTo>
                <a:lnTo>
                  <a:pt x="9" y="46"/>
                </a:lnTo>
                <a:lnTo>
                  <a:pt x="45" y="10"/>
                </a:lnTo>
                <a:lnTo>
                  <a:pt x="36" y="0"/>
                </a:lnTo>
                <a:lnTo>
                  <a:pt x="0" y="37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6" name="Freeform 1774"/>
          <p:cNvSpPr>
            <a:spLocks/>
          </p:cNvSpPr>
          <p:nvPr/>
        </p:nvSpPr>
        <p:spPr bwMode="auto">
          <a:xfrm>
            <a:off x="6197600" y="2906713"/>
            <a:ext cx="142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7" name="Freeform 1775"/>
          <p:cNvSpPr>
            <a:spLocks/>
          </p:cNvSpPr>
          <p:nvPr/>
        </p:nvSpPr>
        <p:spPr bwMode="auto">
          <a:xfrm>
            <a:off x="6254750" y="2847975"/>
            <a:ext cx="14288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8" name="Freeform 1776"/>
          <p:cNvSpPr>
            <a:spLocks/>
          </p:cNvSpPr>
          <p:nvPr/>
        </p:nvSpPr>
        <p:spPr bwMode="auto">
          <a:xfrm>
            <a:off x="6197600" y="2847975"/>
            <a:ext cx="71438" cy="73025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9" y="46"/>
              </a:cxn>
              <a:cxn ang="0">
                <a:pos x="45" y="9"/>
              </a:cxn>
              <a:cxn ang="0">
                <a:pos x="36" y="0"/>
              </a:cxn>
              <a:cxn ang="0">
                <a:pos x="0" y="37"/>
              </a:cxn>
            </a:cxnLst>
            <a:rect l="0" t="0" r="r" b="b"/>
            <a:pathLst>
              <a:path w="45" h="46">
                <a:moveTo>
                  <a:pt x="0" y="37"/>
                </a:moveTo>
                <a:lnTo>
                  <a:pt x="9" y="46"/>
                </a:lnTo>
                <a:lnTo>
                  <a:pt x="45" y="9"/>
                </a:lnTo>
                <a:lnTo>
                  <a:pt x="36" y="0"/>
                </a:lnTo>
                <a:lnTo>
                  <a:pt x="0" y="37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89" name="Freeform 1777"/>
          <p:cNvSpPr>
            <a:spLocks/>
          </p:cNvSpPr>
          <p:nvPr/>
        </p:nvSpPr>
        <p:spPr bwMode="auto">
          <a:xfrm>
            <a:off x="6327775" y="2762250"/>
            <a:ext cx="14288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0" name="Freeform 1778"/>
          <p:cNvSpPr>
            <a:spLocks/>
          </p:cNvSpPr>
          <p:nvPr/>
        </p:nvSpPr>
        <p:spPr bwMode="auto">
          <a:xfrm>
            <a:off x="6384925" y="2703513"/>
            <a:ext cx="142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1" name="Freeform 1779"/>
          <p:cNvSpPr>
            <a:spLocks/>
          </p:cNvSpPr>
          <p:nvPr/>
        </p:nvSpPr>
        <p:spPr bwMode="auto">
          <a:xfrm>
            <a:off x="6327775" y="2703513"/>
            <a:ext cx="71438" cy="73025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9" y="46"/>
              </a:cxn>
              <a:cxn ang="0">
                <a:pos x="45" y="9"/>
              </a:cxn>
              <a:cxn ang="0">
                <a:pos x="36" y="0"/>
              </a:cxn>
              <a:cxn ang="0">
                <a:pos x="0" y="37"/>
              </a:cxn>
            </a:cxnLst>
            <a:rect l="0" t="0" r="r" b="b"/>
            <a:pathLst>
              <a:path w="45" h="46">
                <a:moveTo>
                  <a:pt x="0" y="37"/>
                </a:moveTo>
                <a:lnTo>
                  <a:pt x="9" y="46"/>
                </a:lnTo>
                <a:lnTo>
                  <a:pt x="45" y="9"/>
                </a:lnTo>
                <a:lnTo>
                  <a:pt x="36" y="0"/>
                </a:lnTo>
                <a:lnTo>
                  <a:pt x="0" y="37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2" name="Freeform 1780"/>
          <p:cNvSpPr>
            <a:spLocks/>
          </p:cNvSpPr>
          <p:nvPr/>
        </p:nvSpPr>
        <p:spPr bwMode="auto">
          <a:xfrm>
            <a:off x="6457950" y="2632075"/>
            <a:ext cx="14288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3" name="Freeform 1781"/>
          <p:cNvSpPr>
            <a:spLocks/>
          </p:cNvSpPr>
          <p:nvPr/>
        </p:nvSpPr>
        <p:spPr bwMode="auto">
          <a:xfrm>
            <a:off x="6515100" y="2573338"/>
            <a:ext cx="142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4" name="Freeform 1782"/>
          <p:cNvSpPr>
            <a:spLocks/>
          </p:cNvSpPr>
          <p:nvPr/>
        </p:nvSpPr>
        <p:spPr bwMode="auto">
          <a:xfrm>
            <a:off x="6457950" y="2573338"/>
            <a:ext cx="71438" cy="73025"/>
          </a:xfrm>
          <a:custGeom>
            <a:avLst/>
            <a:gdLst/>
            <a:ahLst/>
            <a:cxnLst>
              <a:cxn ang="0">
                <a:pos x="0" y="37"/>
              </a:cxn>
              <a:cxn ang="0">
                <a:pos x="9" y="46"/>
              </a:cxn>
              <a:cxn ang="0">
                <a:pos x="45" y="9"/>
              </a:cxn>
              <a:cxn ang="0">
                <a:pos x="36" y="0"/>
              </a:cxn>
              <a:cxn ang="0">
                <a:pos x="0" y="37"/>
              </a:cxn>
            </a:cxnLst>
            <a:rect l="0" t="0" r="r" b="b"/>
            <a:pathLst>
              <a:path w="45" h="46">
                <a:moveTo>
                  <a:pt x="0" y="37"/>
                </a:moveTo>
                <a:lnTo>
                  <a:pt x="9" y="46"/>
                </a:lnTo>
                <a:lnTo>
                  <a:pt x="45" y="9"/>
                </a:lnTo>
                <a:lnTo>
                  <a:pt x="36" y="0"/>
                </a:lnTo>
                <a:lnTo>
                  <a:pt x="0" y="37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5" name="Freeform 1783"/>
          <p:cNvSpPr>
            <a:spLocks/>
          </p:cNvSpPr>
          <p:nvPr/>
        </p:nvSpPr>
        <p:spPr bwMode="auto">
          <a:xfrm>
            <a:off x="6602413" y="2501900"/>
            <a:ext cx="1428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6" name="Freeform 1784"/>
          <p:cNvSpPr>
            <a:spLocks/>
          </p:cNvSpPr>
          <p:nvPr/>
        </p:nvSpPr>
        <p:spPr bwMode="auto">
          <a:xfrm>
            <a:off x="6630988" y="2471738"/>
            <a:ext cx="14287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9" y="9"/>
              </a:cxn>
              <a:cxn ang="0">
                <a:pos x="9" y="9"/>
              </a:cxn>
              <a:cxn ang="0">
                <a:pos x="0" y="0"/>
              </a:cxn>
            </a:cxnLst>
            <a:rect l="0" t="0" r="r" b="b"/>
            <a:pathLst>
              <a:path w="9" h="9">
                <a:moveTo>
                  <a:pt x="0" y="0"/>
                </a:moveTo>
                <a:lnTo>
                  <a:pt x="0" y="0"/>
                </a:lnTo>
                <a:lnTo>
                  <a:pt x="9" y="9"/>
                </a:lnTo>
                <a:lnTo>
                  <a:pt x="9" y="9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7" name="Freeform 1785"/>
          <p:cNvSpPr>
            <a:spLocks/>
          </p:cNvSpPr>
          <p:nvPr/>
        </p:nvSpPr>
        <p:spPr bwMode="auto">
          <a:xfrm>
            <a:off x="6602413" y="2471738"/>
            <a:ext cx="42862" cy="44450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9" y="28"/>
              </a:cxn>
              <a:cxn ang="0">
                <a:pos x="27" y="9"/>
              </a:cxn>
              <a:cxn ang="0">
                <a:pos x="18" y="0"/>
              </a:cxn>
              <a:cxn ang="0">
                <a:pos x="0" y="19"/>
              </a:cxn>
            </a:cxnLst>
            <a:rect l="0" t="0" r="r" b="b"/>
            <a:pathLst>
              <a:path w="27" h="28">
                <a:moveTo>
                  <a:pt x="0" y="19"/>
                </a:moveTo>
                <a:lnTo>
                  <a:pt x="9" y="28"/>
                </a:lnTo>
                <a:lnTo>
                  <a:pt x="27" y="9"/>
                </a:lnTo>
                <a:lnTo>
                  <a:pt x="18" y="0"/>
                </a:lnTo>
                <a:lnTo>
                  <a:pt x="0" y="19"/>
                </a:lnTo>
                <a:close/>
              </a:path>
            </a:pathLst>
          </a:cu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8" name="Rectangle 1786"/>
          <p:cNvSpPr>
            <a:spLocks noChangeArrowheads="1"/>
          </p:cNvSpPr>
          <p:nvPr/>
        </p:nvSpPr>
        <p:spPr bwMode="auto">
          <a:xfrm>
            <a:off x="5414963" y="3659188"/>
            <a:ext cx="30162" cy="14287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299" name="Rectangle 1787"/>
          <p:cNvSpPr>
            <a:spLocks noChangeArrowheads="1"/>
          </p:cNvSpPr>
          <p:nvPr/>
        </p:nvSpPr>
        <p:spPr bwMode="auto">
          <a:xfrm>
            <a:off x="5414963" y="3716338"/>
            <a:ext cx="30162" cy="158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0" name="Rectangle 1788"/>
          <p:cNvSpPr>
            <a:spLocks noChangeArrowheads="1"/>
          </p:cNvSpPr>
          <p:nvPr/>
        </p:nvSpPr>
        <p:spPr bwMode="auto">
          <a:xfrm>
            <a:off x="5414963" y="3673475"/>
            <a:ext cx="30162" cy="42863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1" name="Rectangle 1789"/>
          <p:cNvSpPr>
            <a:spLocks noChangeArrowheads="1"/>
          </p:cNvSpPr>
          <p:nvPr/>
        </p:nvSpPr>
        <p:spPr bwMode="auto">
          <a:xfrm>
            <a:off x="5414963" y="3803650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2" name="Rectangle 1790"/>
          <p:cNvSpPr>
            <a:spLocks noChangeArrowheads="1"/>
          </p:cNvSpPr>
          <p:nvPr/>
        </p:nvSpPr>
        <p:spPr bwMode="auto">
          <a:xfrm>
            <a:off x="5414963" y="3905250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3" name="Rectangle 1791"/>
          <p:cNvSpPr>
            <a:spLocks noChangeArrowheads="1"/>
          </p:cNvSpPr>
          <p:nvPr/>
        </p:nvSpPr>
        <p:spPr bwMode="auto">
          <a:xfrm>
            <a:off x="5414963" y="3817938"/>
            <a:ext cx="30162" cy="87312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4" name="Rectangle 1792"/>
          <p:cNvSpPr>
            <a:spLocks noChangeArrowheads="1"/>
          </p:cNvSpPr>
          <p:nvPr/>
        </p:nvSpPr>
        <p:spPr bwMode="auto">
          <a:xfrm>
            <a:off x="5414963" y="4006850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5" name="Rectangle 1793"/>
          <p:cNvSpPr>
            <a:spLocks noChangeArrowheads="1"/>
          </p:cNvSpPr>
          <p:nvPr/>
        </p:nvSpPr>
        <p:spPr bwMode="auto">
          <a:xfrm>
            <a:off x="5414963" y="4108450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6" name="Rectangle 1794"/>
          <p:cNvSpPr>
            <a:spLocks noChangeArrowheads="1"/>
          </p:cNvSpPr>
          <p:nvPr/>
        </p:nvSpPr>
        <p:spPr bwMode="auto">
          <a:xfrm>
            <a:off x="5414963" y="4021138"/>
            <a:ext cx="30162" cy="87312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7" name="Rectangle 1795"/>
          <p:cNvSpPr>
            <a:spLocks noChangeArrowheads="1"/>
          </p:cNvSpPr>
          <p:nvPr/>
        </p:nvSpPr>
        <p:spPr bwMode="auto">
          <a:xfrm>
            <a:off x="5414963" y="4194175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8" name="Rectangle 1796"/>
          <p:cNvSpPr>
            <a:spLocks noChangeArrowheads="1"/>
          </p:cNvSpPr>
          <p:nvPr/>
        </p:nvSpPr>
        <p:spPr bwMode="auto">
          <a:xfrm>
            <a:off x="5414963" y="4295775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09" name="Rectangle 1797"/>
          <p:cNvSpPr>
            <a:spLocks noChangeArrowheads="1"/>
          </p:cNvSpPr>
          <p:nvPr/>
        </p:nvSpPr>
        <p:spPr bwMode="auto">
          <a:xfrm>
            <a:off x="5414963" y="4208463"/>
            <a:ext cx="30162" cy="87312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0" name="Rectangle 1798"/>
          <p:cNvSpPr>
            <a:spLocks noChangeArrowheads="1"/>
          </p:cNvSpPr>
          <p:nvPr/>
        </p:nvSpPr>
        <p:spPr bwMode="auto">
          <a:xfrm>
            <a:off x="5414963" y="4397375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1" name="Rectangle 1799"/>
          <p:cNvSpPr>
            <a:spLocks noChangeArrowheads="1"/>
          </p:cNvSpPr>
          <p:nvPr/>
        </p:nvSpPr>
        <p:spPr bwMode="auto">
          <a:xfrm>
            <a:off x="5414963" y="4498975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2" name="Rectangle 1800"/>
          <p:cNvSpPr>
            <a:spLocks noChangeArrowheads="1"/>
          </p:cNvSpPr>
          <p:nvPr/>
        </p:nvSpPr>
        <p:spPr bwMode="auto">
          <a:xfrm>
            <a:off x="5414963" y="4411663"/>
            <a:ext cx="30162" cy="87312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3" name="Rectangle 1801"/>
          <p:cNvSpPr>
            <a:spLocks noChangeArrowheads="1"/>
          </p:cNvSpPr>
          <p:nvPr/>
        </p:nvSpPr>
        <p:spPr bwMode="auto">
          <a:xfrm>
            <a:off x="5414963" y="4584700"/>
            <a:ext cx="30162" cy="158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4" name="Rectangle 1802"/>
          <p:cNvSpPr>
            <a:spLocks noChangeArrowheads="1"/>
          </p:cNvSpPr>
          <p:nvPr/>
        </p:nvSpPr>
        <p:spPr bwMode="auto">
          <a:xfrm>
            <a:off x="5414963" y="4686300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5" name="Rectangle 1803"/>
          <p:cNvSpPr>
            <a:spLocks noChangeArrowheads="1"/>
          </p:cNvSpPr>
          <p:nvPr/>
        </p:nvSpPr>
        <p:spPr bwMode="auto">
          <a:xfrm>
            <a:off x="5414963" y="4600575"/>
            <a:ext cx="30162" cy="8572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6" name="Rectangle 1804"/>
          <p:cNvSpPr>
            <a:spLocks noChangeArrowheads="1"/>
          </p:cNvSpPr>
          <p:nvPr/>
        </p:nvSpPr>
        <p:spPr bwMode="auto">
          <a:xfrm>
            <a:off x="5414963" y="4787900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7" name="Rectangle 1805"/>
          <p:cNvSpPr>
            <a:spLocks noChangeArrowheads="1"/>
          </p:cNvSpPr>
          <p:nvPr/>
        </p:nvSpPr>
        <p:spPr bwMode="auto">
          <a:xfrm>
            <a:off x="5414963" y="4889500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8" name="Rectangle 1806"/>
          <p:cNvSpPr>
            <a:spLocks noChangeArrowheads="1"/>
          </p:cNvSpPr>
          <p:nvPr/>
        </p:nvSpPr>
        <p:spPr bwMode="auto">
          <a:xfrm>
            <a:off x="5414963" y="4802188"/>
            <a:ext cx="30162" cy="87312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19" name="Rectangle 1807"/>
          <p:cNvSpPr>
            <a:spLocks noChangeArrowheads="1"/>
          </p:cNvSpPr>
          <p:nvPr/>
        </p:nvSpPr>
        <p:spPr bwMode="auto">
          <a:xfrm>
            <a:off x="5414963" y="4976813"/>
            <a:ext cx="30162" cy="14287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0" name="Rectangle 1808"/>
          <p:cNvSpPr>
            <a:spLocks noChangeArrowheads="1"/>
          </p:cNvSpPr>
          <p:nvPr/>
        </p:nvSpPr>
        <p:spPr bwMode="auto">
          <a:xfrm>
            <a:off x="5414963" y="5076825"/>
            <a:ext cx="30162" cy="158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1" name="Rectangle 1809"/>
          <p:cNvSpPr>
            <a:spLocks noChangeArrowheads="1"/>
          </p:cNvSpPr>
          <p:nvPr/>
        </p:nvSpPr>
        <p:spPr bwMode="auto">
          <a:xfrm>
            <a:off x="5414963" y="4991100"/>
            <a:ext cx="30162" cy="8572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2" name="Rectangle 1810"/>
          <p:cNvSpPr>
            <a:spLocks noChangeArrowheads="1"/>
          </p:cNvSpPr>
          <p:nvPr/>
        </p:nvSpPr>
        <p:spPr bwMode="auto">
          <a:xfrm>
            <a:off x="5414963" y="5178425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3" name="Rectangle 1811"/>
          <p:cNvSpPr>
            <a:spLocks noChangeArrowheads="1"/>
          </p:cNvSpPr>
          <p:nvPr/>
        </p:nvSpPr>
        <p:spPr bwMode="auto">
          <a:xfrm>
            <a:off x="5414963" y="5280025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4" name="Rectangle 1812"/>
          <p:cNvSpPr>
            <a:spLocks noChangeArrowheads="1"/>
          </p:cNvSpPr>
          <p:nvPr/>
        </p:nvSpPr>
        <p:spPr bwMode="auto">
          <a:xfrm>
            <a:off x="5414963" y="5192713"/>
            <a:ext cx="30162" cy="87312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5" name="Rectangle 1813"/>
          <p:cNvSpPr>
            <a:spLocks noChangeArrowheads="1"/>
          </p:cNvSpPr>
          <p:nvPr/>
        </p:nvSpPr>
        <p:spPr bwMode="auto">
          <a:xfrm>
            <a:off x="5414963" y="5381625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6" name="Rectangle 1814"/>
          <p:cNvSpPr>
            <a:spLocks noChangeArrowheads="1"/>
          </p:cNvSpPr>
          <p:nvPr/>
        </p:nvSpPr>
        <p:spPr bwMode="auto">
          <a:xfrm>
            <a:off x="5414963" y="5468938"/>
            <a:ext cx="30162" cy="14287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7" name="Rectangle 1815"/>
          <p:cNvSpPr>
            <a:spLocks noChangeArrowheads="1"/>
          </p:cNvSpPr>
          <p:nvPr/>
        </p:nvSpPr>
        <p:spPr bwMode="auto">
          <a:xfrm>
            <a:off x="5414963" y="5395913"/>
            <a:ext cx="30162" cy="7302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8" name="Rectangle 1816"/>
          <p:cNvSpPr>
            <a:spLocks noChangeArrowheads="1"/>
          </p:cNvSpPr>
          <p:nvPr/>
        </p:nvSpPr>
        <p:spPr bwMode="auto">
          <a:xfrm>
            <a:off x="5414963" y="5568950"/>
            <a:ext cx="30162" cy="1587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29" name="Rectangle 1817"/>
          <p:cNvSpPr>
            <a:spLocks noChangeArrowheads="1"/>
          </p:cNvSpPr>
          <p:nvPr/>
        </p:nvSpPr>
        <p:spPr bwMode="auto">
          <a:xfrm>
            <a:off x="5414963" y="5670550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30" name="Rectangle 1818"/>
          <p:cNvSpPr>
            <a:spLocks noChangeArrowheads="1"/>
          </p:cNvSpPr>
          <p:nvPr/>
        </p:nvSpPr>
        <p:spPr bwMode="auto">
          <a:xfrm>
            <a:off x="5414963" y="5584825"/>
            <a:ext cx="30162" cy="85725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31" name="Rectangle 1819"/>
          <p:cNvSpPr>
            <a:spLocks noChangeArrowheads="1"/>
          </p:cNvSpPr>
          <p:nvPr/>
        </p:nvSpPr>
        <p:spPr bwMode="auto">
          <a:xfrm>
            <a:off x="5414963" y="5772150"/>
            <a:ext cx="30162" cy="14288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32" name="Rectangle 1820"/>
          <p:cNvSpPr>
            <a:spLocks noChangeArrowheads="1"/>
          </p:cNvSpPr>
          <p:nvPr/>
        </p:nvSpPr>
        <p:spPr bwMode="auto">
          <a:xfrm>
            <a:off x="5414963" y="5830888"/>
            <a:ext cx="30162" cy="14287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33" name="Rectangle 1821"/>
          <p:cNvSpPr>
            <a:spLocks noChangeArrowheads="1"/>
          </p:cNvSpPr>
          <p:nvPr/>
        </p:nvSpPr>
        <p:spPr bwMode="auto">
          <a:xfrm>
            <a:off x="5414963" y="5786438"/>
            <a:ext cx="30162" cy="44450"/>
          </a:xfrm>
          <a:prstGeom prst="rect">
            <a:avLst/>
          </a:prstGeom>
          <a:blipFill dpi="0" rotWithShape="0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34" name="Rectangle 1822"/>
          <p:cNvSpPr>
            <a:spLocks noChangeArrowheads="1"/>
          </p:cNvSpPr>
          <p:nvPr/>
        </p:nvSpPr>
        <p:spPr bwMode="auto">
          <a:xfrm>
            <a:off x="3722688" y="5381625"/>
            <a:ext cx="574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VRML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6335" name="Rectangle 1823"/>
          <p:cNvSpPr>
            <a:spLocks noChangeArrowheads="1"/>
          </p:cNvSpPr>
          <p:nvPr/>
        </p:nvSpPr>
        <p:spPr bwMode="auto">
          <a:xfrm>
            <a:off x="3317875" y="4716463"/>
            <a:ext cx="5984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MPEG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6336" name="Rectangle 1824"/>
          <p:cNvSpPr>
            <a:spLocks noChangeArrowheads="1"/>
          </p:cNvSpPr>
          <p:nvPr/>
        </p:nvSpPr>
        <p:spPr bwMode="auto">
          <a:xfrm>
            <a:off x="4800600" y="2971800"/>
            <a:ext cx="733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HyTime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6337" name="Freeform 1825"/>
          <p:cNvSpPr>
            <a:spLocks/>
          </p:cNvSpPr>
          <p:nvPr/>
        </p:nvSpPr>
        <p:spPr bwMode="auto">
          <a:xfrm>
            <a:off x="4970463" y="3967163"/>
            <a:ext cx="58737" cy="71437"/>
          </a:xfrm>
          <a:custGeom>
            <a:avLst/>
            <a:gdLst/>
            <a:ahLst/>
            <a:cxnLst>
              <a:cxn ang="0">
                <a:pos x="37" y="18"/>
              </a:cxn>
              <a:cxn ang="0">
                <a:pos x="37" y="9"/>
              </a:cxn>
              <a:cxn ang="0">
                <a:pos x="19" y="0"/>
              </a:cxn>
              <a:cxn ang="0">
                <a:pos x="0" y="9"/>
              </a:cxn>
              <a:cxn ang="0">
                <a:pos x="0" y="18"/>
              </a:cxn>
              <a:cxn ang="0">
                <a:pos x="0" y="36"/>
              </a:cxn>
              <a:cxn ang="0">
                <a:pos x="19" y="45"/>
              </a:cxn>
              <a:cxn ang="0">
                <a:pos x="37" y="36"/>
              </a:cxn>
              <a:cxn ang="0">
                <a:pos x="37" y="18"/>
              </a:cxn>
            </a:cxnLst>
            <a:rect l="0" t="0" r="r" b="b"/>
            <a:pathLst>
              <a:path w="37" h="45">
                <a:moveTo>
                  <a:pt x="37" y="18"/>
                </a:moveTo>
                <a:lnTo>
                  <a:pt x="37" y="9"/>
                </a:lnTo>
                <a:lnTo>
                  <a:pt x="19" y="0"/>
                </a:lnTo>
                <a:lnTo>
                  <a:pt x="0" y="9"/>
                </a:lnTo>
                <a:lnTo>
                  <a:pt x="0" y="18"/>
                </a:lnTo>
                <a:lnTo>
                  <a:pt x="0" y="36"/>
                </a:lnTo>
                <a:lnTo>
                  <a:pt x="19" y="45"/>
                </a:lnTo>
                <a:lnTo>
                  <a:pt x="37" y="36"/>
                </a:lnTo>
                <a:lnTo>
                  <a:pt x="37" y="18"/>
                </a:lnTo>
                <a:close/>
              </a:path>
            </a:pathLst>
          </a:cu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38" name="Freeform 1826"/>
          <p:cNvSpPr>
            <a:spLocks/>
          </p:cNvSpPr>
          <p:nvPr/>
        </p:nvSpPr>
        <p:spPr bwMode="auto">
          <a:xfrm>
            <a:off x="4786313" y="3905250"/>
            <a:ext cx="14287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9" y="0"/>
              </a:cxn>
              <a:cxn ang="0">
                <a:pos x="9" y="0"/>
              </a:cxn>
              <a:cxn ang="0">
                <a:pos x="9" y="0"/>
              </a:cxn>
              <a:cxn ang="0">
                <a:pos x="0" y="0"/>
              </a:cxn>
            </a:cxnLst>
            <a:rect l="0" t="0" r="r" b="b"/>
            <a:pathLst>
              <a:path w="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9" y="0"/>
                </a:lnTo>
                <a:lnTo>
                  <a:pt x="9" y="0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39" name="Freeform 1827"/>
          <p:cNvSpPr>
            <a:spLocks/>
          </p:cNvSpPr>
          <p:nvPr/>
        </p:nvSpPr>
        <p:spPr bwMode="auto">
          <a:xfrm>
            <a:off x="3968750" y="5599113"/>
            <a:ext cx="71438" cy="57150"/>
          </a:xfrm>
          <a:custGeom>
            <a:avLst/>
            <a:gdLst/>
            <a:ahLst/>
            <a:cxnLst>
              <a:cxn ang="0">
                <a:pos x="45" y="18"/>
              </a:cxn>
              <a:cxn ang="0">
                <a:pos x="36" y="0"/>
              </a:cxn>
              <a:cxn ang="0">
                <a:pos x="18" y="0"/>
              </a:cxn>
              <a:cxn ang="0">
                <a:pos x="9" y="0"/>
              </a:cxn>
              <a:cxn ang="0">
                <a:pos x="0" y="18"/>
              </a:cxn>
              <a:cxn ang="0">
                <a:pos x="9" y="36"/>
              </a:cxn>
              <a:cxn ang="0">
                <a:pos x="18" y="36"/>
              </a:cxn>
              <a:cxn ang="0">
                <a:pos x="36" y="36"/>
              </a:cxn>
              <a:cxn ang="0">
                <a:pos x="45" y="18"/>
              </a:cxn>
            </a:cxnLst>
            <a:rect l="0" t="0" r="r" b="b"/>
            <a:pathLst>
              <a:path w="45" h="36">
                <a:moveTo>
                  <a:pt x="45" y="18"/>
                </a:moveTo>
                <a:lnTo>
                  <a:pt x="36" y="0"/>
                </a:lnTo>
                <a:lnTo>
                  <a:pt x="18" y="0"/>
                </a:lnTo>
                <a:lnTo>
                  <a:pt x="9" y="0"/>
                </a:lnTo>
                <a:lnTo>
                  <a:pt x="0" y="18"/>
                </a:lnTo>
                <a:lnTo>
                  <a:pt x="9" y="36"/>
                </a:lnTo>
                <a:lnTo>
                  <a:pt x="18" y="36"/>
                </a:lnTo>
                <a:lnTo>
                  <a:pt x="36" y="36"/>
                </a:lnTo>
                <a:lnTo>
                  <a:pt x="45" y="18"/>
                </a:lnTo>
                <a:close/>
              </a:path>
            </a:pathLst>
          </a:cu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40" name="Freeform 1828"/>
          <p:cNvSpPr>
            <a:spLocks/>
          </p:cNvSpPr>
          <p:nvPr/>
        </p:nvSpPr>
        <p:spPr bwMode="auto">
          <a:xfrm>
            <a:off x="3968750" y="5599113"/>
            <a:ext cx="87313" cy="71437"/>
          </a:xfrm>
          <a:custGeom>
            <a:avLst/>
            <a:gdLst/>
            <a:ahLst/>
            <a:cxnLst>
              <a:cxn ang="0">
                <a:pos x="45" y="18"/>
              </a:cxn>
              <a:cxn ang="0">
                <a:pos x="36" y="0"/>
              </a:cxn>
              <a:cxn ang="0">
                <a:pos x="36" y="9"/>
              </a:cxn>
              <a:cxn ang="0">
                <a:pos x="36" y="9"/>
              </a:cxn>
              <a:cxn ang="0">
                <a:pos x="18" y="9"/>
              </a:cxn>
              <a:cxn ang="0">
                <a:pos x="18" y="9"/>
              </a:cxn>
              <a:cxn ang="0">
                <a:pos x="18" y="9"/>
              </a:cxn>
              <a:cxn ang="0">
                <a:pos x="9" y="9"/>
              </a:cxn>
              <a:cxn ang="0">
                <a:pos x="18" y="0"/>
              </a:cxn>
              <a:cxn ang="0">
                <a:pos x="18" y="0"/>
              </a:cxn>
              <a:cxn ang="0">
                <a:pos x="9" y="18"/>
              </a:cxn>
              <a:cxn ang="0">
                <a:pos x="9" y="18"/>
              </a:cxn>
              <a:cxn ang="0">
                <a:pos x="9" y="18"/>
              </a:cxn>
              <a:cxn ang="0">
                <a:pos x="18" y="36"/>
              </a:cxn>
              <a:cxn ang="0">
                <a:pos x="9" y="36"/>
              </a:cxn>
              <a:cxn ang="0">
                <a:pos x="9" y="36"/>
              </a:cxn>
              <a:cxn ang="0">
                <a:pos x="18" y="36"/>
              </a:cxn>
              <a:cxn ang="0">
                <a:pos x="18" y="36"/>
              </a:cxn>
              <a:cxn ang="0">
                <a:pos x="18" y="36"/>
              </a:cxn>
              <a:cxn ang="0">
                <a:pos x="36" y="36"/>
              </a:cxn>
              <a:cxn ang="0">
                <a:pos x="36" y="36"/>
              </a:cxn>
              <a:cxn ang="0">
                <a:pos x="36" y="36"/>
              </a:cxn>
              <a:cxn ang="0">
                <a:pos x="45" y="18"/>
              </a:cxn>
              <a:cxn ang="0">
                <a:pos x="45" y="18"/>
              </a:cxn>
              <a:cxn ang="0">
                <a:pos x="55" y="18"/>
              </a:cxn>
              <a:cxn ang="0">
                <a:pos x="55" y="18"/>
              </a:cxn>
              <a:cxn ang="0">
                <a:pos x="45" y="36"/>
              </a:cxn>
              <a:cxn ang="0">
                <a:pos x="45" y="36"/>
              </a:cxn>
              <a:cxn ang="0">
                <a:pos x="36" y="45"/>
              </a:cxn>
              <a:cxn ang="0">
                <a:pos x="18" y="45"/>
              </a:cxn>
              <a:cxn ang="0">
                <a:pos x="18" y="45"/>
              </a:cxn>
              <a:cxn ang="0">
                <a:pos x="18" y="45"/>
              </a:cxn>
              <a:cxn ang="0">
                <a:pos x="9" y="45"/>
              </a:cxn>
              <a:cxn ang="0">
                <a:pos x="9" y="45"/>
              </a:cxn>
              <a:cxn ang="0">
                <a:pos x="9" y="36"/>
              </a:cxn>
              <a:cxn ang="0">
                <a:pos x="0" y="18"/>
              </a:cxn>
              <a:cxn ang="0">
                <a:pos x="0" y="18"/>
              </a:cxn>
              <a:cxn ang="0">
                <a:pos x="0" y="18"/>
              </a:cxn>
              <a:cxn ang="0">
                <a:pos x="9" y="0"/>
              </a:cxn>
              <a:cxn ang="0">
                <a:pos x="9" y="0"/>
              </a:cxn>
              <a:cxn ang="0">
                <a:pos x="9" y="0"/>
              </a:cxn>
              <a:cxn ang="0">
                <a:pos x="18" y="0"/>
              </a:cxn>
              <a:cxn ang="0">
                <a:pos x="18" y="0"/>
              </a:cxn>
              <a:cxn ang="0">
                <a:pos x="18" y="0"/>
              </a:cxn>
              <a:cxn ang="0">
                <a:pos x="36" y="0"/>
              </a:cxn>
              <a:cxn ang="0">
                <a:pos x="36" y="0"/>
              </a:cxn>
              <a:cxn ang="0">
                <a:pos x="45" y="0"/>
              </a:cxn>
              <a:cxn ang="0">
                <a:pos x="55" y="18"/>
              </a:cxn>
              <a:cxn ang="0">
                <a:pos x="45" y="18"/>
              </a:cxn>
            </a:cxnLst>
            <a:rect l="0" t="0" r="r" b="b"/>
            <a:pathLst>
              <a:path w="55" h="45">
                <a:moveTo>
                  <a:pt x="45" y="18"/>
                </a:moveTo>
                <a:lnTo>
                  <a:pt x="36" y="0"/>
                </a:lnTo>
                <a:lnTo>
                  <a:pt x="36" y="9"/>
                </a:lnTo>
                <a:lnTo>
                  <a:pt x="36" y="9"/>
                </a:lnTo>
                <a:lnTo>
                  <a:pt x="18" y="9"/>
                </a:lnTo>
                <a:lnTo>
                  <a:pt x="18" y="9"/>
                </a:lnTo>
                <a:lnTo>
                  <a:pt x="18" y="9"/>
                </a:lnTo>
                <a:lnTo>
                  <a:pt x="9" y="9"/>
                </a:lnTo>
                <a:lnTo>
                  <a:pt x="18" y="0"/>
                </a:lnTo>
                <a:lnTo>
                  <a:pt x="18" y="0"/>
                </a:lnTo>
                <a:lnTo>
                  <a:pt x="9" y="18"/>
                </a:lnTo>
                <a:lnTo>
                  <a:pt x="9" y="18"/>
                </a:lnTo>
                <a:lnTo>
                  <a:pt x="9" y="18"/>
                </a:lnTo>
                <a:lnTo>
                  <a:pt x="18" y="36"/>
                </a:lnTo>
                <a:lnTo>
                  <a:pt x="9" y="36"/>
                </a:lnTo>
                <a:lnTo>
                  <a:pt x="9" y="36"/>
                </a:lnTo>
                <a:lnTo>
                  <a:pt x="18" y="36"/>
                </a:lnTo>
                <a:lnTo>
                  <a:pt x="18" y="36"/>
                </a:lnTo>
                <a:lnTo>
                  <a:pt x="18" y="36"/>
                </a:lnTo>
                <a:lnTo>
                  <a:pt x="36" y="36"/>
                </a:lnTo>
                <a:lnTo>
                  <a:pt x="36" y="36"/>
                </a:lnTo>
                <a:lnTo>
                  <a:pt x="36" y="36"/>
                </a:lnTo>
                <a:lnTo>
                  <a:pt x="45" y="18"/>
                </a:lnTo>
                <a:lnTo>
                  <a:pt x="45" y="18"/>
                </a:lnTo>
                <a:lnTo>
                  <a:pt x="55" y="18"/>
                </a:lnTo>
                <a:lnTo>
                  <a:pt x="55" y="18"/>
                </a:lnTo>
                <a:lnTo>
                  <a:pt x="45" y="36"/>
                </a:lnTo>
                <a:lnTo>
                  <a:pt x="45" y="36"/>
                </a:lnTo>
                <a:lnTo>
                  <a:pt x="36" y="45"/>
                </a:lnTo>
                <a:lnTo>
                  <a:pt x="18" y="45"/>
                </a:lnTo>
                <a:lnTo>
                  <a:pt x="18" y="45"/>
                </a:lnTo>
                <a:lnTo>
                  <a:pt x="18" y="45"/>
                </a:lnTo>
                <a:lnTo>
                  <a:pt x="9" y="45"/>
                </a:lnTo>
                <a:lnTo>
                  <a:pt x="9" y="45"/>
                </a:lnTo>
                <a:lnTo>
                  <a:pt x="9" y="36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9" y="0"/>
                </a:lnTo>
                <a:lnTo>
                  <a:pt x="9" y="0"/>
                </a:lnTo>
                <a:lnTo>
                  <a:pt x="9" y="0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36" y="0"/>
                </a:lnTo>
                <a:lnTo>
                  <a:pt x="36" y="0"/>
                </a:lnTo>
                <a:lnTo>
                  <a:pt x="45" y="0"/>
                </a:lnTo>
                <a:lnTo>
                  <a:pt x="55" y="18"/>
                </a:lnTo>
                <a:lnTo>
                  <a:pt x="45" y="18"/>
                </a:lnTo>
                <a:close/>
              </a:path>
            </a:pathLst>
          </a:cu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41" name="Freeform 1829"/>
          <p:cNvSpPr>
            <a:spLocks/>
          </p:cNvSpPr>
          <p:nvPr/>
        </p:nvSpPr>
        <p:spPr bwMode="auto">
          <a:xfrm>
            <a:off x="4040188" y="5627688"/>
            <a:ext cx="158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10" y="0"/>
              </a:cxn>
              <a:cxn ang="0">
                <a:pos x="10" y="0"/>
              </a:cxn>
              <a:cxn ang="0">
                <a:pos x="10" y="0"/>
              </a:cxn>
              <a:cxn ang="0">
                <a:pos x="0" y="0"/>
              </a:cxn>
            </a:cxnLst>
            <a:rect l="0" t="0" r="r" b="b"/>
            <a:pathLst>
              <a:path w="1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10" y="0"/>
                </a:lnTo>
                <a:lnTo>
                  <a:pt x="10" y="0"/>
                </a:lnTo>
                <a:lnTo>
                  <a:pt x="10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42" name="Freeform 1830"/>
          <p:cNvSpPr>
            <a:spLocks/>
          </p:cNvSpPr>
          <p:nvPr/>
        </p:nvSpPr>
        <p:spPr bwMode="auto">
          <a:xfrm>
            <a:off x="3606800" y="4932363"/>
            <a:ext cx="57150" cy="73025"/>
          </a:xfrm>
          <a:custGeom>
            <a:avLst/>
            <a:gdLst/>
            <a:ahLst/>
            <a:cxnLst>
              <a:cxn ang="0">
                <a:pos x="36" y="28"/>
              </a:cxn>
              <a:cxn ang="0">
                <a:pos x="36" y="9"/>
              </a:cxn>
              <a:cxn ang="0">
                <a:pos x="18" y="0"/>
              </a:cxn>
              <a:cxn ang="0">
                <a:pos x="0" y="9"/>
              </a:cxn>
              <a:cxn ang="0">
                <a:pos x="0" y="28"/>
              </a:cxn>
              <a:cxn ang="0">
                <a:pos x="0" y="37"/>
              </a:cxn>
              <a:cxn ang="0">
                <a:pos x="18" y="46"/>
              </a:cxn>
              <a:cxn ang="0">
                <a:pos x="36" y="37"/>
              </a:cxn>
              <a:cxn ang="0">
                <a:pos x="36" y="28"/>
              </a:cxn>
            </a:cxnLst>
            <a:rect l="0" t="0" r="r" b="b"/>
            <a:pathLst>
              <a:path w="36" h="46">
                <a:moveTo>
                  <a:pt x="36" y="28"/>
                </a:moveTo>
                <a:lnTo>
                  <a:pt x="36" y="9"/>
                </a:lnTo>
                <a:lnTo>
                  <a:pt x="18" y="0"/>
                </a:lnTo>
                <a:lnTo>
                  <a:pt x="0" y="9"/>
                </a:lnTo>
                <a:lnTo>
                  <a:pt x="0" y="28"/>
                </a:lnTo>
                <a:lnTo>
                  <a:pt x="0" y="37"/>
                </a:lnTo>
                <a:lnTo>
                  <a:pt x="18" y="46"/>
                </a:lnTo>
                <a:lnTo>
                  <a:pt x="36" y="37"/>
                </a:lnTo>
                <a:lnTo>
                  <a:pt x="36" y="28"/>
                </a:lnTo>
                <a:close/>
              </a:path>
            </a:pathLst>
          </a:cu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43" name="Freeform 1831"/>
          <p:cNvSpPr>
            <a:spLocks/>
          </p:cNvSpPr>
          <p:nvPr/>
        </p:nvSpPr>
        <p:spPr bwMode="auto">
          <a:xfrm>
            <a:off x="3606800" y="4932363"/>
            <a:ext cx="71438" cy="87312"/>
          </a:xfrm>
          <a:custGeom>
            <a:avLst/>
            <a:gdLst/>
            <a:ahLst/>
            <a:cxnLst>
              <a:cxn ang="0">
                <a:pos x="36" y="28"/>
              </a:cxn>
              <a:cxn ang="0">
                <a:pos x="36" y="9"/>
              </a:cxn>
              <a:cxn ang="0">
                <a:pos x="36" y="19"/>
              </a:cxn>
              <a:cxn ang="0">
                <a:pos x="36" y="19"/>
              </a:cxn>
              <a:cxn ang="0">
                <a:pos x="18" y="9"/>
              </a:cxn>
              <a:cxn ang="0">
                <a:pos x="18" y="9"/>
              </a:cxn>
              <a:cxn ang="0">
                <a:pos x="18" y="9"/>
              </a:cxn>
              <a:cxn ang="0">
                <a:pos x="0" y="19"/>
              </a:cxn>
              <a:cxn ang="0">
                <a:pos x="9" y="9"/>
              </a:cxn>
              <a:cxn ang="0">
                <a:pos x="9" y="9"/>
              </a:cxn>
              <a:cxn ang="0">
                <a:pos x="9" y="28"/>
              </a:cxn>
              <a:cxn ang="0">
                <a:pos x="9" y="28"/>
              </a:cxn>
              <a:cxn ang="0">
                <a:pos x="9" y="28"/>
              </a:cxn>
              <a:cxn ang="0">
                <a:pos x="9" y="37"/>
              </a:cxn>
              <a:cxn ang="0">
                <a:pos x="0" y="37"/>
              </a:cxn>
              <a:cxn ang="0">
                <a:pos x="0" y="37"/>
              </a:cxn>
              <a:cxn ang="0">
                <a:pos x="18" y="46"/>
              </a:cxn>
              <a:cxn ang="0">
                <a:pos x="18" y="46"/>
              </a:cxn>
              <a:cxn ang="0">
                <a:pos x="18" y="46"/>
              </a:cxn>
              <a:cxn ang="0">
                <a:pos x="36" y="37"/>
              </a:cxn>
              <a:cxn ang="0">
                <a:pos x="36" y="37"/>
              </a:cxn>
              <a:cxn ang="0">
                <a:pos x="36" y="37"/>
              </a:cxn>
              <a:cxn ang="0">
                <a:pos x="36" y="28"/>
              </a:cxn>
              <a:cxn ang="0">
                <a:pos x="36" y="28"/>
              </a:cxn>
              <a:cxn ang="0">
                <a:pos x="45" y="28"/>
              </a:cxn>
              <a:cxn ang="0">
                <a:pos x="45" y="28"/>
              </a:cxn>
              <a:cxn ang="0">
                <a:pos x="45" y="37"/>
              </a:cxn>
              <a:cxn ang="0">
                <a:pos x="45" y="37"/>
              </a:cxn>
              <a:cxn ang="0">
                <a:pos x="36" y="46"/>
              </a:cxn>
              <a:cxn ang="0">
                <a:pos x="18" y="55"/>
              </a:cxn>
              <a:cxn ang="0">
                <a:pos x="18" y="55"/>
              </a:cxn>
              <a:cxn ang="0">
                <a:pos x="18" y="55"/>
              </a:cxn>
              <a:cxn ang="0">
                <a:pos x="0" y="46"/>
              </a:cxn>
              <a:cxn ang="0">
                <a:pos x="0" y="46"/>
              </a:cxn>
              <a:cxn ang="0">
                <a:pos x="0" y="37"/>
              </a:cxn>
              <a:cxn ang="0">
                <a:pos x="0" y="28"/>
              </a:cxn>
              <a:cxn ang="0">
                <a:pos x="0" y="28"/>
              </a:cxn>
              <a:cxn ang="0">
                <a:pos x="0" y="28"/>
              </a:cxn>
              <a:cxn ang="0">
                <a:pos x="0" y="9"/>
              </a:cxn>
              <a:cxn ang="0">
                <a:pos x="0" y="9"/>
              </a:cxn>
              <a:cxn ang="0">
                <a:pos x="0" y="9"/>
              </a:cxn>
              <a:cxn ang="0">
                <a:pos x="18" y="0"/>
              </a:cxn>
              <a:cxn ang="0">
                <a:pos x="18" y="0"/>
              </a:cxn>
              <a:cxn ang="0">
                <a:pos x="18" y="0"/>
              </a:cxn>
              <a:cxn ang="0">
                <a:pos x="36" y="9"/>
              </a:cxn>
              <a:cxn ang="0">
                <a:pos x="36" y="9"/>
              </a:cxn>
              <a:cxn ang="0">
                <a:pos x="45" y="9"/>
              </a:cxn>
              <a:cxn ang="0">
                <a:pos x="45" y="28"/>
              </a:cxn>
              <a:cxn ang="0">
                <a:pos x="36" y="28"/>
              </a:cxn>
            </a:cxnLst>
            <a:rect l="0" t="0" r="r" b="b"/>
            <a:pathLst>
              <a:path w="45" h="55">
                <a:moveTo>
                  <a:pt x="36" y="28"/>
                </a:moveTo>
                <a:lnTo>
                  <a:pt x="36" y="9"/>
                </a:lnTo>
                <a:lnTo>
                  <a:pt x="36" y="19"/>
                </a:lnTo>
                <a:lnTo>
                  <a:pt x="36" y="19"/>
                </a:lnTo>
                <a:lnTo>
                  <a:pt x="18" y="9"/>
                </a:lnTo>
                <a:lnTo>
                  <a:pt x="18" y="9"/>
                </a:lnTo>
                <a:lnTo>
                  <a:pt x="18" y="9"/>
                </a:lnTo>
                <a:lnTo>
                  <a:pt x="0" y="19"/>
                </a:lnTo>
                <a:lnTo>
                  <a:pt x="9" y="9"/>
                </a:lnTo>
                <a:lnTo>
                  <a:pt x="9" y="9"/>
                </a:lnTo>
                <a:lnTo>
                  <a:pt x="9" y="28"/>
                </a:lnTo>
                <a:lnTo>
                  <a:pt x="9" y="28"/>
                </a:lnTo>
                <a:lnTo>
                  <a:pt x="9" y="28"/>
                </a:lnTo>
                <a:lnTo>
                  <a:pt x="9" y="37"/>
                </a:lnTo>
                <a:lnTo>
                  <a:pt x="0" y="37"/>
                </a:lnTo>
                <a:lnTo>
                  <a:pt x="0" y="37"/>
                </a:lnTo>
                <a:lnTo>
                  <a:pt x="18" y="46"/>
                </a:lnTo>
                <a:lnTo>
                  <a:pt x="18" y="46"/>
                </a:lnTo>
                <a:lnTo>
                  <a:pt x="18" y="46"/>
                </a:lnTo>
                <a:lnTo>
                  <a:pt x="36" y="37"/>
                </a:lnTo>
                <a:lnTo>
                  <a:pt x="36" y="37"/>
                </a:lnTo>
                <a:lnTo>
                  <a:pt x="36" y="37"/>
                </a:lnTo>
                <a:lnTo>
                  <a:pt x="36" y="28"/>
                </a:lnTo>
                <a:lnTo>
                  <a:pt x="36" y="28"/>
                </a:lnTo>
                <a:lnTo>
                  <a:pt x="45" y="28"/>
                </a:lnTo>
                <a:lnTo>
                  <a:pt x="45" y="28"/>
                </a:lnTo>
                <a:lnTo>
                  <a:pt x="45" y="37"/>
                </a:lnTo>
                <a:lnTo>
                  <a:pt x="45" y="37"/>
                </a:lnTo>
                <a:lnTo>
                  <a:pt x="36" y="46"/>
                </a:lnTo>
                <a:lnTo>
                  <a:pt x="18" y="55"/>
                </a:lnTo>
                <a:lnTo>
                  <a:pt x="18" y="55"/>
                </a:lnTo>
                <a:lnTo>
                  <a:pt x="18" y="55"/>
                </a:lnTo>
                <a:lnTo>
                  <a:pt x="0" y="46"/>
                </a:lnTo>
                <a:lnTo>
                  <a:pt x="0" y="46"/>
                </a:lnTo>
                <a:lnTo>
                  <a:pt x="0" y="37"/>
                </a:lnTo>
                <a:lnTo>
                  <a:pt x="0" y="28"/>
                </a:lnTo>
                <a:lnTo>
                  <a:pt x="0" y="28"/>
                </a:lnTo>
                <a:lnTo>
                  <a:pt x="0" y="28"/>
                </a:lnTo>
                <a:lnTo>
                  <a:pt x="0" y="9"/>
                </a:lnTo>
                <a:lnTo>
                  <a:pt x="0" y="9"/>
                </a:lnTo>
                <a:lnTo>
                  <a:pt x="0" y="9"/>
                </a:lnTo>
                <a:lnTo>
                  <a:pt x="18" y="0"/>
                </a:lnTo>
                <a:lnTo>
                  <a:pt x="18" y="0"/>
                </a:lnTo>
                <a:lnTo>
                  <a:pt x="18" y="0"/>
                </a:lnTo>
                <a:lnTo>
                  <a:pt x="36" y="9"/>
                </a:lnTo>
                <a:lnTo>
                  <a:pt x="36" y="9"/>
                </a:lnTo>
                <a:lnTo>
                  <a:pt x="45" y="9"/>
                </a:lnTo>
                <a:lnTo>
                  <a:pt x="45" y="28"/>
                </a:lnTo>
                <a:lnTo>
                  <a:pt x="36" y="28"/>
                </a:lnTo>
                <a:close/>
              </a:path>
            </a:pathLst>
          </a:cu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44" name="Freeform 1832"/>
          <p:cNvSpPr>
            <a:spLocks/>
          </p:cNvSpPr>
          <p:nvPr/>
        </p:nvSpPr>
        <p:spPr bwMode="auto">
          <a:xfrm>
            <a:off x="3663950" y="4976813"/>
            <a:ext cx="1428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9" y="0"/>
              </a:cxn>
              <a:cxn ang="0">
                <a:pos x="9" y="0"/>
              </a:cxn>
              <a:cxn ang="0">
                <a:pos x="9" y="0"/>
              </a:cxn>
              <a:cxn ang="0">
                <a:pos x="0" y="0"/>
              </a:cxn>
            </a:cxnLst>
            <a:rect l="0" t="0" r="r" b="b"/>
            <a:pathLst>
              <a:path w="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9" y="0"/>
                </a:lnTo>
                <a:lnTo>
                  <a:pt x="9" y="0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66345" name="Rectangle 1833"/>
          <p:cNvSpPr>
            <a:spLocks noChangeArrowheads="1"/>
          </p:cNvSpPr>
          <p:nvPr/>
        </p:nvSpPr>
        <p:spPr bwMode="auto">
          <a:xfrm>
            <a:off x="6858000" y="4038600"/>
            <a:ext cx="1638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Helvetica" pitchFamily="34" charset="0"/>
              </a:rPr>
              <a:t>Style Complexity</a:t>
            </a:r>
            <a:endParaRPr lang="en-US" sz="1600">
              <a:solidFill>
                <a:srgbClr val="FFFF99"/>
              </a:solidFill>
              <a:latin typeface="ZapfChancery" pitchFamily="18" charset="0"/>
            </a:endParaRPr>
          </a:p>
        </p:txBody>
      </p:sp>
      <p:sp>
        <p:nvSpPr>
          <p:cNvPr id="66346" name="Line 1834"/>
          <p:cNvSpPr>
            <a:spLocks noChangeShapeType="1"/>
          </p:cNvSpPr>
          <p:nvPr/>
        </p:nvSpPr>
        <p:spPr bwMode="auto">
          <a:xfrm flipV="1">
            <a:off x="4267200" y="3962400"/>
            <a:ext cx="762000" cy="457200"/>
          </a:xfrm>
          <a:prstGeom prst="line">
            <a:avLst/>
          </a:prstGeom>
          <a:noFill/>
          <a:ln w="28575">
            <a:solidFill>
              <a:srgbClr val="FFCC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6347" name="Line 1835"/>
          <p:cNvSpPr>
            <a:spLocks noChangeShapeType="1"/>
          </p:cNvSpPr>
          <p:nvPr/>
        </p:nvSpPr>
        <p:spPr bwMode="auto">
          <a:xfrm flipV="1">
            <a:off x="4267200" y="3276600"/>
            <a:ext cx="914400" cy="1143000"/>
          </a:xfrm>
          <a:prstGeom prst="line">
            <a:avLst/>
          </a:prstGeom>
          <a:noFill/>
          <a:ln w="28575">
            <a:solidFill>
              <a:srgbClr val="FFCC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6348" name="Freeform 1836"/>
          <p:cNvSpPr>
            <a:spLocks/>
          </p:cNvSpPr>
          <p:nvPr/>
        </p:nvSpPr>
        <p:spPr bwMode="auto">
          <a:xfrm>
            <a:off x="5122863" y="3276600"/>
            <a:ext cx="58737" cy="71438"/>
          </a:xfrm>
          <a:custGeom>
            <a:avLst/>
            <a:gdLst/>
            <a:ahLst/>
            <a:cxnLst>
              <a:cxn ang="0">
                <a:pos x="37" y="18"/>
              </a:cxn>
              <a:cxn ang="0">
                <a:pos x="37" y="9"/>
              </a:cxn>
              <a:cxn ang="0">
                <a:pos x="19" y="0"/>
              </a:cxn>
              <a:cxn ang="0">
                <a:pos x="0" y="9"/>
              </a:cxn>
              <a:cxn ang="0">
                <a:pos x="0" y="18"/>
              </a:cxn>
              <a:cxn ang="0">
                <a:pos x="0" y="36"/>
              </a:cxn>
              <a:cxn ang="0">
                <a:pos x="19" y="45"/>
              </a:cxn>
              <a:cxn ang="0">
                <a:pos x="37" y="36"/>
              </a:cxn>
              <a:cxn ang="0">
                <a:pos x="37" y="18"/>
              </a:cxn>
            </a:cxnLst>
            <a:rect l="0" t="0" r="r" b="b"/>
            <a:pathLst>
              <a:path w="37" h="45">
                <a:moveTo>
                  <a:pt x="37" y="18"/>
                </a:moveTo>
                <a:lnTo>
                  <a:pt x="37" y="9"/>
                </a:lnTo>
                <a:lnTo>
                  <a:pt x="19" y="0"/>
                </a:lnTo>
                <a:lnTo>
                  <a:pt x="0" y="9"/>
                </a:lnTo>
                <a:lnTo>
                  <a:pt x="0" y="18"/>
                </a:lnTo>
                <a:lnTo>
                  <a:pt x="0" y="36"/>
                </a:lnTo>
                <a:lnTo>
                  <a:pt x="19" y="45"/>
                </a:lnTo>
                <a:lnTo>
                  <a:pt x="37" y="36"/>
                </a:lnTo>
                <a:lnTo>
                  <a:pt x="37" y="18"/>
                </a:lnTo>
                <a:close/>
              </a:path>
            </a:pathLst>
          </a:custGeom>
          <a:blipFill dpi="0" rotWithShape="0">
            <a:blip r:embed="rId9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9C2E-B5B9-46C9-871F-02FB8620A090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1401763" y="1676400"/>
            <a:ext cx="7620000" cy="854075"/>
            <a:chOff x="1008" y="1056"/>
            <a:chExt cx="4800" cy="538"/>
          </a:xfrm>
        </p:grpSpPr>
        <p:sp>
          <p:nvSpPr>
            <p:cNvPr id="75779" name="Rectangle 3"/>
            <p:cNvSpPr>
              <a:spLocks noChangeArrowheads="1"/>
            </p:cNvSpPr>
            <p:nvPr/>
          </p:nvSpPr>
          <p:spPr bwMode="auto">
            <a:xfrm>
              <a:off x="1008" y="1200"/>
              <a:ext cx="131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Specification</a:t>
              </a:r>
            </a:p>
          </p:txBody>
        </p:sp>
        <p:sp>
          <p:nvSpPr>
            <p:cNvPr id="75780" name="Text Box 4"/>
            <p:cNvSpPr txBox="1">
              <a:spLocks noChangeArrowheads="1"/>
            </p:cNvSpPr>
            <p:nvPr/>
          </p:nvSpPr>
          <p:spPr bwMode="auto">
            <a:xfrm>
              <a:off x="4258" y="1056"/>
              <a:ext cx="1550" cy="53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>
                  <a:latin typeface="Arial" charset="0"/>
                </a:rPr>
                <a:t>- Reliability </a:t>
              </a:r>
            </a:p>
            <a:p>
              <a:r>
                <a:rPr lang="en-US" sz="1000">
                  <a:latin typeface="Arial" charset="0"/>
                </a:rPr>
                <a:t>- Resolution</a:t>
              </a:r>
            </a:p>
            <a:p>
              <a:r>
                <a:rPr lang="en-US" sz="1000">
                  <a:latin typeface="Arial" charset="0"/>
                </a:rPr>
                <a:t>- Rate of Presentation</a:t>
              </a:r>
            </a:p>
            <a:p>
              <a:r>
                <a:rPr lang="en-US" sz="1000">
                  <a:latin typeface="Arial" charset="0"/>
                </a:rPr>
                <a:t>- Display Area</a:t>
              </a:r>
            </a:p>
            <a:p>
              <a:r>
                <a:rPr lang="en-US" sz="1000">
                  <a:latin typeface="Arial" charset="0"/>
                </a:rPr>
                <a:t>- Temporal Synchronization ( Intra/Inter )</a:t>
              </a:r>
            </a:p>
          </p:txBody>
        </p:sp>
        <p:grpSp>
          <p:nvGrpSpPr>
            <p:cNvPr id="75781" name="Group 5"/>
            <p:cNvGrpSpPr>
              <a:grpSpLocks/>
            </p:cNvGrpSpPr>
            <p:nvPr/>
          </p:nvGrpSpPr>
          <p:grpSpPr bwMode="auto">
            <a:xfrm>
              <a:off x="2808" y="1248"/>
              <a:ext cx="1488" cy="240"/>
              <a:chOff x="2468" y="1248"/>
              <a:chExt cx="1488" cy="240"/>
            </a:xfrm>
          </p:grpSpPr>
          <p:sp>
            <p:nvSpPr>
              <p:cNvPr id="75782" name="Text Box 6"/>
              <p:cNvSpPr txBox="1">
                <a:spLocks noChangeArrowheads="1"/>
              </p:cNvSpPr>
              <p:nvPr/>
            </p:nvSpPr>
            <p:spPr bwMode="auto">
              <a:xfrm>
                <a:off x="2472" y="1272"/>
                <a:ext cx="148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Arial" charset="0"/>
                  </a:rPr>
                  <a:t>Meta Data / User Interface</a:t>
                </a:r>
              </a:p>
            </p:txBody>
          </p:sp>
          <p:sp>
            <p:nvSpPr>
              <p:cNvPr id="75783" name="Rectangle 7"/>
              <p:cNvSpPr>
                <a:spLocks noChangeArrowheads="1"/>
              </p:cNvSpPr>
              <p:nvPr/>
            </p:nvSpPr>
            <p:spPr bwMode="auto">
              <a:xfrm>
                <a:off x="2468" y="1248"/>
                <a:ext cx="1488" cy="2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75784" name="Group 8"/>
          <p:cNvGrpSpPr>
            <a:grpSpLocks/>
          </p:cNvGrpSpPr>
          <p:nvPr/>
        </p:nvGrpSpPr>
        <p:grpSpPr bwMode="auto">
          <a:xfrm>
            <a:off x="563563" y="2362200"/>
            <a:ext cx="8458200" cy="1981200"/>
            <a:chOff x="480" y="1488"/>
            <a:chExt cx="5328" cy="1248"/>
          </a:xfrm>
        </p:grpSpPr>
        <p:sp>
          <p:nvSpPr>
            <p:cNvPr id="75785" name="Rectangle 9"/>
            <p:cNvSpPr>
              <a:spLocks noChangeArrowheads="1"/>
            </p:cNvSpPr>
            <p:nvPr/>
          </p:nvSpPr>
          <p:spPr bwMode="auto">
            <a:xfrm>
              <a:off x="480" y="1776"/>
              <a:ext cx="115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Translation</a:t>
              </a:r>
              <a:endParaRPr lang="en-US" sz="2400" b="1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5786" name="Text Box 10"/>
            <p:cNvSpPr txBox="1">
              <a:spLocks noChangeArrowheads="1"/>
            </p:cNvSpPr>
            <p:nvPr/>
          </p:nvSpPr>
          <p:spPr bwMode="auto">
            <a:xfrm>
              <a:off x="1872" y="2112"/>
              <a:ext cx="624" cy="62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92075" tIns="46038" rIns="92075" bIns="46038" anchor="b"/>
            <a:lstStyle/>
            <a:p>
              <a:r>
                <a:rPr lang="en-US" sz="1000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 </a:t>
              </a: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End-to-End 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  Delays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- Jitter Delay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- Bandwidth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- Packet Loss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  Rate</a:t>
              </a:r>
              <a:endParaRPr lang="en-US" sz="1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5787" name="Text Box 11"/>
            <p:cNvSpPr txBox="1">
              <a:spLocks noChangeArrowheads="1"/>
            </p:cNvSpPr>
            <p:nvPr/>
          </p:nvSpPr>
          <p:spPr bwMode="auto">
            <a:xfrm>
              <a:off x="3840" y="2112"/>
              <a:ext cx="912" cy="61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92075" tIns="46038" rIns="92075" bIns="46038" anchor="b"/>
            <a:lstStyle/>
            <a:p>
              <a:r>
                <a:rPr lang="en-US" sz="1000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- </a:t>
              </a: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Storage Throughput/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  Bandwidth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- Storage Delays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- Distributed  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  Database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  Coordination (QoS)</a:t>
              </a:r>
              <a:endParaRPr lang="en-US" sz="1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5788" name="Text Box 12"/>
            <p:cNvSpPr txBox="1">
              <a:spLocks noChangeArrowheads="1"/>
            </p:cNvSpPr>
            <p:nvPr/>
          </p:nvSpPr>
          <p:spPr bwMode="auto">
            <a:xfrm>
              <a:off x="2832" y="2083"/>
              <a:ext cx="816" cy="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92075" tIns="46038" rIns="92075" bIns="46038" anchor="b"/>
            <a:lstStyle/>
            <a:p>
              <a:r>
                <a:rPr lang="en-US" sz="1000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 </a:t>
              </a: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CPU Throughput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- Memory Overflow 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 and Reliability</a:t>
              </a:r>
              <a:endParaRPr lang="en-US" sz="1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5789" name="Text Box 13"/>
            <p:cNvSpPr txBox="1">
              <a:spLocks noChangeArrowheads="1"/>
            </p:cNvSpPr>
            <p:nvPr/>
          </p:nvSpPr>
          <p:spPr bwMode="auto">
            <a:xfrm>
              <a:off x="4896" y="2112"/>
              <a:ext cx="912" cy="2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92075" tIns="46038" rIns="92075" bIns="46038" anchor="b"/>
            <a:lstStyle/>
            <a:p>
              <a:r>
                <a:rPr lang="en-US" sz="1000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-  </a:t>
              </a: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Intrusion Detection</a:t>
              </a:r>
              <a:b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r>
                <a:rPr lang="en-US" sz="1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- Access Control</a:t>
              </a:r>
              <a:endParaRPr lang="en-US" sz="1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75790" name="Group 14"/>
            <p:cNvGrpSpPr>
              <a:grpSpLocks/>
            </p:cNvGrpSpPr>
            <p:nvPr/>
          </p:nvGrpSpPr>
          <p:grpSpPr bwMode="auto">
            <a:xfrm>
              <a:off x="1680" y="1867"/>
              <a:ext cx="3744" cy="193"/>
              <a:chOff x="1680" y="1867"/>
              <a:chExt cx="3744" cy="193"/>
            </a:xfrm>
          </p:grpSpPr>
          <p:grpSp>
            <p:nvGrpSpPr>
              <p:cNvPr id="75791" name="Group 15"/>
              <p:cNvGrpSpPr>
                <a:grpSpLocks/>
              </p:cNvGrpSpPr>
              <p:nvPr/>
            </p:nvGrpSpPr>
            <p:grpSpPr bwMode="auto">
              <a:xfrm>
                <a:off x="3768" y="1868"/>
                <a:ext cx="612" cy="192"/>
                <a:chOff x="3360" y="1848"/>
                <a:chExt cx="612" cy="192"/>
              </a:xfrm>
            </p:grpSpPr>
            <p:sp>
              <p:nvSpPr>
                <p:cNvPr id="75792" name="Rectangle 16"/>
                <p:cNvSpPr>
                  <a:spLocks noChangeArrowheads="1"/>
                </p:cNvSpPr>
                <p:nvPr/>
              </p:nvSpPr>
              <p:spPr bwMode="auto">
                <a:xfrm>
                  <a:off x="3378" y="1848"/>
                  <a:ext cx="576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579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360" y="1848"/>
                  <a:ext cx="612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latin typeface="Arial" charset="0"/>
                    </a:rPr>
                    <a:t>Database</a:t>
                  </a:r>
                </a:p>
              </p:txBody>
            </p:sp>
          </p:grpSp>
          <p:grpSp>
            <p:nvGrpSpPr>
              <p:cNvPr id="75794" name="Group 18"/>
              <p:cNvGrpSpPr>
                <a:grpSpLocks/>
              </p:cNvGrpSpPr>
              <p:nvPr/>
            </p:nvGrpSpPr>
            <p:grpSpPr bwMode="auto">
              <a:xfrm>
                <a:off x="4848" y="1867"/>
                <a:ext cx="576" cy="192"/>
                <a:chOff x="4752" y="1824"/>
                <a:chExt cx="576" cy="192"/>
              </a:xfrm>
            </p:grpSpPr>
            <p:sp>
              <p:nvSpPr>
                <p:cNvPr id="7579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761" y="1824"/>
                  <a:ext cx="557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latin typeface="Arial" charset="0"/>
                    </a:rPr>
                    <a:t>Security</a:t>
                  </a:r>
                </a:p>
              </p:txBody>
            </p:sp>
            <p:sp>
              <p:nvSpPr>
                <p:cNvPr id="75796" name="Rectangle 20"/>
                <p:cNvSpPr>
                  <a:spLocks noChangeArrowheads="1"/>
                </p:cNvSpPr>
                <p:nvPr/>
              </p:nvSpPr>
              <p:spPr bwMode="auto">
                <a:xfrm>
                  <a:off x="4752" y="1824"/>
                  <a:ext cx="576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75797" name="Group 21"/>
              <p:cNvGrpSpPr>
                <a:grpSpLocks/>
              </p:cNvGrpSpPr>
              <p:nvPr/>
            </p:nvGrpSpPr>
            <p:grpSpPr bwMode="auto">
              <a:xfrm>
                <a:off x="2724" y="1867"/>
                <a:ext cx="576" cy="193"/>
                <a:chOff x="2400" y="1851"/>
                <a:chExt cx="576" cy="193"/>
              </a:xfrm>
            </p:grpSpPr>
            <p:sp>
              <p:nvSpPr>
                <p:cNvPr id="7579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549" y="1851"/>
                  <a:ext cx="278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latin typeface="Arial" charset="0"/>
                    </a:rPr>
                    <a:t>OS</a:t>
                  </a:r>
                </a:p>
              </p:txBody>
            </p:sp>
            <p:sp>
              <p:nvSpPr>
                <p:cNvPr id="75799" name="Rectangle 23"/>
                <p:cNvSpPr>
                  <a:spLocks noChangeArrowheads="1"/>
                </p:cNvSpPr>
                <p:nvPr/>
              </p:nvSpPr>
              <p:spPr bwMode="auto">
                <a:xfrm>
                  <a:off x="2400" y="1852"/>
                  <a:ext cx="576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75800" name="Group 24"/>
              <p:cNvGrpSpPr>
                <a:grpSpLocks/>
              </p:cNvGrpSpPr>
              <p:nvPr/>
            </p:nvGrpSpPr>
            <p:grpSpPr bwMode="auto">
              <a:xfrm>
                <a:off x="1680" y="1867"/>
                <a:ext cx="576" cy="193"/>
                <a:chOff x="1521" y="1875"/>
                <a:chExt cx="576" cy="193"/>
              </a:xfrm>
            </p:grpSpPr>
            <p:sp>
              <p:nvSpPr>
                <p:cNvPr id="7580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531" y="1876"/>
                  <a:ext cx="557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latin typeface="Arial" charset="0"/>
                    </a:rPr>
                    <a:t>Network</a:t>
                  </a:r>
                </a:p>
              </p:txBody>
            </p:sp>
            <p:sp>
              <p:nvSpPr>
                <p:cNvPr id="75802" name="Rectangle 26"/>
                <p:cNvSpPr>
                  <a:spLocks noChangeArrowheads="1"/>
                </p:cNvSpPr>
                <p:nvPr/>
              </p:nvSpPr>
              <p:spPr bwMode="auto">
                <a:xfrm>
                  <a:off x="1521" y="1875"/>
                  <a:ext cx="576" cy="19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sp>
          <p:nvSpPr>
            <p:cNvPr id="75803" name="Line 27"/>
            <p:cNvSpPr>
              <a:spLocks noChangeShapeType="1"/>
            </p:cNvSpPr>
            <p:nvPr/>
          </p:nvSpPr>
          <p:spPr bwMode="auto">
            <a:xfrm flipH="1">
              <a:off x="1968" y="1488"/>
              <a:ext cx="960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5804" name="Line 28"/>
            <p:cNvSpPr>
              <a:spLocks noChangeShapeType="1"/>
            </p:cNvSpPr>
            <p:nvPr/>
          </p:nvSpPr>
          <p:spPr bwMode="auto">
            <a:xfrm flipH="1">
              <a:off x="3024" y="1488"/>
              <a:ext cx="96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5805" name="Line 29"/>
            <p:cNvSpPr>
              <a:spLocks noChangeShapeType="1"/>
            </p:cNvSpPr>
            <p:nvPr/>
          </p:nvSpPr>
          <p:spPr bwMode="auto">
            <a:xfrm>
              <a:off x="3888" y="1488"/>
              <a:ext cx="144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5806" name="Line 30"/>
            <p:cNvSpPr>
              <a:spLocks noChangeShapeType="1"/>
            </p:cNvSpPr>
            <p:nvPr/>
          </p:nvSpPr>
          <p:spPr bwMode="auto">
            <a:xfrm>
              <a:off x="4128" y="1488"/>
              <a:ext cx="1008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75807" name="Group 31"/>
          <p:cNvGrpSpPr>
            <a:grpSpLocks/>
          </p:cNvGrpSpPr>
          <p:nvPr/>
        </p:nvGrpSpPr>
        <p:grpSpPr bwMode="auto">
          <a:xfrm>
            <a:off x="381000" y="3276600"/>
            <a:ext cx="7421563" cy="2163763"/>
            <a:chOff x="365" y="2064"/>
            <a:chExt cx="4675" cy="1363"/>
          </a:xfrm>
        </p:grpSpPr>
        <p:sp>
          <p:nvSpPr>
            <p:cNvPr id="75808" name="Rectangle 32"/>
            <p:cNvSpPr>
              <a:spLocks noChangeArrowheads="1"/>
            </p:cNvSpPr>
            <p:nvPr/>
          </p:nvSpPr>
          <p:spPr bwMode="auto">
            <a:xfrm>
              <a:off x="365" y="3072"/>
              <a:ext cx="117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Negotiation</a:t>
              </a:r>
              <a:endParaRPr lang="en-US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grpSp>
          <p:nvGrpSpPr>
            <p:cNvPr id="75809" name="Group 33"/>
            <p:cNvGrpSpPr>
              <a:grpSpLocks/>
            </p:cNvGrpSpPr>
            <p:nvPr/>
          </p:nvGrpSpPr>
          <p:grpSpPr bwMode="auto">
            <a:xfrm>
              <a:off x="1584" y="3091"/>
              <a:ext cx="3456" cy="336"/>
              <a:chOff x="1584" y="3091"/>
              <a:chExt cx="3456" cy="336"/>
            </a:xfrm>
          </p:grpSpPr>
          <p:sp>
            <p:nvSpPr>
              <p:cNvPr id="75810" name="Rectangle 34"/>
              <p:cNvSpPr>
                <a:spLocks noChangeArrowheads="1"/>
              </p:cNvSpPr>
              <p:nvPr/>
            </p:nvSpPr>
            <p:spPr bwMode="auto">
              <a:xfrm>
                <a:off x="1584" y="3091"/>
                <a:ext cx="3456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5811" name="Text Box 35"/>
              <p:cNvSpPr txBox="1">
                <a:spLocks noChangeArrowheads="1"/>
              </p:cNvSpPr>
              <p:nvPr/>
            </p:nvSpPr>
            <p:spPr bwMode="auto">
              <a:xfrm>
                <a:off x="1934" y="3163"/>
                <a:ext cx="2757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Arial" charset="0"/>
                  </a:rPr>
                  <a:t>Dependency Model Analysis and QoS Adjustment</a:t>
                </a:r>
              </a:p>
            </p:txBody>
          </p:sp>
        </p:grpSp>
        <p:sp>
          <p:nvSpPr>
            <p:cNvPr id="75812" name="Line 36"/>
            <p:cNvSpPr>
              <a:spLocks noChangeShapeType="1"/>
            </p:cNvSpPr>
            <p:nvPr/>
          </p:nvSpPr>
          <p:spPr bwMode="auto">
            <a:xfrm>
              <a:off x="1776" y="2064"/>
              <a:ext cx="0" cy="100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5813" name="Line 37"/>
            <p:cNvSpPr>
              <a:spLocks noChangeShapeType="1"/>
            </p:cNvSpPr>
            <p:nvPr/>
          </p:nvSpPr>
          <p:spPr bwMode="auto">
            <a:xfrm>
              <a:off x="2784" y="2064"/>
              <a:ext cx="0" cy="100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5814" name="Line 38"/>
            <p:cNvSpPr>
              <a:spLocks noChangeShapeType="1"/>
            </p:cNvSpPr>
            <p:nvPr/>
          </p:nvSpPr>
          <p:spPr bwMode="auto">
            <a:xfrm>
              <a:off x="3840" y="2064"/>
              <a:ext cx="0" cy="100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5815" name="Line 39"/>
            <p:cNvSpPr>
              <a:spLocks noChangeShapeType="1"/>
            </p:cNvSpPr>
            <p:nvPr/>
          </p:nvSpPr>
          <p:spPr bwMode="auto">
            <a:xfrm>
              <a:off x="4896" y="2064"/>
              <a:ext cx="0" cy="100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75816" name="Group 40"/>
          <p:cNvGrpSpPr>
            <a:grpSpLocks/>
          </p:cNvGrpSpPr>
          <p:nvPr/>
        </p:nvGrpSpPr>
        <p:grpSpPr bwMode="auto">
          <a:xfrm>
            <a:off x="484188" y="5440363"/>
            <a:ext cx="7318375" cy="1341437"/>
            <a:chOff x="430" y="3427"/>
            <a:chExt cx="4610" cy="845"/>
          </a:xfrm>
        </p:grpSpPr>
        <p:sp>
          <p:nvSpPr>
            <p:cNvPr id="75817" name="Rectangle 41"/>
            <p:cNvSpPr>
              <a:spLocks noChangeArrowheads="1"/>
            </p:cNvSpPr>
            <p:nvPr/>
          </p:nvSpPr>
          <p:spPr bwMode="auto">
            <a:xfrm>
              <a:off x="430" y="3524"/>
              <a:ext cx="1202" cy="7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End-to-End </a:t>
              </a:r>
            </a:p>
            <a:p>
              <a:r>
                <a:rPr lang="en-US" sz="2400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Run Time</a:t>
              </a:r>
            </a:p>
            <a:p>
              <a:r>
                <a:rPr lang="en-US" sz="2400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Scheduling</a:t>
              </a:r>
              <a:endParaRPr lang="en-US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grpSp>
          <p:nvGrpSpPr>
            <p:cNvPr id="75818" name="Group 42"/>
            <p:cNvGrpSpPr>
              <a:grpSpLocks/>
            </p:cNvGrpSpPr>
            <p:nvPr/>
          </p:nvGrpSpPr>
          <p:grpSpPr bwMode="auto">
            <a:xfrm>
              <a:off x="1584" y="3744"/>
              <a:ext cx="3456" cy="336"/>
              <a:chOff x="1632" y="3744"/>
              <a:chExt cx="3456" cy="336"/>
            </a:xfrm>
          </p:grpSpPr>
          <p:sp>
            <p:nvSpPr>
              <p:cNvPr id="75819" name="Rectangle 43"/>
              <p:cNvSpPr>
                <a:spLocks noChangeArrowheads="1"/>
              </p:cNvSpPr>
              <p:nvPr/>
            </p:nvSpPr>
            <p:spPr bwMode="auto">
              <a:xfrm>
                <a:off x="1632" y="3744"/>
                <a:ext cx="3456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5820" name="Text Box 44"/>
              <p:cNvSpPr txBox="1">
                <a:spLocks noChangeArrowheads="1"/>
              </p:cNvSpPr>
              <p:nvPr/>
            </p:nvSpPr>
            <p:spPr bwMode="auto">
              <a:xfrm>
                <a:off x="2016" y="3816"/>
                <a:ext cx="2688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Arial" charset="0"/>
                  </a:rPr>
                  <a:t>End-to-End Resource Allocation and Scheduling</a:t>
                </a:r>
              </a:p>
            </p:txBody>
          </p:sp>
        </p:grpSp>
        <p:cxnSp>
          <p:nvCxnSpPr>
            <p:cNvPr id="75821" name="AutoShape 45"/>
            <p:cNvCxnSpPr>
              <a:cxnSpLocks noChangeShapeType="1"/>
              <a:stCxn id="75810" idx="2"/>
              <a:endCxn id="75819" idx="0"/>
            </p:cNvCxnSpPr>
            <p:nvPr/>
          </p:nvCxnSpPr>
          <p:spPr bwMode="auto">
            <a:xfrm>
              <a:off x="3312" y="3427"/>
              <a:ext cx="0" cy="317"/>
            </a:xfrm>
            <a:prstGeom prst="straightConnector1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ffectLst/>
          </p:spPr>
        </p:cxnSp>
      </p:grpSp>
      <p:sp>
        <p:nvSpPr>
          <p:cNvPr id="75822" name="Text Box 46"/>
          <p:cNvSpPr txBox="1">
            <a:spLocks noChangeArrowheads="1"/>
          </p:cNvSpPr>
          <p:nvPr/>
        </p:nvSpPr>
        <p:spPr bwMode="auto">
          <a:xfrm>
            <a:off x="660400" y="609600"/>
            <a:ext cx="84074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000000"/>
                  </a:outerShdw>
                </a:effectLst>
              </a:rPr>
              <a:t>End-to-End QoP / QoS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5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5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10DC-2D23-4143-9252-47A430A5317E}" type="slidenum">
              <a:rPr lang="en-US"/>
              <a:pPr/>
              <a:t>12</a:t>
            </a:fld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382000" cy="1162050"/>
          </a:xfrm>
        </p:spPr>
        <p:txBody>
          <a:bodyPr/>
          <a:lstStyle/>
          <a:p>
            <a:r>
              <a:rPr lang="en-US"/>
              <a:t>Multimedia Document Management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Quality of presentation requirements </a:t>
            </a:r>
          </a:p>
          <a:p>
            <a:pPr lvl="1"/>
            <a:r>
              <a:rPr lang="en-US"/>
              <a:t>Resolution, reliability, rate</a:t>
            </a:r>
          </a:p>
          <a:p>
            <a:r>
              <a:rPr lang="en-US"/>
              <a:t>Synchronization requirements</a:t>
            </a:r>
          </a:p>
          <a:p>
            <a:pPr lvl="1"/>
            <a:r>
              <a:rPr lang="en-US"/>
              <a:t>Temporal, spatial, and logical structure specification</a:t>
            </a:r>
          </a:p>
          <a:p>
            <a:r>
              <a:rPr lang="en-US"/>
              <a:t>Media processing requirements</a:t>
            </a:r>
          </a:p>
          <a:p>
            <a:pPr lvl="1"/>
            <a:r>
              <a:rPr lang="en-US"/>
              <a:t>Coloring, enhancements, dubbing, etc.</a:t>
            </a:r>
          </a:p>
          <a:p>
            <a:r>
              <a:rPr lang="en-US"/>
              <a:t>Security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738D-25C8-40CD-A2C9-C2CC280868A3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50210" name="Group 1058"/>
          <p:cNvGrpSpPr>
            <a:grpSpLocks/>
          </p:cNvGrpSpPr>
          <p:nvPr/>
        </p:nvGrpSpPr>
        <p:grpSpPr bwMode="auto">
          <a:xfrm>
            <a:off x="4381500" y="3429000"/>
            <a:ext cx="533400" cy="533400"/>
            <a:chOff x="2165" y="1392"/>
            <a:chExt cx="336" cy="336"/>
          </a:xfrm>
        </p:grpSpPr>
        <p:sp>
          <p:nvSpPr>
            <p:cNvPr id="50179" name="Oval 1027"/>
            <p:cNvSpPr>
              <a:spLocks noChangeArrowheads="1"/>
            </p:cNvSpPr>
            <p:nvPr/>
          </p:nvSpPr>
          <p:spPr bwMode="auto">
            <a:xfrm>
              <a:off x="2165" y="1392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0180" name="Text Box 1028"/>
            <p:cNvSpPr txBox="1">
              <a:spLocks noChangeArrowheads="1"/>
            </p:cNvSpPr>
            <p:nvPr/>
          </p:nvSpPr>
          <p:spPr bwMode="auto">
            <a:xfrm>
              <a:off x="2173" y="1464"/>
              <a:ext cx="321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Text</a:t>
              </a:r>
            </a:p>
          </p:txBody>
        </p:sp>
      </p:grpSp>
      <p:grpSp>
        <p:nvGrpSpPr>
          <p:cNvPr id="50185" name="Group 1033"/>
          <p:cNvGrpSpPr>
            <a:grpSpLocks/>
          </p:cNvGrpSpPr>
          <p:nvPr/>
        </p:nvGrpSpPr>
        <p:grpSpPr bwMode="auto">
          <a:xfrm>
            <a:off x="2306638" y="4419600"/>
            <a:ext cx="619125" cy="533400"/>
            <a:chOff x="2029" y="2976"/>
            <a:chExt cx="390" cy="336"/>
          </a:xfrm>
        </p:grpSpPr>
        <p:sp>
          <p:nvSpPr>
            <p:cNvPr id="50183" name="Oval 1031"/>
            <p:cNvSpPr>
              <a:spLocks noChangeArrowheads="1"/>
            </p:cNvSpPr>
            <p:nvPr/>
          </p:nvSpPr>
          <p:spPr bwMode="auto">
            <a:xfrm>
              <a:off x="2056" y="2976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0184" name="Text Box 1032"/>
            <p:cNvSpPr txBox="1">
              <a:spLocks noChangeArrowheads="1"/>
            </p:cNvSpPr>
            <p:nvPr/>
          </p:nvSpPr>
          <p:spPr bwMode="auto">
            <a:xfrm>
              <a:off x="2029" y="3048"/>
              <a:ext cx="39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Video</a:t>
              </a:r>
            </a:p>
          </p:txBody>
        </p:sp>
      </p:grpSp>
      <p:grpSp>
        <p:nvGrpSpPr>
          <p:cNvPr id="50189" name="Group 1037"/>
          <p:cNvGrpSpPr>
            <a:grpSpLocks/>
          </p:cNvGrpSpPr>
          <p:nvPr/>
        </p:nvGrpSpPr>
        <p:grpSpPr bwMode="auto">
          <a:xfrm>
            <a:off x="4333875" y="4419600"/>
            <a:ext cx="628650" cy="533400"/>
            <a:chOff x="2880" y="3072"/>
            <a:chExt cx="396" cy="336"/>
          </a:xfrm>
        </p:grpSpPr>
        <p:sp>
          <p:nvSpPr>
            <p:cNvPr id="50187" name="Oval 1035"/>
            <p:cNvSpPr>
              <a:spLocks noChangeArrowheads="1"/>
            </p:cNvSpPr>
            <p:nvPr/>
          </p:nvSpPr>
          <p:spPr bwMode="auto">
            <a:xfrm>
              <a:off x="2910" y="3072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0188" name="Text Box 1036"/>
            <p:cNvSpPr txBox="1">
              <a:spLocks noChangeArrowheads="1"/>
            </p:cNvSpPr>
            <p:nvPr/>
          </p:nvSpPr>
          <p:spPr bwMode="auto">
            <a:xfrm>
              <a:off x="2880" y="3144"/>
              <a:ext cx="39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Image</a:t>
              </a:r>
            </a:p>
          </p:txBody>
        </p:sp>
      </p:grpSp>
      <p:sp>
        <p:nvSpPr>
          <p:cNvPr id="50190" name="Line 1038"/>
          <p:cNvSpPr>
            <a:spLocks noChangeShapeType="1"/>
          </p:cNvSpPr>
          <p:nvPr/>
        </p:nvSpPr>
        <p:spPr bwMode="auto">
          <a:xfrm>
            <a:off x="1600200" y="4495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191" name="Line 1039"/>
          <p:cNvSpPr>
            <a:spLocks noChangeShapeType="1"/>
          </p:cNvSpPr>
          <p:nvPr/>
        </p:nvSpPr>
        <p:spPr bwMode="auto">
          <a:xfrm>
            <a:off x="3644900" y="4495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192" name="Line 1040"/>
          <p:cNvSpPr>
            <a:spLocks noChangeShapeType="1"/>
          </p:cNvSpPr>
          <p:nvPr/>
        </p:nvSpPr>
        <p:spPr bwMode="auto">
          <a:xfrm>
            <a:off x="5651500" y="4495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193" name="Line 1041"/>
          <p:cNvSpPr>
            <a:spLocks noChangeShapeType="1"/>
          </p:cNvSpPr>
          <p:nvPr/>
        </p:nvSpPr>
        <p:spPr bwMode="auto">
          <a:xfrm>
            <a:off x="7696200" y="4495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grpSp>
        <p:nvGrpSpPr>
          <p:cNvPr id="50209" name="Group 1057"/>
          <p:cNvGrpSpPr>
            <a:grpSpLocks/>
          </p:cNvGrpSpPr>
          <p:nvPr/>
        </p:nvGrpSpPr>
        <p:grpSpPr bwMode="auto">
          <a:xfrm>
            <a:off x="2349500" y="3429000"/>
            <a:ext cx="533400" cy="533400"/>
            <a:chOff x="1349" y="1440"/>
            <a:chExt cx="336" cy="336"/>
          </a:xfrm>
        </p:grpSpPr>
        <p:sp>
          <p:nvSpPr>
            <p:cNvPr id="50195" name="Oval 1043"/>
            <p:cNvSpPr>
              <a:spLocks noChangeArrowheads="1"/>
            </p:cNvSpPr>
            <p:nvPr/>
          </p:nvSpPr>
          <p:spPr bwMode="auto">
            <a:xfrm>
              <a:off x="1349" y="1440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0196" name="Text Box 1044"/>
            <p:cNvSpPr txBox="1">
              <a:spLocks noChangeArrowheads="1"/>
            </p:cNvSpPr>
            <p:nvPr/>
          </p:nvSpPr>
          <p:spPr bwMode="auto">
            <a:xfrm>
              <a:off x="1357" y="1512"/>
              <a:ext cx="321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Text</a:t>
              </a:r>
            </a:p>
          </p:txBody>
        </p:sp>
      </p:grpSp>
      <p:grpSp>
        <p:nvGrpSpPr>
          <p:cNvPr id="50200" name="Group 1048"/>
          <p:cNvGrpSpPr>
            <a:grpSpLocks/>
          </p:cNvGrpSpPr>
          <p:nvPr/>
        </p:nvGrpSpPr>
        <p:grpSpPr bwMode="auto">
          <a:xfrm>
            <a:off x="6370638" y="3429000"/>
            <a:ext cx="619125" cy="533400"/>
            <a:chOff x="2029" y="2976"/>
            <a:chExt cx="390" cy="336"/>
          </a:xfrm>
        </p:grpSpPr>
        <p:sp>
          <p:nvSpPr>
            <p:cNvPr id="50201" name="Oval 1049"/>
            <p:cNvSpPr>
              <a:spLocks noChangeArrowheads="1"/>
            </p:cNvSpPr>
            <p:nvPr/>
          </p:nvSpPr>
          <p:spPr bwMode="auto">
            <a:xfrm>
              <a:off x="2056" y="2976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0202" name="Text Box 1050"/>
            <p:cNvSpPr txBox="1">
              <a:spLocks noChangeArrowheads="1"/>
            </p:cNvSpPr>
            <p:nvPr/>
          </p:nvSpPr>
          <p:spPr bwMode="auto">
            <a:xfrm>
              <a:off x="2029" y="3048"/>
              <a:ext cx="39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Video</a:t>
              </a:r>
            </a:p>
          </p:txBody>
        </p:sp>
      </p:grpSp>
      <p:grpSp>
        <p:nvGrpSpPr>
          <p:cNvPr id="50206" name="Group 1054"/>
          <p:cNvGrpSpPr>
            <a:grpSpLocks/>
          </p:cNvGrpSpPr>
          <p:nvPr/>
        </p:nvGrpSpPr>
        <p:grpSpPr bwMode="auto">
          <a:xfrm>
            <a:off x="6365875" y="5257800"/>
            <a:ext cx="628650" cy="533400"/>
            <a:chOff x="2880" y="3072"/>
            <a:chExt cx="396" cy="336"/>
          </a:xfrm>
        </p:grpSpPr>
        <p:sp>
          <p:nvSpPr>
            <p:cNvPr id="50207" name="Oval 1055"/>
            <p:cNvSpPr>
              <a:spLocks noChangeArrowheads="1"/>
            </p:cNvSpPr>
            <p:nvPr/>
          </p:nvSpPr>
          <p:spPr bwMode="auto">
            <a:xfrm>
              <a:off x="2910" y="3072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0208" name="Text Box 1056"/>
            <p:cNvSpPr txBox="1">
              <a:spLocks noChangeArrowheads="1"/>
            </p:cNvSpPr>
            <p:nvPr/>
          </p:nvSpPr>
          <p:spPr bwMode="auto">
            <a:xfrm>
              <a:off x="2880" y="3144"/>
              <a:ext cx="39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Audio</a:t>
              </a:r>
            </a:p>
          </p:txBody>
        </p:sp>
      </p:grpSp>
      <p:sp>
        <p:nvSpPr>
          <p:cNvPr id="50211" name="Line 1059"/>
          <p:cNvSpPr>
            <a:spLocks noChangeShapeType="1"/>
          </p:cNvSpPr>
          <p:nvPr/>
        </p:nvSpPr>
        <p:spPr bwMode="auto">
          <a:xfrm flipV="1">
            <a:off x="1600200" y="3733800"/>
            <a:ext cx="7620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12" name="Line 1060"/>
          <p:cNvSpPr>
            <a:spLocks noChangeShapeType="1"/>
          </p:cNvSpPr>
          <p:nvPr/>
        </p:nvSpPr>
        <p:spPr bwMode="auto">
          <a:xfrm>
            <a:off x="1600200" y="4724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13" name="Line 1061"/>
          <p:cNvSpPr>
            <a:spLocks noChangeShapeType="1"/>
          </p:cNvSpPr>
          <p:nvPr/>
        </p:nvSpPr>
        <p:spPr bwMode="auto">
          <a:xfrm>
            <a:off x="1600200" y="4724400"/>
            <a:ext cx="1752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15" name="Line 1063"/>
          <p:cNvSpPr>
            <a:spLocks noChangeShapeType="1"/>
          </p:cNvSpPr>
          <p:nvPr/>
        </p:nvSpPr>
        <p:spPr bwMode="auto">
          <a:xfrm>
            <a:off x="2895600" y="4724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16" name="Line 1064"/>
          <p:cNvSpPr>
            <a:spLocks noChangeShapeType="1"/>
          </p:cNvSpPr>
          <p:nvPr/>
        </p:nvSpPr>
        <p:spPr bwMode="auto">
          <a:xfrm>
            <a:off x="2895600" y="3733800"/>
            <a:ext cx="685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17" name="Line 1065"/>
          <p:cNvSpPr>
            <a:spLocks noChangeShapeType="1"/>
          </p:cNvSpPr>
          <p:nvPr/>
        </p:nvSpPr>
        <p:spPr bwMode="auto">
          <a:xfrm flipV="1">
            <a:off x="3886200" y="4800600"/>
            <a:ext cx="1752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18" name="Line 1066"/>
          <p:cNvSpPr>
            <a:spLocks noChangeShapeType="1"/>
          </p:cNvSpPr>
          <p:nvPr/>
        </p:nvSpPr>
        <p:spPr bwMode="auto">
          <a:xfrm>
            <a:off x="3657600" y="4724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19" name="Line 1067"/>
          <p:cNvSpPr>
            <a:spLocks noChangeShapeType="1"/>
          </p:cNvSpPr>
          <p:nvPr/>
        </p:nvSpPr>
        <p:spPr bwMode="auto">
          <a:xfrm>
            <a:off x="4876800" y="4724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20" name="Line 1068"/>
          <p:cNvSpPr>
            <a:spLocks noChangeShapeType="1"/>
          </p:cNvSpPr>
          <p:nvPr/>
        </p:nvSpPr>
        <p:spPr bwMode="auto">
          <a:xfrm flipV="1">
            <a:off x="3657600" y="3810000"/>
            <a:ext cx="685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21" name="Line 1069"/>
          <p:cNvSpPr>
            <a:spLocks noChangeShapeType="1"/>
          </p:cNvSpPr>
          <p:nvPr/>
        </p:nvSpPr>
        <p:spPr bwMode="auto">
          <a:xfrm>
            <a:off x="4953000" y="3733800"/>
            <a:ext cx="685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22" name="Line 1070"/>
          <p:cNvSpPr>
            <a:spLocks noChangeShapeType="1"/>
          </p:cNvSpPr>
          <p:nvPr/>
        </p:nvSpPr>
        <p:spPr bwMode="auto">
          <a:xfrm flipV="1">
            <a:off x="5715000" y="37338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23" name="Line 1071"/>
          <p:cNvSpPr>
            <a:spLocks noChangeShapeType="1"/>
          </p:cNvSpPr>
          <p:nvPr/>
        </p:nvSpPr>
        <p:spPr bwMode="auto">
          <a:xfrm>
            <a:off x="5715000" y="48006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24" name="Line 1072"/>
          <p:cNvSpPr>
            <a:spLocks noChangeShapeType="1"/>
          </p:cNvSpPr>
          <p:nvPr/>
        </p:nvSpPr>
        <p:spPr bwMode="auto">
          <a:xfrm>
            <a:off x="6934200" y="3657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25" name="Line 1073"/>
          <p:cNvSpPr>
            <a:spLocks noChangeShapeType="1"/>
          </p:cNvSpPr>
          <p:nvPr/>
        </p:nvSpPr>
        <p:spPr bwMode="auto">
          <a:xfrm flipV="1">
            <a:off x="6934200" y="4800600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26" name="Line 1074"/>
          <p:cNvSpPr>
            <a:spLocks noChangeShapeType="1"/>
          </p:cNvSpPr>
          <p:nvPr/>
        </p:nvSpPr>
        <p:spPr bwMode="auto">
          <a:xfrm>
            <a:off x="914400" y="6324600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27" name="Line 1075"/>
          <p:cNvSpPr>
            <a:spLocks noChangeShapeType="1"/>
          </p:cNvSpPr>
          <p:nvPr/>
        </p:nvSpPr>
        <p:spPr bwMode="auto">
          <a:xfrm>
            <a:off x="1600200" y="4953000"/>
            <a:ext cx="0" cy="13716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29" name="Line 1077"/>
          <p:cNvSpPr>
            <a:spLocks noChangeShapeType="1"/>
          </p:cNvSpPr>
          <p:nvPr/>
        </p:nvSpPr>
        <p:spPr bwMode="auto">
          <a:xfrm>
            <a:off x="5651500" y="4953000"/>
            <a:ext cx="0" cy="13716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30" name="Line 1078"/>
          <p:cNvSpPr>
            <a:spLocks noChangeShapeType="1"/>
          </p:cNvSpPr>
          <p:nvPr/>
        </p:nvSpPr>
        <p:spPr bwMode="auto">
          <a:xfrm>
            <a:off x="7696200" y="4953000"/>
            <a:ext cx="0" cy="13716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grpSp>
        <p:nvGrpSpPr>
          <p:cNvPr id="50203" name="Group 1051"/>
          <p:cNvGrpSpPr>
            <a:grpSpLocks/>
          </p:cNvGrpSpPr>
          <p:nvPr/>
        </p:nvGrpSpPr>
        <p:grpSpPr bwMode="auto">
          <a:xfrm>
            <a:off x="3317875" y="5410200"/>
            <a:ext cx="628650" cy="533400"/>
            <a:chOff x="2880" y="3072"/>
            <a:chExt cx="396" cy="336"/>
          </a:xfrm>
        </p:grpSpPr>
        <p:sp>
          <p:nvSpPr>
            <p:cNvPr id="50204" name="Oval 1052"/>
            <p:cNvSpPr>
              <a:spLocks noChangeArrowheads="1"/>
            </p:cNvSpPr>
            <p:nvPr/>
          </p:nvSpPr>
          <p:spPr bwMode="auto">
            <a:xfrm>
              <a:off x="2910" y="3072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0205" name="Text Box 1053"/>
            <p:cNvSpPr txBox="1">
              <a:spLocks noChangeArrowheads="1"/>
            </p:cNvSpPr>
            <p:nvPr/>
          </p:nvSpPr>
          <p:spPr bwMode="auto">
            <a:xfrm>
              <a:off x="2880" y="3144"/>
              <a:ext cx="39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Audio</a:t>
              </a:r>
            </a:p>
          </p:txBody>
        </p:sp>
      </p:grpSp>
      <p:sp>
        <p:nvSpPr>
          <p:cNvPr id="50231" name="Line 1079"/>
          <p:cNvSpPr>
            <a:spLocks noChangeShapeType="1"/>
          </p:cNvSpPr>
          <p:nvPr/>
        </p:nvSpPr>
        <p:spPr bwMode="auto">
          <a:xfrm>
            <a:off x="3657600" y="4953000"/>
            <a:ext cx="0" cy="4572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232" name="Line 1080"/>
          <p:cNvSpPr>
            <a:spLocks noChangeShapeType="1"/>
          </p:cNvSpPr>
          <p:nvPr/>
        </p:nvSpPr>
        <p:spPr bwMode="auto">
          <a:xfrm>
            <a:off x="3657600" y="5943600"/>
            <a:ext cx="0" cy="3810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grpSp>
        <p:nvGrpSpPr>
          <p:cNvPr id="50238" name="Group 1086"/>
          <p:cNvGrpSpPr>
            <a:grpSpLocks/>
          </p:cNvGrpSpPr>
          <p:nvPr/>
        </p:nvGrpSpPr>
        <p:grpSpPr bwMode="auto">
          <a:xfrm>
            <a:off x="1371600" y="6286500"/>
            <a:ext cx="409575" cy="571500"/>
            <a:chOff x="1488" y="1488"/>
            <a:chExt cx="258" cy="360"/>
          </a:xfrm>
        </p:grpSpPr>
        <p:sp>
          <p:nvSpPr>
            <p:cNvPr id="50233" name="Text Box 1081"/>
            <p:cNvSpPr txBox="1">
              <a:spLocks noChangeArrowheads="1"/>
            </p:cNvSpPr>
            <p:nvPr/>
          </p:nvSpPr>
          <p:spPr bwMode="auto">
            <a:xfrm>
              <a:off x="1488" y="1488"/>
              <a:ext cx="22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Symbol" pitchFamily="18" charset="2"/>
                </a:rPr>
                <a:t>p</a:t>
              </a:r>
            </a:p>
          </p:txBody>
        </p:sp>
        <p:sp>
          <p:nvSpPr>
            <p:cNvPr id="50237" name="Text Box 1085"/>
            <p:cNvSpPr txBox="1">
              <a:spLocks noChangeArrowheads="1"/>
            </p:cNvSpPr>
            <p:nvPr/>
          </p:nvSpPr>
          <p:spPr bwMode="auto">
            <a:xfrm>
              <a:off x="1574" y="1636"/>
              <a:ext cx="17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ZapfChancery" pitchFamily="18" charset="0"/>
                </a:rPr>
                <a:t>1</a:t>
              </a:r>
            </a:p>
          </p:txBody>
        </p:sp>
      </p:grpSp>
      <p:grpSp>
        <p:nvGrpSpPr>
          <p:cNvPr id="50239" name="Group 1087"/>
          <p:cNvGrpSpPr>
            <a:grpSpLocks/>
          </p:cNvGrpSpPr>
          <p:nvPr/>
        </p:nvGrpSpPr>
        <p:grpSpPr bwMode="auto">
          <a:xfrm>
            <a:off x="3429000" y="6286500"/>
            <a:ext cx="409575" cy="571500"/>
            <a:chOff x="1488" y="1488"/>
            <a:chExt cx="258" cy="360"/>
          </a:xfrm>
        </p:grpSpPr>
        <p:sp>
          <p:nvSpPr>
            <p:cNvPr id="50240" name="Text Box 1088"/>
            <p:cNvSpPr txBox="1">
              <a:spLocks noChangeArrowheads="1"/>
            </p:cNvSpPr>
            <p:nvPr/>
          </p:nvSpPr>
          <p:spPr bwMode="auto">
            <a:xfrm>
              <a:off x="1488" y="1488"/>
              <a:ext cx="22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Symbol" pitchFamily="18" charset="2"/>
                </a:rPr>
                <a:t>p</a:t>
              </a:r>
            </a:p>
          </p:txBody>
        </p:sp>
        <p:sp>
          <p:nvSpPr>
            <p:cNvPr id="50241" name="Text Box 1089"/>
            <p:cNvSpPr txBox="1">
              <a:spLocks noChangeArrowheads="1"/>
            </p:cNvSpPr>
            <p:nvPr/>
          </p:nvSpPr>
          <p:spPr bwMode="auto">
            <a:xfrm>
              <a:off x="1574" y="1636"/>
              <a:ext cx="17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ZapfChancery" pitchFamily="18" charset="0"/>
                </a:rPr>
                <a:t>2</a:t>
              </a:r>
            </a:p>
          </p:txBody>
        </p:sp>
      </p:grpSp>
      <p:grpSp>
        <p:nvGrpSpPr>
          <p:cNvPr id="50242" name="Group 1090"/>
          <p:cNvGrpSpPr>
            <a:grpSpLocks/>
          </p:cNvGrpSpPr>
          <p:nvPr/>
        </p:nvGrpSpPr>
        <p:grpSpPr bwMode="auto">
          <a:xfrm>
            <a:off x="5486400" y="6286500"/>
            <a:ext cx="409575" cy="571500"/>
            <a:chOff x="1488" y="1488"/>
            <a:chExt cx="258" cy="360"/>
          </a:xfrm>
        </p:grpSpPr>
        <p:sp>
          <p:nvSpPr>
            <p:cNvPr id="50243" name="Text Box 1091"/>
            <p:cNvSpPr txBox="1">
              <a:spLocks noChangeArrowheads="1"/>
            </p:cNvSpPr>
            <p:nvPr/>
          </p:nvSpPr>
          <p:spPr bwMode="auto">
            <a:xfrm>
              <a:off x="1488" y="1488"/>
              <a:ext cx="22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Symbol" pitchFamily="18" charset="2"/>
                </a:rPr>
                <a:t>p</a:t>
              </a:r>
            </a:p>
          </p:txBody>
        </p:sp>
        <p:sp>
          <p:nvSpPr>
            <p:cNvPr id="50244" name="Text Box 1092"/>
            <p:cNvSpPr txBox="1">
              <a:spLocks noChangeArrowheads="1"/>
            </p:cNvSpPr>
            <p:nvPr/>
          </p:nvSpPr>
          <p:spPr bwMode="auto">
            <a:xfrm>
              <a:off x="1574" y="1636"/>
              <a:ext cx="17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ZapfChancery" pitchFamily="18" charset="0"/>
                </a:rPr>
                <a:t>3</a:t>
              </a:r>
            </a:p>
          </p:txBody>
        </p:sp>
      </p:grpSp>
      <p:grpSp>
        <p:nvGrpSpPr>
          <p:cNvPr id="50245" name="Group 1093"/>
          <p:cNvGrpSpPr>
            <a:grpSpLocks/>
          </p:cNvGrpSpPr>
          <p:nvPr/>
        </p:nvGrpSpPr>
        <p:grpSpPr bwMode="auto">
          <a:xfrm>
            <a:off x="7543800" y="6286500"/>
            <a:ext cx="409575" cy="571500"/>
            <a:chOff x="1488" y="1488"/>
            <a:chExt cx="258" cy="360"/>
          </a:xfrm>
        </p:grpSpPr>
        <p:sp>
          <p:nvSpPr>
            <p:cNvPr id="50246" name="Text Box 1094"/>
            <p:cNvSpPr txBox="1">
              <a:spLocks noChangeArrowheads="1"/>
            </p:cNvSpPr>
            <p:nvPr/>
          </p:nvSpPr>
          <p:spPr bwMode="auto">
            <a:xfrm>
              <a:off x="1488" y="1488"/>
              <a:ext cx="22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Symbol" pitchFamily="18" charset="2"/>
                </a:rPr>
                <a:t>p</a:t>
              </a:r>
            </a:p>
          </p:txBody>
        </p:sp>
        <p:sp>
          <p:nvSpPr>
            <p:cNvPr id="50247" name="Text Box 1095"/>
            <p:cNvSpPr txBox="1">
              <a:spLocks noChangeArrowheads="1"/>
            </p:cNvSpPr>
            <p:nvPr/>
          </p:nvSpPr>
          <p:spPr bwMode="auto">
            <a:xfrm>
              <a:off x="1574" y="1636"/>
              <a:ext cx="17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ZapfChancery" pitchFamily="18" charset="0"/>
                </a:rPr>
                <a:t>4</a:t>
              </a:r>
            </a:p>
          </p:txBody>
        </p:sp>
      </p:grpSp>
      <p:graphicFrame>
        <p:nvGraphicFramePr>
          <p:cNvPr id="50249" name="Object 1097"/>
          <p:cNvGraphicFramePr>
            <a:graphicFrameLocks noChangeAspect="1"/>
          </p:cNvGraphicFramePr>
          <p:nvPr/>
        </p:nvGraphicFramePr>
        <p:xfrm>
          <a:off x="6929438" y="1833563"/>
          <a:ext cx="2070100" cy="1646237"/>
        </p:xfrm>
        <a:graphic>
          <a:graphicData uri="http://schemas.openxmlformats.org/presentationml/2006/ole">
            <p:oleObj spid="_x0000_s50249" name="Document" r:id="rId3" imgW="2072520" imgH="1650240" progId="Word.Document.8">
              <p:embed/>
            </p:oleObj>
          </a:graphicData>
        </a:graphic>
      </p:graphicFrame>
      <p:sp>
        <p:nvSpPr>
          <p:cNvPr id="50252" name="AutoShape 1100"/>
          <p:cNvSpPr>
            <a:spLocks noChangeArrowheads="1"/>
          </p:cNvSpPr>
          <p:nvPr/>
        </p:nvSpPr>
        <p:spPr bwMode="auto">
          <a:xfrm>
            <a:off x="6934200" y="1752600"/>
            <a:ext cx="2057400" cy="1524000"/>
          </a:xfrm>
          <a:prstGeom prst="wedgeRectCallout">
            <a:avLst>
              <a:gd name="adj1" fmla="val -53241"/>
              <a:gd name="adj2" fmla="val 64583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ZapfChancery" pitchFamily="18" charset="0"/>
            </a:endParaRPr>
          </a:p>
        </p:txBody>
      </p:sp>
      <p:sp>
        <p:nvSpPr>
          <p:cNvPr id="50255" name="Rectangle 110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305800" cy="1162050"/>
          </a:xfrm>
        </p:spPr>
        <p:txBody>
          <a:bodyPr/>
          <a:lstStyle/>
          <a:p>
            <a:r>
              <a:rPr lang="en-US" sz="3200"/>
              <a:t>Petri-Net Based Model for Synchronization and Quality Specification of Multimedia Documents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F1-7BFA-493A-A5F5-FECDF2201DBE}" type="slidenum">
              <a:rPr lang="en-US"/>
              <a:pPr/>
              <a:t>14</a:t>
            </a:fld>
            <a:endParaRPr lang="en-US"/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4648200" y="3200400"/>
            <a:ext cx="62547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Rumen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419600" y="2590800"/>
            <a:ext cx="82232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Reticulum</a:t>
            </a:r>
          </a:p>
        </p:txBody>
      </p:sp>
      <p:grpSp>
        <p:nvGrpSpPr>
          <p:cNvPr id="74756" name="Group 4"/>
          <p:cNvGrpSpPr>
            <a:grpSpLocks/>
          </p:cNvGrpSpPr>
          <p:nvPr/>
        </p:nvGrpSpPr>
        <p:grpSpPr bwMode="auto">
          <a:xfrm>
            <a:off x="1095375" y="1981200"/>
            <a:ext cx="5270500" cy="3627438"/>
            <a:chOff x="690" y="1248"/>
            <a:chExt cx="3320" cy="2285"/>
          </a:xfrm>
        </p:grpSpPr>
        <p:sp>
          <p:nvSpPr>
            <p:cNvPr id="74757" name="Oval 5"/>
            <p:cNvSpPr>
              <a:spLocks noChangeArrowheads="1"/>
            </p:cNvSpPr>
            <p:nvPr/>
          </p:nvSpPr>
          <p:spPr bwMode="auto">
            <a:xfrm>
              <a:off x="2112" y="2064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58" name="Oval 6"/>
            <p:cNvSpPr>
              <a:spLocks noChangeArrowheads="1"/>
            </p:cNvSpPr>
            <p:nvPr/>
          </p:nvSpPr>
          <p:spPr bwMode="auto">
            <a:xfrm>
              <a:off x="1680" y="2496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59" name="Oval 7"/>
            <p:cNvSpPr>
              <a:spLocks noChangeArrowheads="1"/>
            </p:cNvSpPr>
            <p:nvPr/>
          </p:nvSpPr>
          <p:spPr bwMode="auto">
            <a:xfrm>
              <a:off x="1056" y="2592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0" name="Oval 8"/>
            <p:cNvSpPr>
              <a:spLocks noChangeArrowheads="1"/>
            </p:cNvSpPr>
            <p:nvPr/>
          </p:nvSpPr>
          <p:spPr bwMode="auto">
            <a:xfrm>
              <a:off x="1440" y="1872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1" name="Oval 9"/>
            <p:cNvSpPr>
              <a:spLocks noChangeArrowheads="1"/>
            </p:cNvSpPr>
            <p:nvPr/>
          </p:nvSpPr>
          <p:spPr bwMode="auto">
            <a:xfrm>
              <a:off x="2208" y="1344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2" name="Oval 10"/>
            <p:cNvSpPr>
              <a:spLocks noChangeArrowheads="1"/>
            </p:cNvSpPr>
            <p:nvPr/>
          </p:nvSpPr>
          <p:spPr bwMode="auto">
            <a:xfrm>
              <a:off x="2592" y="1632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3" name="Oval 11"/>
            <p:cNvSpPr>
              <a:spLocks noChangeArrowheads="1"/>
            </p:cNvSpPr>
            <p:nvPr/>
          </p:nvSpPr>
          <p:spPr bwMode="auto">
            <a:xfrm>
              <a:off x="2832" y="2160"/>
              <a:ext cx="192" cy="240"/>
            </a:xfrm>
            <a:prstGeom prst="ellipse">
              <a:avLst/>
            </a:prstGeom>
            <a:solidFill>
              <a:srgbClr val="3399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4" name="Oval 12"/>
            <p:cNvSpPr>
              <a:spLocks noChangeArrowheads="1"/>
            </p:cNvSpPr>
            <p:nvPr/>
          </p:nvSpPr>
          <p:spPr bwMode="auto">
            <a:xfrm>
              <a:off x="2112" y="2928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5" name="Oval 13"/>
            <p:cNvSpPr>
              <a:spLocks noChangeArrowheads="1"/>
            </p:cNvSpPr>
            <p:nvPr/>
          </p:nvSpPr>
          <p:spPr bwMode="auto">
            <a:xfrm>
              <a:off x="1248" y="3072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6" name="Oval 14"/>
            <p:cNvSpPr>
              <a:spLocks noChangeArrowheads="1"/>
            </p:cNvSpPr>
            <p:nvPr/>
          </p:nvSpPr>
          <p:spPr bwMode="auto">
            <a:xfrm>
              <a:off x="1776" y="1392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7" name="Oval 15"/>
            <p:cNvSpPr>
              <a:spLocks noChangeArrowheads="1"/>
            </p:cNvSpPr>
            <p:nvPr/>
          </p:nvSpPr>
          <p:spPr bwMode="auto">
            <a:xfrm>
              <a:off x="3552" y="1968"/>
              <a:ext cx="192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8" name="Line 16"/>
            <p:cNvSpPr>
              <a:spLocks noChangeShapeType="1"/>
            </p:cNvSpPr>
            <p:nvPr/>
          </p:nvSpPr>
          <p:spPr bwMode="auto">
            <a:xfrm flipV="1">
              <a:off x="2208" y="1584"/>
              <a:ext cx="9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69" name="Line 17"/>
            <p:cNvSpPr>
              <a:spLocks noChangeShapeType="1"/>
            </p:cNvSpPr>
            <p:nvPr/>
          </p:nvSpPr>
          <p:spPr bwMode="auto">
            <a:xfrm flipV="1">
              <a:off x="2304" y="1824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70" name="Line 18"/>
            <p:cNvSpPr>
              <a:spLocks noChangeShapeType="1"/>
            </p:cNvSpPr>
            <p:nvPr/>
          </p:nvSpPr>
          <p:spPr bwMode="auto">
            <a:xfrm>
              <a:off x="2304" y="225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71" name="Line 19"/>
            <p:cNvSpPr>
              <a:spLocks noChangeShapeType="1"/>
            </p:cNvSpPr>
            <p:nvPr/>
          </p:nvSpPr>
          <p:spPr bwMode="auto">
            <a:xfrm flipH="1">
              <a:off x="1872" y="2256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72" name="Line 20"/>
            <p:cNvSpPr>
              <a:spLocks noChangeShapeType="1"/>
            </p:cNvSpPr>
            <p:nvPr/>
          </p:nvSpPr>
          <p:spPr bwMode="auto">
            <a:xfrm flipH="1" flipV="1">
              <a:off x="1584" y="2112"/>
              <a:ext cx="14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73" name="Line 21"/>
            <p:cNvSpPr>
              <a:spLocks noChangeShapeType="1"/>
            </p:cNvSpPr>
            <p:nvPr/>
          </p:nvSpPr>
          <p:spPr bwMode="auto">
            <a:xfrm flipH="1">
              <a:off x="1248" y="2640"/>
              <a:ext cx="432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74" name="Line 22"/>
            <p:cNvSpPr>
              <a:spLocks noChangeShapeType="1"/>
            </p:cNvSpPr>
            <p:nvPr/>
          </p:nvSpPr>
          <p:spPr bwMode="auto">
            <a:xfrm flipH="1">
              <a:off x="1392" y="2736"/>
              <a:ext cx="33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75" name="Line 23"/>
            <p:cNvSpPr>
              <a:spLocks noChangeShapeType="1"/>
            </p:cNvSpPr>
            <p:nvPr/>
          </p:nvSpPr>
          <p:spPr bwMode="auto">
            <a:xfrm>
              <a:off x="1872" y="2688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76" name="Text Box 24"/>
            <p:cNvSpPr txBox="1">
              <a:spLocks noChangeArrowheads="1"/>
            </p:cNvSpPr>
            <p:nvPr/>
          </p:nvSpPr>
          <p:spPr bwMode="auto">
            <a:xfrm>
              <a:off x="1824" y="2544"/>
              <a:ext cx="79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Digestive System</a:t>
              </a:r>
            </a:p>
          </p:txBody>
        </p:sp>
        <p:sp>
          <p:nvSpPr>
            <p:cNvPr id="74777" name="Text Box 25"/>
            <p:cNvSpPr txBox="1">
              <a:spLocks noChangeArrowheads="1"/>
            </p:cNvSpPr>
            <p:nvPr/>
          </p:nvSpPr>
          <p:spPr bwMode="auto">
            <a:xfrm>
              <a:off x="1096" y="1680"/>
              <a:ext cx="53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Esophagus</a:t>
              </a:r>
            </a:p>
          </p:txBody>
        </p:sp>
        <p:sp>
          <p:nvSpPr>
            <p:cNvPr id="74778" name="Text Box 26"/>
            <p:cNvSpPr txBox="1">
              <a:spLocks noChangeArrowheads="1"/>
            </p:cNvSpPr>
            <p:nvPr/>
          </p:nvSpPr>
          <p:spPr bwMode="auto">
            <a:xfrm>
              <a:off x="2064" y="2256"/>
              <a:ext cx="45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Stomach</a:t>
              </a:r>
            </a:p>
          </p:txBody>
        </p:sp>
        <p:sp>
          <p:nvSpPr>
            <p:cNvPr id="74779" name="Text Box 27"/>
            <p:cNvSpPr txBox="1">
              <a:spLocks noChangeArrowheads="1"/>
            </p:cNvSpPr>
            <p:nvPr/>
          </p:nvSpPr>
          <p:spPr bwMode="auto">
            <a:xfrm>
              <a:off x="2352" y="1344"/>
              <a:ext cx="46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Omasum</a:t>
              </a:r>
            </a:p>
          </p:txBody>
        </p:sp>
        <p:sp>
          <p:nvSpPr>
            <p:cNvPr id="74780" name="Text Box 28"/>
            <p:cNvSpPr txBox="1">
              <a:spLocks noChangeArrowheads="1"/>
            </p:cNvSpPr>
            <p:nvPr/>
          </p:nvSpPr>
          <p:spPr bwMode="auto">
            <a:xfrm>
              <a:off x="1488" y="1248"/>
              <a:ext cx="55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Abomasum</a:t>
              </a:r>
            </a:p>
          </p:txBody>
        </p:sp>
        <p:sp>
          <p:nvSpPr>
            <p:cNvPr id="74781" name="Line 29"/>
            <p:cNvSpPr>
              <a:spLocks noChangeShapeType="1"/>
            </p:cNvSpPr>
            <p:nvPr/>
          </p:nvSpPr>
          <p:spPr bwMode="auto">
            <a:xfrm flipH="1" flipV="1">
              <a:off x="1920" y="1584"/>
              <a:ext cx="24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 flipV="1">
              <a:off x="3024" y="2112"/>
              <a:ext cx="528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74783" name="Text Box 31"/>
            <p:cNvSpPr txBox="1">
              <a:spLocks noChangeArrowheads="1"/>
            </p:cNvSpPr>
            <p:nvPr/>
          </p:nvSpPr>
          <p:spPr bwMode="auto">
            <a:xfrm>
              <a:off x="3552" y="1824"/>
              <a:ext cx="458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Protozoa</a:t>
              </a:r>
            </a:p>
          </p:txBody>
        </p:sp>
        <p:sp>
          <p:nvSpPr>
            <p:cNvPr id="74784" name="Text Box 32"/>
            <p:cNvSpPr txBox="1">
              <a:spLocks noChangeArrowheads="1"/>
            </p:cNvSpPr>
            <p:nvPr/>
          </p:nvSpPr>
          <p:spPr bwMode="auto">
            <a:xfrm>
              <a:off x="2256" y="2976"/>
              <a:ext cx="73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Salivary Glands</a:t>
              </a:r>
            </a:p>
          </p:txBody>
        </p:sp>
        <p:sp>
          <p:nvSpPr>
            <p:cNvPr id="74785" name="Text Box 33"/>
            <p:cNvSpPr txBox="1">
              <a:spLocks noChangeArrowheads="1"/>
            </p:cNvSpPr>
            <p:nvPr/>
          </p:nvSpPr>
          <p:spPr bwMode="auto">
            <a:xfrm>
              <a:off x="690" y="2832"/>
              <a:ext cx="69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Small Intestine</a:t>
              </a:r>
            </a:p>
          </p:txBody>
        </p:sp>
        <p:sp>
          <p:nvSpPr>
            <p:cNvPr id="74786" name="Text Box 34"/>
            <p:cNvSpPr txBox="1">
              <a:spLocks noChangeArrowheads="1"/>
            </p:cNvSpPr>
            <p:nvPr/>
          </p:nvSpPr>
          <p:spPr bwMode="auto">
            <a:xfrm>
              <a:off x="1007" y="3360"/>
              <a:ext cx="69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Large Intestine</a:t>
              </a:r>
            </a:p>
          </p:txBody>
        </p:sp>
      </p:grpSp>
      <p:grpSp>
        <p:nvGrpSpPr>
          <p:cNvPr id="74787" name="Group 35"/>
          <p:cNvGrpSpPr>
            <a:grpSpLocks/>
          </p:cNvGrpSpPr>
          <p:nvPr/>
        </p:nvGrpSpPr>
        <p:grpSpPr bwMode="auto">
          <a:xfrm>
            <a:off x="4800600" y="3810000"/>
            <a:ext cx="3276600" cy="2593975"/>
            <a:chOff x="3024" y="2400"/>
            <a:chExt cx="2304" cy="1824"/>
          </a:xfrm>
        </p:grpSpPr>
        <p:grpSp>
          <p:nvGrpSpPr>
            <p:cNvPr id="74788" name="Group 36"/>
            <p:cNvGrpSpPr>
              <a:grpSpLocks/>
            </p:cNvGrpSpPr>
            <p:nvPr/>
          </p:nvGrpSpPr>
          <p:grpSpPr bwMode="auto">
            <a:xfrm>
              <a:off x="3432" y="2445"/>
              <a:ext cx="1488" cy="1726"/>
              <a:chOff x="3600" y="2441"/>
              <a:chExt cx="1488" cy="1726"/>
            </a:xfrm>
          </p:grpSpPr>
          <p:grpSp>
            <p:nvGrpSpPr>
              <p:cNvPr id="74789" name="Group 37"/>
              <p:cNvGrpSpPr>
                <a:grpSpLocks/>
              </p:cNvGrpSpPr>
              <p:nvPr/>
            </p:nvGrpSpPr>
            <p:grpSpPr bwMode="auto">
              <a:xfrm>
                <a:off x="4524" y="2709"/>
                <a:ext cx="307" cy="238"/>
                <a:chOff x="3441" y="2642"/>
                <a:chExt cx="307" cy="238"/>
              </a:xfrm>
            </p:grpSpPr>
            <p:sp>
              <p:nvSpPr>
                <p:cNvPr id="74790" name="Oval 38"/>
                <p:cNvSpPr>
                  <a:spLocks noChangeArrowheads="1"/>
                </p:cNvSpPr>
                <p:nvPr/>
              </p:nvSpPr>
              <p:spPr bwMode="auto">
                <a:xfrm>
                  <a:off x="3546" y="278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79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441" y="2642"/>
                  <a:ext cx="307" cy="1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Image</a:t>
                  </a:r>
                </a:p>
              </p:txBody>
            </p:sp>
          </p:grpSp>
          <p:grpSp>
            <p:nvGrpSpPr>
              <p:cNvPr id="74792" name="Group 40"/>
              <p:cNvGrpSpPr>
                <a:grpSpLocks/>
              </p:cNvGrpSpPr>
              <p:nvPr/>
            </p:nvGrpSpPr>
            <p:grpSpPr bwMode="auto">
              <a:xfrm>
                <a:off x="4209" y="3593"/>
                <a:ext cx="308" cy="238"/>
                <a:chOff x="3489" y="2930"/>
                <a:chExt cx="308" cy="238"/>
              </a:xfrm>
            </p:grpSpPr>
            <p:sp>
              <p:nvSpPr>
                <p:cNvPr id="74793" name="Oval 41"/>
                <p:cNvSpPr>
                  <a:spLocks noChangeArrowheads="1"/>
                </p:cNvSpPr>
                <p:nvPr/>
              </p:nvSpPr>
              <p:spPr bwMode="auto">
                <a:xfrm>
                  <a:off x="3594" y="3072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794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89" y="2930"/>
                  <a:ext cx="308" cy="1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Audio</a:t>
                  </a:r>
                </a:p>
              </p:txBody>
            </p:sp>
          </p:grpSp>
          <p:grpSp>
            <p:nvGrpSpPr>
              <p:cNvPr id="74795" name="Group 43"/>
              <p:cNvGrpSpPr>
                <a:grpSpLocks/>
              </p:cNvGrpSpPr>
              <p:nvPr/>
            </p:nvGrpSpPr>
            <p:grpSpPr bwMode="auto">
              <a:xfrm>
                <a:off x="4209" y="3353"/>
                <a:ext cx="304" cy="238"/>
                <a:chOff x="3537" y="3410"/>
                <a:chExt cx="304" cy="238"/>
              </a:xfrm>
            </p:grpSpPr>
            <p:sp>
              <p:nvSpPr>
                <p:cNvPr id="74796" name="Oval 44"/>
                <p:cNvSpPr>
                  <a:spLocks noChangeArrowheads="1"/>
                </p:cNvSpPr>
                <p:nvPr/>
              </p:nvSpPr>
              <p:spPr bwMode="auto">
                <a:xfrm>
                  <a:off x="3640" y="3552"/>
                  <a:ext cx="96" cy="96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79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537" y="3410"/>
                  <a:ext cx="304" cy="1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Video</a:t>
                  </a:r>
                </a:p>
              </p:txBody>
            </p:sp>
          </p:grpSp>
          <p:grpSp>
            <p:nvGrpSpPr>
              <p:cNvPr id="74798" name="Group 46"/>
              <p:cNvGrpSpPr>
                <a:grpSpLocks/>
              </p:cNvGrpSpPr>
              <p:nvPr/>
            </p:nvGrpSpPr>
            <p:grpSpPr bwMode="auto">
              <a:xfrm>
                <a:off x="4547" y="2969"/>
                <a:ext cx="260" cy="247"/>
                <a:chOff x="3491" y="3113"/>
                <a:chExt cx="260" cy="247"/>
              </a:xfrm>
            </p:grpSpPr>
            <p:sp>
              <p:nvSpPr>
                <p:cNvPr id="74799" name="Oval 47"/>
                <p:cNvSpPr>
                  <a:spLocks noChangeArrowheads="1"/>
                </p:cNvSpPr>
                <p:nvPr/>
              </p:nvSpPr>
              <p:spPr bwMode="auto">
                <a:xfrm>
                  <a:off x="3572" y="3264"/>
                  <a:ext cx="96" cy="96"/>
                </a:xfrm>
                <a:prstGeom prst="ellipse">
                  <a:avLst/>
                </a:prstGeom>
                <a:solidFill>
                  <a:srgbClr val="00FF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800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491" y="3113"/>
                  <a:ext cx="260" cy="1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Text</a:t>
                  </a:r>
                </a:p>
              </p:txBody>
            </p:sp>
          </p:grpSp>
          <p:grpSp>
            <p:nvGrpSpPr>
              <p:cNvPr id="74801" name="Group 49"/>
              <p:cNvGrpSpPr>
                <a:grpSpLocks/>
              </p:cNvGrpSpPr>
              <p:nvPr/>
            </p:nvGrpSpPr>
            <p:grpSpPr bwMode="auto">
              <a:xfrm>
                <a:off x="3681" y="2633"/>
                <a:ext cx="308" cy="238"/>
                <a:chOff x="3489" y="2930"/>
                <a:chExt cx="308" cy="238"/>
              </a:xfrm>
            </p:grpSpPr>
            <p:sp>
              <p:nvSpPr>
                <p:cNvPr id="74802" name="Oval 50"/>
                <p:cNvSpPr>
                  <a:spLocks noChangeArrowheads="1"/>
                </p:cNvSpPr>
                <p:nvPr/>
              </p:nvSpPr>
              <p:spPr bwMode="auto">
                <a:xfrm>
                  <a:off x="3594" y="3072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803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489" y="2930"/>
                  <a:ext cx="308" cy="1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Audio</a:t>
                  </a:r>
                </a:p>
              </p:txBody>
            </p:sp>
          </p:grpSp>
          <p:grpSp>
            <p:nvGrpSpPr>
              <p:cNvPr id="74804" name="Group 52"/>
              <p:cNvGrpSpPr>
                <a:grpSpLocks/>
              </p:cNvGrpSpPr>
              <p:nvPr/>
            </p:nvGrpSpPr>
            <p:grpSpPr bwMode="auto">
              <a:xfrm>
                <a:off x="4257" y="3929"/>
                <a:ext cx="307" cy="238"/>
                <a:chOff x="3441" y="2642"/>
                <a:chExt cx="307" cy="238"/>
              </a:xfrm>
            </p:grpSpPr>
            <p:sp>
              <p:nvSpPr>
                <p:cNvPr id="74805" name="Oval 53"/>
                <p:cNvSpPr>
                  <a:spLocks noChangeArrowheads="1"/>
                </p:cNvSpPr>
                <p:nvPr/>
              </p:nvSpPr>
              <p:spPr bwMode="auto">
                <a:xfrm>
                  <a:off x="3546" y="278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806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441" y="2642"/>
                  <a:ext cx="307" cy="1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Image</a:t>
                  </a:r>
                </a:p>
              </p:txBody>
            </p:sp>
          </p:grpSp>
          <p:grpSp>
            <p:nvGrpSpPr>
              <p:cNvPr id="74807" name="Group 55"/>
              <p:cNvGrpSpPr>
                <a:grpSpLocks/>
              </p:cNvGrpSpPr>
              <p:nvPr/>
            </p:nvGrpSpPr>
            <p:grpSpPr bwMode="auto">
              <a:xfrm>
                <a:off x="3681" y="2917"/>
                <a:ext cx="307" cy="239"/>
                <a:chOff x="3441" y="2641"/>
                <a:chExt cx="307" cy="239"/>
              </a:xfrm>
            </p:grpSpPr>
            <p:sp>
              <p:nvSpPr>
                <p:cNvPr id="74808" name="Oval 56"/>
                <p:cNvSpPr>
                  <a:spLocks noChangeArrowheads="1"/>
                </p:cNvSpPr>
                <p:nvPr/>
              </p:nvSpPr>
              <p:spPr bwMode="auto">
                <a:xfrm>
                  <a:off x="3546" y="278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809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441" y="2641"/>
                  <a:ext cx="307" cy="15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Image</a:t>
                  </a:r>
                </a:p>
              </p:txBody>
            </p:sp>
          </p:grpSp>
          <p:grpSp>
            <p:nvGrpSpPr>
              <p:cNvPr id="74810" name="Group 58"/>
              <p:cNvGrpSpPr>
                <a:grpSpLocks/>
              </p:cNvGrpSpPr>
              <p:nvPr/>
            </p:nvGrpSpPr>
            <p:grpSpPr bwMode="auto">
              <a:xfrm>
                <a:off x="4547" y="2441"/>
                <a:ext cx="260" cy="247"/>
                <a:chOff x="3491" y="3113"/>
                <a:chExt cx="260" cy="247"/>
              </a:xfrm>
            </p:grpSpPr>
            <p:sp>
              <p:nvSpPr>
                <p:cNvPr id="74811" name="Oval 59"/>
                <p:cNvSpPr>
                  <a:spLocks noChangeArrowheads="1"/>
                </p:cNvSpPr>
                <p:nvPr/>
              </p:nvSpPr>
              <p:spPr bwMode="auto">
                <a:xfrm>
                  <a:off x="3572" y="3264"/>
                  <a:ext cx="96" cy="96"/>
                </a:xfrm>
                <a:prstGeom prst="ellipse">
                  <a:avLst/>
                </a:prstGeom>
                <a:solidFill>
                  <a:srgbClr val="00FF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812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491" y="3113"/>
                  <a:ext cx="260" cy="1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Text</a:t>
                  </a:r>
                </a:p>
              </p:txBody>
            </p:sp>
          </p:grpSp>
          <p:grpSp>
            <p:nvGrpSpPr>
              <p:cNvPr id="74813" name="Group 61"/>
              <p:cNvGrpSpPr>
                <a:grpSpLocks/>
              </p:cNvGrpSpPr>
              <p:nvPr/>
            </p:nvGrpSpPr>
            <p:grpSpPr bwMode="auto">
              <a:xfrm>
                <a:off x="4067" y="2729"/>
                <a:ext cx="260" cy="247"/>
                <a:chOff x="3491" y="3113"/>
                <a:chExt cx="260" cy="247"/>
              </a:xfrm>
            </p:grpSpPr>
            <p:sp>
              <p:nvSpPr>
                <p:cNvPr id="74814" name="Oval 62"/>
                <p:cNvSpPr>
                  <a:spLocks noChangeArrowheads="1"/>
                </p:cNvSpPr>
                <p:nvPr/>
              </p:nvSpPr>
              <p:spPr bwMode="auto">
                <a:xfrm>
                  <a:off x="3572" y="3264"/>
                  <a:ext cx="96" cy="96"/>
                </a:xfrm>
                <a:prstGeom prst="ellipse">
                  <a:avLst/>
                </a:prstGeom>
                <a:solidFill>
                  <a:srgbClr val="00FF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815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91" y="3113"/>
                  <a:ext cx="260" cy="1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Text</a:t>
                  </a:r>
                </a:p>
              </p:txBody>
            </p:sp>
          </p:grpSp>
          <p:grpSp>
            <p:nvGrpSpPr>
              <p:cNvPr id="74816" name="Group 64"/>
              <p:cNvGrpSpPr>
                <a:grpSpLocks/>
              </p:cNvGrpSpPr>
              <p:nvPr/>
            </p:nvGrpSpPr>
            <p:grpSpPr bwMode="auto">
              <a:xfrm>
                <a:off x="3704" y="3203"/>
                <a:ext cx="260" cy="247"/>
                <a:chOff x="3491" y="3113"/>
                <a:chExt cx="260" cy="247"/>
              </a:xfrm>
            </p:grpSpPr>
            <p:sp>
              <p:nvSpPr>
                <p:cNvPr id="74817" name="Oval 65"/>
                <p:cNvSpPr>
                  <a:spLocks noChangeArrowheads="1"/>
                </p:cNvSpPr>
                <p:nvPr/>
              </p:nvSpPr>
              <p:spPr bwMode="auto">
                <a:xfrm>
                  <a:off x="3572" y="3264"/>
                  <a:ext cx="96" cy="96"/>
                </a:xfrm>
                <a:prstGeom prst="ellipse">
                  <a:avLst/>
                </a:prstGeom>
                <a:solidFill>
                  <a:srgbClr val="00FF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74818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491" y="3113"/>
                  <a:ext cx="260" cy="15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sz="800"/>
                    <a:t>Text</a:t>
                  </a:r>
                </a:p>
              </p:txBody>
            </p:sp>
          </p:grpSp>
          <p:sp>
            <p:nvSpPr>
              <p:cNvPr id="74819" name="Line 67"/>
              <p:cNvSpPr>
                <a:spLocks noChangeShapeType="1"/>
              </p:cNvSpPr>
              <p:nvPr/>
            </p:nvSpPr>
            <p:spPr bwMode="auto">
              <a:xfrm flipV="1">
                <a:off x="3600" y="2832"/>
                <a:ext cx="192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0" name="Line 68"/>
              <p:cNvSpPr>
                <a:spLocks noChangeShapeType="1"/>
              </p:cNvSpPr>
              <p:nvPr/>
            </p:nvSpPr>
            <p:spPr bwMode="auto">
              <a:xfrm flipV="1">
                <a:off x="3600" y="3120"/>
                <a:ext cx="192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1" name="Line 69"/>
              <p:cNvSpPr>
                <a:spLocks noChangeShapeType="1"/>
              </p:cNvSpPr>
              <p:nvPr/>
            </p:nvSpPr>
            <p:spPr bwMode="auto">
              <a:xfrm>
                <a:off x="3600" y="3360"/>
                <a:ext cx="192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2" name="Line 70"/>
              <p:cNvSpPr>
                <a:spLocks noChangeShapeType="1"/>
              </p:cNvSpPr>
              <p:nvPr/>
            </p:nvSpPr>
            <p:spPr bwMode="auto">
              <a:xfrm>
                <a:off x="3600" y="3360"/>
                <a:ext cx="768" cy="7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3" name="Line 71"/>
              <p:cNvSpPr>
                <a:spLocks noChangeShapeType="1"/>
              </p:cNvSpPr>
              <p:nvPr/>
            </p:nvSpPr>
            <p:spPr bwMode="auto">
              <a:xfrm>
                <a:off x="3888" y="2832"/>
                <a:ext cx="144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4" name="Line 72"/>
              <p:cNvSpPr>
                <a:spLocks noChangeShapeType="1"/>
              </p:cNvSpPr>
              <p:nvPr/>
            </p:nvSpPr>
            <p:spPr bwMode="auto">
              <a:xfrm>
                <a:off x="3888" y="312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5" name="Line 73"/>
              <p:cNvSpPr>
                <a:spLocks noChangeShapeType="1"/>
              </p:cNvSpPr>
              <p:nvPr/>
            </p:nvSpPr>
            <p:spPr bwMode="auto">
              <a:xfrm flipV="1">
                <a:off x="3888" y="3120"/>
                <a:ext cx="144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6" name="Line 74"/>
              <p:cNvSpPr>
                <a:spLocks noChangeShapeType="1"/>
              </p:cNvSpPr>
              <p:nvPr/>
            </p:nvSpPr>
            <p:spPr bwMode="auto">
              <a:xfrm>
                <a:off x="5088" y="3216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7" name="Line 75"/>
              <p:cNvSpPr>
                <a:spLocks noChangeShapeType="1"/>
              </p:cNvSpPr>
              <p:nvPr/>
            </p:nvSpPr>
            <p:spPr bwMode="auto">
              <a:xfrm>
                <a:off x="4416" y="2832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8" name="Line 76"/>
              <p:cNvSpPr>
                <a:spLocks noChangeShapeType="1"/>
              </p:cNvSpPr>
              <p:nvPr/>
            </p:nvSpPr>
            <p:spPr bwMode="auto">
              <a:xfrm>
                <a:off x="4032" y="3024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29" name="Line 77"/>
              <p:cNvSpPr>
                <a:spLocks noChangeShapeType="1"/>
              </p:cNvSpPr>
              <p:nvPr/>
            </p:nvSpPr>
            <p:spPr bwMode="auto">
              <a:xfrm>
                <a:off x="3600" y="3216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0" name="Line 78"/>
              <p:cNvSpPr>
                <a:spLocks noChangeShapeType="1"/>
              </p:cNvSpPr>
              <p:nvPr/>
            </p:nvSpPr>
            <p:spPr bwMode="auto">
              <a:xfrm flipV="1">
                <a:off x="4032" y="2928"/>
                <a:ext cx="144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1" name="Line 79"/>
              <p:cNvSpPr>
                <a:spLocks noChangeShapeType="1"/>
              </p:cNvSpPr>
              <p:nvPr/>
            </p:nvSpPr>
            <p:spPr bwMode="auto">
              <a:xfrm>
                <a:off x="4224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2" name="Line 80"/>
              <p:cNvSpPr>
                <a:spLocks noChangeShapeType="1"/>
              </p:cNvSpPr>
              <p:nvPr/>
            </p:nvSpPr>
            <p:spPr bwMode="auto">
              <a:xfrm flipV="1">
                <a:off x="4416" y="2640"/>
                <a:ext cx="192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3" name="Line 81"/>
              <p:cNvSpPr>
                <a:spLocks noChangeShapeType="1"/>
              </p:cNvSpPr>
              <p:nvPr/>
            </p:nvSpPr>
            <p:spPr bwMode="auto">
              <a:xfrm>
                <a:off x="44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4" name="Line 82"/>
              <p:cNvSpPr>
                <a:spLocks noChangeShapeType="1"/>
              </p:cNvSpPr>
              <p:nvPr/>
            </p:nvSpPr>
            <p:spPr bwMode="auto">
              <a:xfrm>
                <a:off x="4416" y="2928"/>
                <a:ext cx="192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5" name="Line 83"/>
              <p:cNvSpPr>
                <a:spLocks noChangeShapeType="1"/>
              </p:cNvSpPr>
              <p:nvPr/>
            </p:nvSpPr>
            <p:spPr bwMode="auto">
              <a:xfrm>
                <a:off x="4752" y="2640"/>
                <a:ext cx="336" cy="6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6" name="Line 84"/>
              <p:cNvSpPr>
                <a:spLocks noChangeShapeType="1"/>
              </p:cNvSpPr>
              <p:nvPr/>
            </p:nvSpPr>
            <p:spPr bwMode="auto">
              <a:xfrm>
                <a:off x="4752" y="2928"/>
                <a:ext cx="288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7" name="Line 85"/>
              <p:cNvSpPr>
                <a:spLocks noChangeShapeType="1"/>
              </p:cNvSpPr>
              <p:nvPr/>
            </p:nvSpPr>
            <p:spPr bwMode="auto">
              <a:xfrm>
                <a:off x="4704" y="3216"/>
                <a:ext cx="33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8" name="Line 86"/>
              <p:cNvSpPr>
                <a:spLocks noChangeShapeType="1"/>
              </p:cNvSpPr>
              <p:nvPr/>
            </p:nvSpPr>
            <p:spPr bwMode="auto">
              <a:xfrm flipV="1">
                <a:off x="4464" y="3408"/>
                <a:ext cx="624" cy="7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39" name="Line 87"/>
              <p:cNvSpPr>
                <a:spLocks noChangeShapeType="1"/>
              </p:cNvSpPr>
              <p:nvPr/>
            </p:nvSpPr>
            <p:spPr bwMode="auto">
              <a:xfrm>
                <a:off x="4032" y="3120"/>
                <a:ext cx="288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40" name="Line 88"/>
              <p:cNvSpPr>
                <a:spLocks noChangeShapeType="1"/>
              </p:cNvSpPr>
              <p:nvPr/>
            </p:nvSpPr>
            <p:spPr bwMode="auto">
              <a:xfrm>
                <a:off x="4032" y="3216"/>
                <a:ext cx="288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41" name="Line 89"/>
              <p:cNvSpPr>
                <a:spLocks noChangeShapeType="1"/>
              </p:cNvSpPr>
              <p:nvPr/>
            </p:nvSpPr>
            <p:spPr bwMode="auto">
              <a:xfrm flipV="1">
                <a:off x="4416" y="3312"/>
                <a:ext cx="672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842" name="Line 90"/>
              <p:cNvSpPr>
                <a:spLocks noChangeShapeType="1"/>
              </p:cNvSpPr>
              <p:nvPr/>
            </p:nvSpPr>
            <p:spPr bwMode="auto">
              <a:xfrm flipV="1">
                <a:off x="4416" y="3360"/>
                <a:ext cx="672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74843" name="Oval 91"/>
            <p:cNvSpPr>
              <a:spLocks noChangeArrowheads="1"/>
            </p:cNvSpPr>
            <p:nvPr/>
          </p:nvSpPr>
          <p:spPr bwMode="auto">
            <a:xfrm>
              <a:off x="3024" y="2400"/>
              <a:ext cx="2304" cy="18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74844" name="Line 92"/>
          <p:cNvSpPr>
            <a:spLocks noChangeShapeType="1"/>
          </p:cNvSpPr>
          <p:nvPr/>
        </p:nvSpPr>
        <p:spPr bwMode="auto">
          <a:xfrm>
            <a:off x="4724400" y="3810000"/>
            <a:ext cx="76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74845" name="Line 93"/>
          <p:cNvSpPr>
            <a:spLocks noChangeShapeType="1"/>
          </p:cNvSpPr>
          <p:nvPr/>
        </p:nvSpPr>
        <p:spPr bwMode="auto">
          <a:xfrm>
            <a:off x="4800600" y="3581400"/>
            <a:ext cx="2133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74846" name="Rectangle 9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Multimedia Browsing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DB892-7C7B-4BE8-A1BA-FA6B23B5AC74}" type="slidenum">
              <a:rPr lang="en-US"/>
              <a:pPr/>
              <a:t>15</a:t>
            </a:fld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305800" cy="1162050"/>
          </a:xfrm>
        </p:spPr>
        <p:txBody>
          <a:bodyPr/>
          <a:lstStyle/>
          <a:p>
            <a:r>
              <a:rPr lang="en-US" sz="3200"/>
              <a:t>Research Issues for Quality and Performance of Multimedia Document Management Systems</a:t>
            </a: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Document modeling (Dimensionality/Flexibility/Portability)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Languages (SGML/XML)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Graphical (OCPN)</a:t>
            </a:r>
          </a:p>
          <a:p>
            <a:pPr>
              <a:lnSpc>
                <a:spcPct val="90000"/>
              </a:lnSpc>
            </a:pPr>
            <a:r>
              <a:rPr lang="en-US" sz="2800"/>
              <a:t>Transformation among models and heterogeneity management of models</a:t>
            </a:r>
          </a:p>
          <a:p>
            <a:pPr>
              <a:lnSpc>
                <a:spcPct val="90000"/>
              </a:lnSpc>
            </a:pPr>
            <a:r>
              <a:rPr lang="en-US" sz="2800"/>
              <a:t>Development of efficient search and indexing techniques for multimedia documents using these models</a:t>
            </a:r>
          </a:p>
          <a:p>
            <a:pPr>
              <a:lnSpc>
                <a:spcPct val="90000"/>
              </a:lnSpc>
            </a:pPr>
            <a:r>
              <a:rPr lang="en-US" sz="2800"/>
              <a:t>Clustering of documents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Based on contents for fast search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Controlled 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72EE-AD47-4124-8D17-27D2758B3EB0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77824" name="Object 0"/>
          <p:cNvGraphicFramePr>
            <a:graphicFrameLocks noChangeAspect="1"/>
          </p:cNvGraphicFramePr>
          <p:nvPr/>
        </p:nvGraphicFramePr>
        <p:xfrm>
          <a:off x="227013" y="2057400"/>
          <a:ext cx="8783637" cy="4789488"/>
        </p:xfrm>
        <a:graphic>
          <a:graphicData uri="http://schemas.openxmlformats.org/presentationml/2006/ole">
            <p:oleObj spid="_x0000_s77824" name="Document" r:id="rId3" imgW="8787600" imgH="4797360" progId="Word.Document.8">
              <p:embed/>
            </p:oleObj>
          </a:graphicData>
        </a:graphic>
      </p:graphicFrame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of Different Multimedia Document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8D5-F285-4219-84A9-828D8D513587}" type="slidenum">
              <a:rPr lang="en-US"/>
              <a:pPr/>
              <a:t>17</a:t>
            </a:fld>
            <a:endParaRPr lang="en-US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4038600" y="14478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User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447800" y="1981200"/>
            <a:ext cx="6705600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057775" y="3201988"/>
            <a:ext cx="1611313" cy="388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1866900" y="2105025"/>
            <a:ext cx="1804988" cy="519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770063" y="2100263"/>
            <a:ext cx="19986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Multimedia</a:t>
            </a:r>
          </a:p>
          <a:p>
            <a:pPr algn="ctr">
              <a:spcBef>
                <a:spcPct val="50000"/>
              </a:spcBef>
            </a:pPr>
            <a:r>
              <a:rPr lang="en-US"/>
              <a:t>Structuring Module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1801813" y="4303713"/>
            <a:ext cx="1935162" cy="454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809750" y="4337050"/>
            <a:ext cx="192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OODBMS and MQL </a:t>
            </a:r>
          </a:p>
          <a:p>
            <a:pPr algn="ctr"/>
            <a:r>
              <a:rPr lang="en-US"/>
              <a:t>Distributed Query Processor</a:t>
            </a:r>
            <a:endParaRPr lang="en-US" sz="140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1704975" y="2886075"/>
            <a:ext cx="2128838" cy="454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1641475" y="3016250"/>
            <a:ext cx="2255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HyTime/SGML/XML Translator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1704975" y="3595688"/>
            <a:ext cx="2128838" cy="454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1600200" y="3581400"/>
            <a:ext cx="2255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HyTime/SGMLXML Parser --&gt; Multimedia Query Language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5249863" y="2228850"/>
            <a:ext cx="1455737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5181600" y="2209800"/>
            <a:ext cx="147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Document Generator</a:t>
            </a:r>
          </a:p>
          <a:p>
            <a:pPr algn="ctr"/>
            <a:r>
              <a:rPr lang="en-US"/>
              <a:t>Tool Library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4735513" y="4175125"/>
            <a:ext cx="2503487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4751388" y="4265613"/>
            <a:ext cx="2400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Temporal Synchronization Manager</a:t>
            </a: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3640138" y="2359025"/>
            <a:ext cx="161131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2736850" y="2617788"/>
            <a:ext cx="1588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3833813" y="3136900"/>
            <a:ext cx="1223962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2736850" y="3332163"/>
            <a:ext cx="1588" cy="258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>
            <a:off x="2736850" y="4044950"/>
            <a:ext cx="1588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>
            <a:off x="5895975" y="3590925"/>
            <a:ext cx="1588" cy="58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 flipH="1">
            <a:off x="3768725" y="4368800"/>
            <a:ext cx="966788" cy="13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5092700" y="3292475"/>
            <a:ext cx="1590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Multimedia Meta-Data</a:t>
            </a:r>
            <a:endParaRPr lang="en-US" sz="1400"/>
          </a:p>
        </p:txBody>
      </p:sp>
      <p:sp>
        <p:nvSpPr>
          <p:cNvPr id="42010" name="AutoShape 26"/>
          <p:cNvSpPr>
            <a:spLocks noChangeArrowheads="1"/>
          </p:cNvSpPr>
          <p:nvPr/>
        </p:nvSpPr>
        <p:spPr bwMode="auto">
          <a:xfrm>
            <a:off x="3430588" y="6019800"/>
            <a:ext cx="838200" cy="762000"/>
          </a:xfrm>
          <a:prstGeom prst="can">
            <a:avLst>
              <a:gd name="adj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11" name="AutoShape 27"/>
          <p:cNvSpPr>
            <a:spLocks noChangeArrowheads="1"/>
          </p:cNvSpPr>
          <p:nvPr/>
        </p:nvSpPr>
        <p:spPr bwMode="auto">
          <a:xfrm>
            <a:off x="2135188" y="6019800"/>
            <a:ext cx="838200" cy="762000"/>
          </a:xfrm>
          <a:prstGeom prst="can">
            <a:avLst>
              <a:gd name="adj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3406775" y="6142038"/>
            <a:ext cx="885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Video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Database</a:t>
            </a:r>
            <a:endParaRPr lang="en-US" sz="1400"/>
          </a:p>
        </p:txBody>
      </p:sp>
      <p:sp>
        <p:nvSpPr>
          <p:cNvPr id="42013" name="AutoShape 29"/>
          <p:cNvSpPr>
            <a:spLocks noChangeArrowheads="1"/>
          </p:cNvSpPr>
          <p:nvPr/>
        </p:nvSpPr>
        <p:spPr bwMode="auto">
          <a:xfrm>
            <a:off x="4725988" y="6019800"/>
            <a:ext cx="838200" cy="762000"/>
          </a:xfrm>
          <a:prstGeom prst="can">
            <a:avLst>
              <a:gd name="adj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14" name="AutoShape 30"/>
          <p:cNvSpPr>
            <a:spLocks noChangeArrowheads="1"/>
          </p:cNvSpPr>
          <p:nvPr/>
        </p:nvSpPr>
        <p:spPr bwMode="auto">
          <a:xfrm>
            <a:off x="6096000" y="6019800"/>
            <a:ext cx="838200" cy="762000"/>
          </a:xfrm>
          <a:prstGeom prst="can">
            <a:avLst>
              <a:gd name="adj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2111375" y="6142038"/>
            <a:ext cx="885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Text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Database</a:t>
            </a: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4702175" y="6142038"/>
            <a:ext cx="885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Image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Database</a:t>
            </a:r>
          </a:p>
        </p:txBody>
      </p:sp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6072188" y="6142038"/>
            <a:ext cx="885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Audio</a:t>
            </a:r>
          </a:p>
          <a:p>
            <a:pPr algn="ctr"/>
            <a:r>
              <a:rPr lang="en-US" sz="1400" b="1">
                <a:solidFill>
                  <a:schemeClr val="bg2"/>
                </a:solidFill>
              </a:rPr>
              <a:t>Database</a:t>
            </a:r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 flipH="1">
            <a:off x="2566988" y="4800600"/>
            <a:ext cx="152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>
            <a:off x="3252788" y="48006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3633788" y="4800600"/>
            <a:ext cx="2895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2947988" y="4800600"/>
            <a:ext cx="838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22" name="Line 38"/>
          <p:cNvSpPr>
            <a:spLocks noChangeShapeType="1"/>
          </p:cNvSpPr>
          <p:nvPr/>
        </p:nvSpPr>
        <p:spPr bwMode="auto">
          <a:xfrm flipH="1">
            <a:off x="2514600" y="1600200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23" name="Line 39"/>
          <p:cNvSpPr>
            <a:spLocks noChangeShapeType="1"/>
          </p:cNvSpPr>
          <p:nvPr/>
        </p:nvSpPr>
        <p:spPr bwMode="auto">
          <a:xfrm rot="708646">
            <a:off x="4725988" y="1728788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24" name="Line 40"/>
          <p:cNvSpPr>
            <a:spLocks noChangeShapeType="1"/>
          </p:cNvSpPr>
          <p:nvPr/>
        </p:nvSpPr>
        <p:spPr bwMode="auto">
          <a:xfrm flipV="1">
            <a:off x="6858000" y="1676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25" name="Text Box 41"/>
          <p:cNvSpPr txBox="1">
            <a:spLocks noChangeArrowheads="1"/>
          </p:cNvSpPr>
          <p:nvPr/>
        </p:nvSpPr>
        <p:spPr bwMode="auto">
          <a:xfrm>
            <a:off x="6858000" y="1492250"/>
            <a:ext cx="2095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To Presentation Device</a:t>
            </a:r>
            <a:endParaRPr lang="en-US" sz="2400"/>
          </a:p>
        </p:txBody>
      </p:sp>
      <p:sp>
        <p:nvSpPr>
          <p:cNvPr id="42026" name="Line 42"/>
          <p:cNvSpPr>
            <a:spLocks noChangeShapeType="1"/>
          </p:cNvSpPr>
          <p:nvPr/>
        </p:nvSpPr>
        <p:spPr bwMode="auto">
          <a:xfrm flipH="1">
            <a:off x="3733800" y="3581400"/>
            <a:ext cx="12954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2027" name="Rectangle 4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153400" cy="1162050"/>
          </a:xfrm>
        </p:spPr>
        <p:txBody>
          <a:bodyPr/>
          <a:lstStyle/>
          <a:p>
            <a:r>
              <a:rPr lang="en-US" sz="4000"/>
              <a:t>Software Architecture of a Multimedia Database Management System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D32F-FB59-47EF-8AC4-9CF4CEFEF927}" type="slidenum">
              <a:rPr lang="en-US"/>
              <a:pPr/>
              <a:t>18</a:t>
            </a:fld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04800" y="3702050"/>
            <a:ext cx="1752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457200" y="3935413"/>
            <a:ext cx="1447800" cy="1285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533400" y="4052888"/>
            <a:ext cx="609600" cy="466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1219200" y="4052888"/>
            <a:ext cx="609600" cy="4667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1219200" y="4637088"/>
            <a:ext cx="609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33400" y="4637088"/>
            <a:ext cx="6096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33400" y="4752975"/>
            <a:ext cx="6096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533400" y="4870450"/>
            <a:ext cx="6096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533400" y="4987925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533400" y="5103813"/>
            <a:ext cx="6096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graphicFrame>
        <p:nvGraphicFramePr>
          <p:cNvPr id="43022" name="Object 14"/>
          <p:cNvGraphicFramePr>
            <a:graphicFrameLocks noChangeAspect="1"/>
          </p:cNvGraphicFramePr>
          <p:nvPr/>
        </p:nvGraphicFramePr>
        <p:xfrm>
          <a:off x="1219200" y="4168775"/>
          <a:ext cx="609600" cy="234950"/>
        </p:xfrm>
        <a:graphic>
          <a:graphicData uri="http://schemas.openxmlformats.org/presentationml/2006/ole">
            <p:oleObj spid="_x0000_s43022" name="Clip" r:id="rId3" imgW="6544800" imgH="1706400" progId="MS_ClipArt_Gallery.2">
              <p:embed/>
            </p:oleObj>
          </a:graphicData>
        </a:graphic>
      </p:graphicFrame>
      <p:graphicFrame>
        <p:nvGraphicFramePr>
          <p:cNvPr id="43023" name="Object 15"/>
          <p:cNvGraphicFramePr>
            <a:graphicFrameLocks noChangeAspect="1"/>
          </p:cNvGraphicFramePr>
          <p:nvPr/>
        </p:nvGraphicFramePr>
        <p:xfrm>
          <a:off x="533400" y="4052888"/>
          <a:ext cx="609600" cy="466725"/>
        </p:xfrm>
        <a:graphic>
          <a:graphicData uri="http://schemas.openxmlformats.org/presentationml/2006/ole">
            <p:oleObj spid="_x0000_s43023" name="Clip" r:id="rId4" imgW="4006800" imgH="2856960" progId="MS_ClipArt_Gallery.2">
              <p:embed/>
            </p:oleObj>
          </a:graphicData>
        </a:graphic>
      </p:graphicFrame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304800" y="3397250"/>
            <a:ext cx="1819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Presentation Device</a:t>
            </a:r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 flipH="1">
            <a:off x="2057400" y="3200400"/>
            <a:ext cx="762000" cy="5016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28" name="AutoShape 20"/>
          <p:cNvSpPr>
            <a:spLocks noChangeArrowheads="1"/>
          </p:cNvSpPr>
          <p:nvPr/>
        </p:nvSpPr>
        <p:spPr bwMode="auto">
          <a:xfrm>
            <a:off x="3851275" y="2787650"/>
            <a:ext cx="609600" cy="457200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3810000" y="284797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Audio</a:t>
            </a:r>
            <a:endParaRPr lang="en-US" sz="2400"/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2590800" y="282575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DBMS</a:t>
            </a:r>
            <a:endParaRPr lang="en-US"/>
          </a:p>
        </p:txBody>
      </p:sp>
      <p:sp>
        <p:nvSpPr>
          <p:cNvPr id="43035" name="AutoShape 27"/>
          <p:cNvSpPr>
            <a:spLocks noChangeArrowheads="1"/>
          </p:cNvSpPr>
          <p:nvPr/>
        </p:nvSpPr>
        <p:spPr bwMode="auto">
          <a:xfrm>
            <a:off x="3048000" y="4159250"/>
            <a:ext cx="1295400" cy="685800"/>
          </a:xfrm>
          <a:prstGeom prst="cloudCallout">
            <a:avLst>
              <a:gd name="adj1" fmla="val 11028"/>
              <a:gd name="adj2" fmla="val 32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3149600" y="4333875"/>
            <a:ext cx="1092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Network A</a:t>
            </a:r>
          </a:p>
        </p:txBody>
      </p:sp>
      <p:sp>
        <p:nvSpPr>
          <p:cNvPr id="43038" name="AutoShape 30"/>
          <p:cNvSpPr>
            <a:spLocks noChangeArrowheads="1"/>
          </p:cNvSpPr>
          <p:nvPr/>
        </p:nvSpPr>
        <p:spPr bwMode="auto">
          <a:xfrm>
            <a:off x="5181600" y="4235450"/>
            <a:ext cx="1295400" cy="685800"/>
          </a:xfrm>
          <a:prstGeom prst="cloudCallout">
            <a:avLst>
              <a:gd name="adj1" fmla="val 11028"/>
              <a:gd name="adj2" fmla="val 32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5283200" y="4410075"/>
            <a:ext cx="1081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Network B</a:t>
            </a:r>
          </a:p>
        </p:txBody>
      </p:sp>
      <p:sp>
        <p:nvSpPr>
          <p:cNvPr id="43042" name="AutoShape 34"/>
          <p:cNvSpPr>
            <a:spLocks noChangeArrowheads="1"/>
          </p:cNvSpPr>
          <p:nvPr/>
        </p:nvSpPr>
        <p:spPr bwMode="auto">
          <a:xfrm>
            <a:off x="6061075" y="2787650"/>
            <a:ext cx="609600" cy="457200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6019800" y="2847975"/>
            <a:ext cx="693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Image</a:t>
            </a:r>
            <a:endParaRPr lang="en-US" sz="2400"/>
          </a:p>
        </p:txBody>
      </p:sp>
      <p:sp>
        <p:nvSpPr>
          <p:cNvPr id="43050" name="AutoShape 42"/>
          <p:cNvSpPr>
            <a:spLocks noChangeArrowheads="1"/>
          </p:cNvSpPr>
          <p:nvPr/>
        </p:nvSpPr>
        <p:spPr bwMode="auto">
          <a:xfrm>
            <a:off x="8270875" y="3854450"/>
            <a:ext cx="609600" cy="457200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51" name="Text Box 43"/>
          <p:cNvSpPr txBox="1">
            <a:spLocks noChangeArrowheads="1"/>
          </p:cNvSpPr>
          <p:nvPr/>
        </p:nvSpPr>
        <p:spPr bwMode="auto">
          <a:xfrm>
            <a:off x="8229600" y="391477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Audio</a:t>
            </a:r>
            <a:endParaRPr lang="en-US" sz="2400"/>
          </a:p>
        </p:txBody>
      </p:sp>
      <p:sp>
        <p:nvSpPr>
          <p:cNvPr id="43055" name="Line 47"/>
          <p:cNvSpPr>
            <a:spLocks noChangeShapeType="1"/>
          </p:cNvSpPr>
          <p:nvPr/>
        </p:nvSpPr>
        <p:spPr bwMode="auto">
          <a:xfrm>
            <a:off x="79248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58" name="AutoShape 50"/>
          <p:cNvSpPr>
            <a:spLocks noChangeArrowheads="1"/>
          </p:cNvSpPr>
          <p:nvPr/>
        </p:nvSpPr>
        <p:spPr bwMode="auto">
          <a:xfrm>
            <a:off x="8270875" y="4953000"/>
            <a:ext cx="609600" cy="457200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59" name="Text Box 51"/>
          <p:cNvSpPr txBox="1">
            <a:spLocks noChangeArrowheads="1"/>
          </p:cNvSpPr>
          <p:nvPr/>
        </p:nvSpPr>
        <p:spPr bwMode="auto">
          <a:xfrm>
            <a:off x="8229600" y="501332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Audio</a:t>
            </a:r>
            <a:endParaRPr lang="en-US" sz="2400"/>
          </a:p>
        </p:txBody>
      </p:sp>
      <p:sp>
        <p:nvSpPr>
          <p:cNvPr id="43066" name="AutoShape 58"/>
          <p:cNvSpPr>
            <a:spLocks noChangeArrowheads="1"/>
          </p:cNvSpPr>
          <p:nvPr/>
        </p:nvSpPr>
        <p:spPr bwMode="auto">
          <a:xfrm>
            <a:off x="6040438" y="5911850"/>
            <a:ext cx="609600" cy="457200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67" name="Text Box 59"/>
          <p:cNvSpPr txBox="1">
            <a:spLocks noChangeArrowheads="1"/>
          </p:cNvSpPr>
          <p:nvPr/>
        </p:nvSpPr>
        <p:spPr bwMode="auto">
          <a:xfrm>
            <a:off x="6065838" y="5972175"/>
            <a:ext cx="5572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Text</a:t>
            </a:r>
            <a:endParaRPr lang="en-US" sz="2400"/>
          </a:p>
        </p:txBody>
      </p:sp>
      <p:sp>
        <p:nvSpPr>
          <p:cNvPr id="43071" name="Line 63"/>
          <p:cNvSpPr>
            <a:spLocks noChangeShapeType="1"/>
          </p:cNvSpPr>
          <p:nvPr/>
        </p:nvSpPr>
        <p:spPr bwMode="auto">
          <a:xfrm>
            <a:off x="5562600" y="61404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74" name="AutoShape 66"/>
          <p:cNvSpPr>
            <a:spLocks noChangeArrowheads="1"/>
          </p:cNvSpPr>
          <p:nvPr/>
        </p:nvSpPr>
        <p:spPr bwMode="auto">
          <a:xfrm>
            <a:off x="3851275" y="5835650"/>
            <a:ext cx="609600" cy="457200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75" name="Text Box 67"/>
          <p:cNvSpPr txBox="1">
            <a:spLocks noChangeArrowheads="1"/>
          </p:cNvSpPr>
          <p:nvPr/>
        </p:nvSpPr>
        <p:spPr bwMode="auto">
          <a:xfrm>
            <a:off x="3810000" y="5895975"/>
            <a:ext cx="681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Video</a:t>
            </a:r>
            <a:endParaRPr lang="en-US" sz="2400"/>
          </a:p>
        </p:txBody>
      </p:sp>
      <p:sp>
        <p:nvSpPr>
          <p:cNvPr id="43080" name="Line 72"/>
          <p:cNvSpPr>
            <a:spLocks noChangeShapeType="1"/>
          </p:cNvSpPr>
          <p:nvPr/>
        </p:nvSpPr>
        <p:spPr bwMode="auto">
          <a:xfrm flipV="1">
            <a:off x="6477000" y="4114800"/>
            <a:ext cx="6858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82" name="Line 74"/>
          <p:cNvSpPr>
            <a:spLocks noChangeShapeType="1"/>
          </p:cNvSpPr>
          <p:nvPr/>
        </p:nvSpPr>
        <p:spPr bwMode="auto">
          <a:xfrm flipV="1">
            <a:off x="5181600" y="3168650"/>
            <a:ext cx="228600" cy="28511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83" name="Line 75"/>
          <p:cNvSpPr>
            <a:spLocks noChangeShapeType="1"/>
          </p:cNvSpPr>
          <p:nvPr/>
        </p:nvSpPr>
        <p:spPr bwMode="auto">
          <a:xfrm>
            <a:off x="4343400" y="454025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85" name="Line 77"/>
          <p:cNvSpPr>
            <a:spLocks noChangeShapeType="1"/>
          </p:cNvSpPr>
          <p:nvPr/>
        </p:nvSpPr>
        <p:spPr bwMode="auto">
          <a:xfrm>
            <a:off x="3124200" y="3244850"/>
            <a:ext cx="152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86" name="Line 78"/>
          <p:cNvSpPr>
            <a:spLocks noChangeShapeType="1"/>
          </p:cNvSpPr>
          <p:nvPr/>
        </p:nvSpPr>
        <p:spPr bwMode="auto">
          <a:xfrm flipH="1">
            <a:off x="2057400" y="45402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87" name="Line 79"/>
          <p:cNvSpPr>
            <a:spLocks noChangeShapeType="1"/>
          </p:cNvSpPr>
          <p:nvPr/>
        </p:nvSpPr>
        <p:spPr bwMode="auto">
          <a:xfrm flipH="1">
            <a:off x="1752600" y="3168650"/>
            <a:ext cx="33528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89" name="Line 81"/>
          <p:cNvSpPr>
            <a:spLocks noChangeShapeType="1"/>
          </p:cNvSpPr>
          <p:nvPr/>
        </p:nvSpPr>
        <p:spPr bwMode="auto">
          <a:xfrm>
            <a:off x="5486400" y="324485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90" name="Line 82"/>
          <p:cNvSpPr>
            <a:spLocks noChangeShapeType="1"/>
          </p:cNvSpPr>
          <p:nvPr/>
        </p:nvSpPr>
        <p:spPr bwMode="auto">
          <a:xfrm flipV="1">
            <a:off x="5334000" y="4921250"/>
            <a:ext cx="457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3092" name="Rectangle 84"/>
          <p:cNvSpPr>
            <a:spLocks noChangeArrowheads="1"/>
          </p:cNvSpPr>
          <p:nvPr/>
        </p:nvSpPr>
        <p:spPr bwMode="auto">
          <a:xfrm>
            <a:off x="2667000" y="57912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DBMS</a:t>
            </a:r>
            <a:endParaRPr lang="en-US"/>
          </a:p>
        </p:txBody>
      </p:sp>
      <p:sp>
        <p:nvSpPr>
          <p:cNvPr id="43093" name="Rectangle 85"/>
          <p:cNvSpPr>
            <a:spLocks noChangeArrowheads="1"/>
          </p:cNvSpPr>
          <p:nvPr/>
        </p:nvSpPr>
        <p:spPr bwMode="auto">
          <a:xfrm>
            <a:off x="4800600" y="60198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DBMS</a:t>
            </a:r>
            <a:endParaRPr lang="en-US"/>
          </a:p>
        </p:txBody>
      </p:sp>
      <p:sp>
        <p:nvSpPr>
          <p:cNvPr id="43094" name="Rectangle 86"/>
          <p:cNvSpPr>
            <a:spLocks noChangeArrowheads="1"/>
          </p:cNvSpPr>
          <p:nvPr/>
        </p:nvSpPr>
        <p:spPr bwMode="auto">
          <a:xfrm>
            <a:off x="7162800" y="38100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DBMS</a:t>
            </a:r>
            <a:endParaRPr lang="en-US"/>
          </a:p>
        </p:txBody>
      </p:sp>
      <p:sp>
        <p:nvSpPr>
          <p:cNvPr id="43095" name="Rectangle 87"/>
          <p:cNvSpPr>
            <a:spLocks noChangeArrowheads="1"/>
          </p:cNvSpPr>
          <p:nvPr/>
        </p:nvSpPr>
        <p:spPr bwMode="auto">
          <a:xfrm>
            <a:off x="7162800" y="49911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DBMS</a:t>
            </a:r>
            <a:endParaRPr lang="en-US"/>
          </a:p>
        </p:txBody>
      </p:sp>
      <p:sp>
        <p:nvSpPr>
          <p:cNvPr id="43096" name="Rectangle 88"/>
          <p:cNvSpPr>
            <a:spLocks noChangeArrowheads="1"/>
          </p:cNvSpPr>
          <p:nvPr/>
        </p:nvSpPr>
        <p:spPr bwMode="auto">
          <a:xfrm>
            <a:off x="4953000" y="27432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DBMS</a:t>
            </a:r>
            <a:endParaRPr lang="en-US"/>
          </a:p>
        </p:txBody>
      </p:sp>
      <p:cxnSp>
        <p:nvCxnSpPr>
          <p:cNvPr id="43097" name="AutoShape 89"/>
          <p:cNvCxnSpPr>
            <a:cxnSpLocks noChangeShapeType="1"/>
            <a:stCxn id="43035" idx="1"/>
            <a:endCxn id="43092" idx="0"/>
          </p:cNvCxnSpPr>
          <p:nvPr/>
        </p:nvCxnSpPr>
        <p:spPr bwMode="auto">
          <a:xfrm flipH="1">
            <a:off x="3048000" y="4845050"/>
            <a:ext cx="647700" cy="946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cxnSp>
        <p:nvCxnSpPr>
          <p:cNvPr id="43098" name="AutoShape 90"/>
          <p:cNvCxnSpPr>
            <a:cxnSpLocks noChangeShapeType="1"/>
            <a:stCxn id="43075" idx="1"/>
            <a:endCxn id="43092" idx="3"/>
          </p:cNvCxnSpPr>
          <p:nvPr/>
        </p:nvCxnSpPr>
        <p:spPr bwMode="auto">
          <a:xfrm flipH="1" flipV="1">
            <a:off x="3429000" y="5981700"/>
            <a:ext cx="381000" cy="82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cxnSp>
        <p:nvCxnSpPr>
          <p:cNvPr id="43099" name="AutoShape 91"/>
          <p:cNvCxnSpPr>
            <a:cxnSpLocks noChangeShapeType="1"/>
            <a:stCxn id="43092" idx="1"/>
            <a:endCxn id="0" idx="2"/>
          </p:cNvCxnSpPr>
          <p:nvPr/>
        </p:nvCxnSpPr>
        <p:spPr bwMode="auto">
          <a:xfrm flipH="1" flipV="1">
            <a:off x="838200" y="4519613"/>
            <a:ext cx="1828800" cy="1462087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</p:spPr>
      </p:cxnSp>
      <p:cxnSp>
        <p:nvCxnSpPr>
          <p:cNvPr id="43100" name="AutoShape 92"/>
          <p:cNvCxnSpPr>
            <a:cxnSpLocks noChangeShapeType="1"/>
            <a:stCxn id="43029" idx="1"/>
            <a:endCxn id="43031" idx="3"/>
          </p:cNvCxnSpPr>
          <p:nvPr/>
        </p:nvCxnSpPr>
        <p:spPr bwMode="auto">
          <a:xfrm flipH="1">
            <a:off x="3352800" y="3016250"/>
            <a:ext cx="457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cxnSp>
        <p:nvCxnSpPr>
          <p:cNvPr id="43101" name="AutoShape 93"/>
          <p:cNvCxnSpPr>
            <a:cxnSpLocks noChangeShapeType="1"/>
            <a:stCxn id="43059" idx="1"/>
            <a:endCxn id="43095" idx="3"/>
          </p:cNvCxnSpPr>
          <p:nvPr/>
        </p:nvCxnSpPr>
        <p:spPr bwMode="auto">
          <a:xfrm flipH="1">
            <a:off x="7924800" y="5181600"/>
            <a:ext cx="304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cxnSp>
        <p:nvCxnSpPr>
          <p:cNvPr id="43102" name="AutoShape 94"/>
          <p:cNvCxnSpPr>
            <a:cxnSpLocks noChangeShapeType="1"/>
            <a:stCxn id="43095" idx="1"/>
            <a:endCxn id="43038" idx="2"/>
          </p:cNvCxnSpPr>
          <p:nvPr/>
        </p:nvCxnSpPr>
        <p:spPr bwMode="auto">
          <a:xfrm flipH="1" flipV="1">
            <a:off x="6475413" y="4578350"/>
            <a:ext cx="687387" cy="603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3103" name="Rectangle 9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Multimedia Database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5AF7-FAAB-4CC6-A9DF-86A34A0E7C62}" type="slidenum">
              <a:rPr lang="en-US"/>
              <a:pPr/>
              <a:t>19</a:t>
            </a:fld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382000" cy="1162050"/>
          </a:xfrm>
        </p:spPr>
        <p:txBody>
          <a:bodyPr/>
          <a:lstStyle/>
          <a:p>
            <a:r>
              <a:rPr lang="en-US"/>
              <a:t>Research Issues in Distributed Multimedia Database Management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Distributed Object Management </a:t>
            </a:r>
          </a:p>
          <a:p>
            <a:r>
              <a:rPr lang="en-US"/>
              <a:t>Efficient distributed query processing techniques</a:t>
            </a:r>
          </a:p>
          <a:p>
            <a:r>
              <a:rPr lang="en-US"/>
              <a:t>Network caching techniques for composition of distributed objects</a:t>
            </a:r>
          </a:p>
          <a:p>
            <a:r>
              <a:rPr lang="en-US"/>
              <a:t>Adaptive data filtering techniques to satisfy diverse user QoS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AEF7-A271-41F5-9AF7-98C79465F3FB}" type="slidenum">
              <a:rPr lang="en-US"/>
              <a:pPr/>
              <a:t>2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Multimedia Database Laboratory Facilities at Purdue University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848600" cy="4114800"/>
          </a:xfrm>
        </p:spPr>
        <p:txBody>
          <a:bodyPr/>
          <a:lstStyle/>
          <a:p>
            <a:r>
              <a:rPr lang="en-US"/>
              <a:t>Distributed Multimedia Systems Lab (</a:t>
            </a:r>
            <a:r>
              <a:rPr lang="en-US" dirty="0" err="1"/>
              <a:t>ECE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Ghafoor</a:t>
            </a:r>
            <a:r>
              <a:rPr lang="en-US" dirty="0"/>
              <a:t>, </a:t>
            </a:r>
            <a:r>
              <a:rPr lang="en-US" dirty="0" err="1"/>
              <a:t>Kashyap</a:t>
            </a:r>
            <a:r>
              <a:rPr lang="en-US" dirty="0"/>
              <a:t>, Khan</a:t>
            </a:r>
          </a:p>
          <a:p>
            <a:r>
              <a:rPr lang="en-US" dirty="0"/>
              <a:t>Multimedia Systems Lab  (CS)</a:t>
            </a:r>
          </a:p>
          <a:p>
            <a:pPr lvl="1"/>
            <a:r>
              <a:rPr lang="en-US" dirty="0" err="1"/>
              <a:t>Aref</a:t>
            </a:r>
            <a:r>
              <a:rPr lang="en-US" dirty="0"/>
              <a:t>, </a:t>
            </a:r>
            <a:r>
              <a:rPr lang="en-US" dirty="0" err="1"/>
              <a:t>Elmagarmid</a:t>
            </a:r>
            <a:r>
              <a:rPr lang="en-US" dirty="0"/>
              <a:t>, </a:t>
            </a:r>
            <a:r>
              <a:rPr lang="en-US" dirty="0" err="1"/>
              <a:t>Prabhakar</a:t>
            </a:r>
            <a:endParaRPr lang="en-US" dirty="0"/>
          </a:p>
          <a:p>
            <a:r>
              <a:rPr lang="en-US" dirty="0"/>
              <a:t>Raid Lab (CS)</a:t>
            </a:r>
          </a:p>
          <a:p>
            <a:pPr lvl="1"/>
            <a:r>
              <a:rPr lang="en-US" dirty="0" err="1"/>
              <a:t>Bhargava</a:t>
            </a:r>
            <a:endParaRPr lang="en-US" dirty="0"/>
          </a:p>
          <a:p>
            <a:r>
              <a:rPr lang="en-US" dirty="0"/>
              <a:t>Video and Image Processing Lab (</a:t>
            </a:r>
            <a:r>
              <a:rPr lang="en-US" dirty="0" err="1"/>
              <a:t>ECE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Delp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BE5E8-6766-48F5-8E8A-FB8BAD6F9289}" type="slidenum">
              <a:rPr lang="en-US"/>
              <a:pPr/>
              <a:t>20</a:t>
            </a:fld>
            <a:endParaRPr lang="en-US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893763" y="4495800"/>
            <a:ext cx="3124200" cy="1447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495800" y="1782763"/>
            <a:ext cx="20224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Multimedia Database Client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276600" y="2057400"/>
            <a:ext cx="1447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3276600" y="2057400"/>
            <a:ext cx="1447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100"/>
              <a:t>Visual Tool for </a:t>
            </a:r>
          </a:p>
          <a:p>
            <a:pPr algn="ctr"/>
            <a:r>
              <a:rPr lang="en-US" sz="1100"/>
              <a:t>Multimedia Document</a:t>
            </a:r>
          </a:p>
          <a:p>
            <a:pPr algn="ctr"/>
            <a:r>
              <a:rPr lang="en-US" sz="1100"/>
              <a:t>Generation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029200" y="2133600"/>
            <a:ext cx="1143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5024438" y="2162175"/>
            <a:ext cx="122396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100"/>
              <a:t>Multimedia </a:t>
            </a:r>
          </a:p>
          <a:p>
            <a:pPr algn="ctr"/>
            <a:r>
              <a:rPr lang="en-US" sz="1100"/>
              <a:t>Database Interface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6400800" y="2133600"/>
            <a:ext cx="18288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553200" y="2133600"/>
            <a:ext cx="15097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100"/>
              <a:t>Multimedia</a:t>
            </a:r>
          </a:p>
          <a:p>
            <a:pPr algn="ctr"/>
            <a:r>
              <a:rPr lang="en-US" sz="1100"/>
              <a:t>Presentation Subsystem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1350963" y="4572000"/>
            <a:ext cx="2057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Multimedia Database Server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5105400" y="5943600"/>
            <a:ext cx="1295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5126038" y="6019800"/>
            <a:ext cx="1255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Multimedia</a:t>
            </a:r>
          </a:p>
          <a:p>
            <a:pPr algn="ctr"/>
            <a:r>
              <a:rPr lang="en-US" b="1"/>
              <a:t>Database Server</a:t>
            </a: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7239000" y="5943600"/>
            <a:ext cx="1295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7259638" y="6019800"/>
            <a:ext cx="1255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Multimedia</a:t>
            </a:r>
          </a:p>
          <a:p>
            <a:pPr algn="ctr"/>
            <a:r>
              <a:rPr lang="en-US" b="1"/>
              <a:t>Database Server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6477000" y="5410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800" b="1"/>
              <a:t>...</a:t>
            </a:r>
          </a:p>
        </p:txBody>
      </p:sp>
      <p:sp>
        <p:nvSpPr>
          <p:cNvPr id="45081" name="AutoShape 25"/>
          <p:cNvSpPr>
            <a:spLocks noChangeArrowheads="1"/>
          </p:cNvSpPr>
          <p:nvPr/>
        </p:nvSpPr>
        <p:spPr bwMode="auto">
          <a:xfrm>
            <a:off x="1128713" y="6172200"/>
            <a:ext cx="381000" cy="533400"/>
          </a:xfrm>
          <a:prstGeom prst="can">
            <a:avLst>
              <a:gd name="adj" fmla="val 35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1098550" y="6308725"/>
            <a:ext cx="4397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Text</a:t>
            </a:r>
          </a:p>
        </p:txBody>
      </p:sp>
      <p:sp>
        <p:nvSpPr>
          <p:cNvPr id="45083" name="AutoShape 27"/>
          <p:cNvSpPr>
            <a:spLocks noChangeArrowheads="1"/>
          </p:cNvSpPr>
          <p:nvPr/>
        </p:nvSpPr>
        <p:spPr bwMode="auto">
          <a:xfrm>
            <a:off x="1825625" y="6172200"/>
            <a:ext cx="381000" cy="533400"/>
          </a:xfrm>
          <a:prstGeom prst="can">
            <a:avLst>
              <a:gd name="adj" fmla="val 35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1749425" y="6308725"/>
            <a:ext cx="5318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Image</a:t>
            </a:r>
          </a:p>
        </p:txBody>
      </p:sp>
      <p:sp>
        <p:nvSpPr>
          <p:cNvPr id="45085" name="AutoShape 29"/>
          <p:cNvSpPr>
            <a:spLocks noChangeArrowheads="1"/>
          </p:cNvSpPr>
          <p:nvPr/>
        </p:nvSpPr>
        <p:spPr bwMode="auto">
          <a:xfrm>
            <a:off x="2566988" y="6172200"/>
            <a:ext cx="381000" cy="533400"/>
          </a:xfrm>
          <a:prstGeom prst="can">
            <a:avLst>
              <a:gd name="adj" fmla="val 35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2493963" y="6308725"/>
            <a:ext cx="5254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Video</a:t>
            </a:r>
          </a:p>
        </p:txBody>
      </p:sp>
      <p:sp>
        <p:nvSpPr>
          <p:cNvPr id="45087" name="AutoShape 31"/>
          <p:cNvSpPr>
            <a:spLocks noChangeArrowheads="1"/>
          </p:cNvSpPr>
          <p:nvPr/>
        </p:nvSpPr>
        <p:spPr bwMode="auto">
          <a:xfrm>
            <a:off x="3308350" y="6172200"/>
            <a:ext cx="381000" cy="533400"/>
          </a:xfrm>
          <a:prstGeom prst="can">
            <a:avLst>
              <a:gd name="adj" fmla="val 35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3232150" y="6308725"/>
            <a:ext cx="533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Audio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2895600" y="1676400"/>
            <a:ext cx="56388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1046163" y="5105400"/>
            <a:ext cx="5334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11" name="Text Box 55"/>
          <p:cNvSpPr txBox="1">
            <a:spLocks noChangeArrowheads="1"/>
          </p:cNvSpPr>
          <p:nvPr/>
        </p:nvSpPr>
        <p:spPr bwMode="auto">
          <a:xfrm>
            <a:off x="1077913" y="5119688"/>
            <a:ext cx="469900" cy="428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100"/>
              <a:t>Meta</a:t>
            </a:r>
          </a:p>
          <a:p>
            <a:pPr algn="ctr"/>
            <a:r>
              <a:rPr lang="en-US" sz="1100"/>
              <a:t>Data</a:t>
            </a:r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1846263" y="5029200"/>
            <a:ext cx="8382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1808163" y="5035550"/>
            <a:ext cx="911225" cy="596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100"/>
              <a:t>Database</a:t>
            </a:r>
          </a:p>
          <a:p>
            <a:pPr algn="ctr"/>
            <a:r>
              <a:rPr lang="en-US" sz="1100"/>
              <a:t>Management</a:t>
            </a:r>
          </a:p>
          <a:p>
            <a:pPr algn="ctr"/>
            <a:r>
              <a:rPr lang="en-US" sz="1100"/>
              <a:t>System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3000375" y="5067300"/>
            <a:ext cx="8382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15" name="Text Box 59"/>
          <p:cNvSpPr txBox="1">
            <a:spLocks noChangeArrowheads="1"/>
          </p:cNvSpPr>
          <p:nvPr/>
        </p:nvSpPr>
        <p:spPr bwMode="auto">
          <a:xfrm>
            <a:off x="2951163" y="5119688"/>
            <a:ext cx="938212" cy="428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100"/>
              <a:t>Media Server</a:t>
            </a:r>
          </a:p>
          <a:p>
            <a:pPr algn="ctr"/>
            <a:r>
              <a:rPr lang="en-US" sz="1100"/>
              <a:t>Subsystem</a:t>
            </a:r>
          </a:p>
        </p:txBody>
      </p:sp>
      <p:sp>
        <p:nvSpPr>
          <p:cNvPr id="45116" name="Text Box 60"/>
          <p:cNvSpPr txBox="1">
            <a:spLocks noChangeArrowheads="1"/>
          </p:cNvSpPr>
          <p:nvPr/>
        </p:nvSpPr>
        <p:spPr bwMode="auto">
          <a:xfrm>
            <a:off x="6232525" y="5699125"/>
            <a:ext cx="133985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Database Connectivity</a:t>
            </a:r>
          </a:p>
        </p:txBody>
      </p:sp>
      <p:sp>
        <p:nvSpPr>
          <p:cNvPr id="45118" name="Line 62"/>
          <p:cNvSpPr>
            <a:spLocks noChangeShapeType="1"/>
          </p:cNvSpPr>
          <p:nvPr/>
        </p:nvSpPr>
        <p:spPr bwMode="auto">
          <a:xfrm>
            <a:off x="1579563" y="5334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19" name="Text Box 63"/>
          <p:cNvSpPr txBox="1">
            <a:spLocks noChangeArrowheads="1"/>
          </p:cNvSpPr>
          <p:nvPr/>
        </p:nvSpPr>
        <p:spPr bwMode="auto">
          <a:xfrm>
            <a:off x="5330825" y="3619500"/>
            <a:ext cx="29765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Integrated Multimedia Information Server</a:t>
            </a:r>
          </a:p>
        </p:txBody>
      </p:sp>
      <p:sp>
        <p:nvSpPr>
          <p:cNvPr id="45120" name="Rectangle 64"/>
          <p:cNvSpPr>
            <a:spLocks noChangeArrowheads="1"/>
          </p:cNvSpPr>
          <p:nvPr/>
        </p:nvSpPr>
        <p:spPr bwMode="auto">
          <a:xfrm rot="-5400000">
            <a:off x="7391400" y="4495800"/>
            <a:ext cx="13716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21" name="Text Box 65"/>
          <p:cNvSpPr txBox="1">
            <a:spLocks noChangeArrowheads="1"/>
          </p:cNvSpPr>
          <p:nvPr/>
        </p:nvSpPr>
        <p:spPr bwMode="auto">
          <a:xfrm rot="-5400000">
            <a:off x="7584281" y="4495007"/>
            <a:ext cx="9826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Directory</a:t>
            </a:r>
            <a:endParaRPr lang="en-US" b="1"/>
          </a:p>
          <a:p>
            <a:pPr algn="ctr"/>
            <a:r>
              <a:rPr lang="en-US"/>
              <a:t>Management</a:t>
            </a:r>
          </a:p>
        </p:txBody>
      </p:sp>
      <p:sp>
        <p:nvSpPr>
          <p:cNvPr id="45122" name="Rectangle 66"/>
          <p:cNvSpPr>
            <a:spLocks noChangeArrowheads="1"/>
          </p:cNvSpPr>
          <p:nvPr/>
        </p:nvSpPr>
        <p:spPr bwMode="auto">
          <a:xfrm rot="-5400000">
            <a:off x="4608513" y="4448175"/>
            <a:ext cx="1524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23" name="Text Box 67"/>
          <p:cNvSpPr txBox="1">
            <a:spLocks noChangeArrowheads="1"/>
          </p:cNvSpPr>
          <p:nvPr/>
        </p:nvSpPr>
        <p:spPr bwMode="auto">
          <a:xfrm rot="-5400000">
            <a:off x="4579937" y="4448176"/>
            <a:ext cx="15779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Multimedia Meta Data</a:t>
            </a:r>
          </a:p>
          <a:p>
            <a:pPr algn="ctr"/>
            <a:r>
              <a:rPr lang="en-US"/>
              <a:t>Management</a:t>
            </a:r>
          </a:p>
        </p:txBody>
      </p:sp>
      <p:sp>
        <p:nvSpPr>
          <p:cNvPr id="45125" name="Rectangle 69"/>
          <p:cNvSpPr>
            <a:spLocks noChangeArrowheads="1"/>
          </p:cNvSpPr>
          <p:nvPr/>
        </p:nvSpPr>
        <p:spPr bwMode="auto">
          <a:xfrm>
            <a:off x="6019800" y="4191000"/>
            <a:ext cx="13716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26" name="Text Box 70"/>
          <p:cNvSpPr txBox="1">
            <a:spLocks noChangeArrowheads="1"/>
          </p:cNvSpPr>
          <p:nvPr/>
        </p:nvSpPr>
        <p:spPr bwMode="auto">
          <a:xfrm>
            <a:off x="6116638" y="4213225"/>
            <a:ext cx="1193800" cy="428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100"/>
              <a:t>Distributed Query</a:t>
            </a:r>
          </a:p>
          <a:p>
            <a:pPr algn="ctr"/>
            <a:r>
              <a:rPr lang="en-US" sz="1100"/>
              <a:t>Processor</a:t>
            </a:r>
          </a:p>
        </p:txBody>
      </p:sp>
      <p:sp>
        <p:nvSpPr>
          <p:cNvPr id="45130" name="Rectangle 74"/>
          <p:cNvSpPr>
            <a:spLocks noChangeArrowheads="1"/>
          </p:cNvSpPr>
          <p:nvPr/>
        </p:nvSpPr>
        <p:spPr bwMode="auto">
          <a:xfrm>
            <a:off x="4800600" y="3505200"/>
            <a:ext cx="40386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31" name="Line 75"/>
          <p:cNvSpPr>
            <a:spLocks noChangeShapeType="1"/>
          </p:cNvSpPr>
          <p:nvPr/>
        </p:nvSpPr>
        <p:spPr bwMode="auto">
          <a:xfrm flipV="1">
            <a:off x="1350963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32" name="Line 76"/>
          <p:cNvSpPr>
            <a:spLocks noChangeShapeType="1"/>
          </p:cNvSpPr>
          <p:nvPr/>
        </p:nvSpPr>
        <p:spPr bwMode="auto">
          <a:xfrm flipV="1">
            <a:off x="2036763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33" name="Line 77"/>
          <p:cNvSpPr>
            <a:spLocks noChangeShapeType="1"/>
          </p:cNvSpPr>
          <p:nvPr/>
        </p:nvSpPr>
        <p:spPr bwMode="auto">
          <a:xfrm flipV="1">
            <a:off x="27559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34" name="Line 78"/>
          <p:cNvSpPr>
            <a:spLocks noChangeShapeType="1"/>
          </p:cNvSpPr>
          <p:nvPr/>
        </p:nvSpPr>
        <p:spPr bwMode="auto">
          <a:xfrm flipV="1">
            <a:off x="3484563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35" name="Line 79"/>
          <p:cNvSpPr>
            <a:spLocks noChangeShapeType="1"/>
          </p:cNvSpPr>
          <p:nvPr/>
        </p:nvSpPr>
        <p:spPr bwMode="auto">
          <a:xfrm flipV="1">
            <a:off x="7848600" y="548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36" name="Line 80"/>
          <p:cNvSpPr>
            <a:spLocks noChangeShapeType="1"/>
          </p:cNvSpPr>
          <p:nvPr/>
        </p:nvSpPr>
        <p:spPr bwMode="auto">
          <a:xfrm flipV="1">
            <a:off x="5715000" y="548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37" name="Line 81"/>
          <p:cNvSpPr>
            <a:spLocks noChangeShapeType="1"/>
          </p:cNvSpPr>
          <p:nvPr/>
        </p:nvSpPr>
        <p:spPr bwMode="auto">
          <a:xfrm>
            <a:off x="4017963" y="4495800"/>
            <a:ext cx="1087437" cy="1524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38" name="Line 82"/>
          <p:cNvSpPr>
            <a:spLocks noChangeShapeType="1"/>
          </p:cNvSpPr>
          <p:nvPr/>
        </p:nvSpPr>
        <p:spPr bwMode="auto">
          <a:xfrm>
            <a:off x="4038600" y="59436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40" name="Line 84"/>
          <p:cNvSpPr>
            <a:spLocks noChangeShapeType="1"/>
          </p:cNvSpPr>
          <p:nvPr/>
        </p:nvSpPr>
        <p:spPr bwMode="auto">
          <a:xfrm flipV="1">
            <a:off x="6705600" y="4648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41" name="Line 85"/>
          <p:cNvSpPr>
            <a:spLocks noChangeShapeType="1"/>
          </p:cNvSpPr>
          <p:nvPr/>
        </p:nvSpPr>
        <p:spPr bwMode="auto">
          <a:xfrm>
            <a:off x="5562600" y="4419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42" name="Line 86"/>
          <p:cNvSpPr>
            <a:spLocks noChangeShapeType="1"/>
          </p:cNvSpPr>
          <p:nvPr/>
        </p:nvSpPr>
        <p:spPr bwMode="auto">
          <a:xfrm>
            <a:off x="7391400" y="4419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45143" name="Line 87"/>
          <p:cNvSpPr>
            <a:spLocks noChangeShapeType="1"/>
          </p:cNvSpPr>
          <p:nvPr/>
        </p:nvSpPr>
        <p:spPr bwMode="auto">
          <a:xfrm flipV="1">
            <a:off x="6248400" y="3048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45145" name="Rectangle 89"/>
          <p:cNvSpPr>
            <a:spLocks noChangeArrowheads="1"/>
          </p:cNvSpPr>
          <p:nvPr/>
        </p:nvSpPr>
        <p:spPr bwMode="auto">
          <a:xfrm>
            <a:off x="1676400" y="4191000"/>
            <a:ext cx="1524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API for SBS Network</a:t>
            </a:r>
          </a:p>
        </p:txBody>
      </p:sp>
      <p:sp>
        <p:nvSpPr>
          <p:cNvPr id="45146" name="Rectangle 90"/>
          <p:cNvSpPr>
            <a:spLocks noChangeArrowheads="1"/>
          </p:cNvSpPr>
          <p:nvPr/>
        </p:nvSpPr>
        <p:spPr bwMode="auto">
          <a:xfrm>
            <a:off x="4876800" y="2667000"/>
            <a:ext cx="1524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API for SBS Network</a:t>
            </a:r>
          </a:p>
        </p:txBody>
      </p:sp>
      <p:sp>
        <p:nvSpPr>
          <p:cNvPr id="45147" name="Rectangle 91"/>
          <p:cNvSpPr>
            <a:spLocks noChangeArrowheads="1"/>
          </p:cNvSpPr>
          <p:nvPr/>
        </p:nvSpPr>
        <p:spPr bwMode="auto">
          <a:xfrm>
            <a:off x="5943600" y="5181600"/>
            <a:ext cx="1524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API for SBS Network</a:t>
            </a:r>
          </a:p>
        </p:txBody>
      </p:sp>
      <p:sp>
        <p:nvSpPr>
          <p:cNvPr id="45148" name="Rectangle 92"/>
          <p:cNvSpPr>
            <a:spLocks noGrp="1" noChangeArrowheads="1"/>
          </p:cNvSpPr>
          <p:nvPr>
            <p:ph type="title"/>
          </p:nvPr>
        </p:nvSpPr>
        <p:spPr>
          <a:xfrm>
            <a:off x="749300" y="271463"/>
            <a:ext cx="7772400" cy="1162050"/>
          </a:xfrm>
        </p:spPr>
        <p:txBody>
          <a:bodyPr/>
          <a:lstStyle/>
          <a:p>
            <a:r>
              <a:rPr lang="en-US" sz="4000"/>
              <a:t>Architecture of a Distributed Multimedia Database Management</a:t>
            </a:r>
            <a:endParaRPr lang="en-US"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3749-B935-4EE6-B4FF-BB5673EB86D7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Planned Experiments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Development of video database management system ( using database compute servers and storage system)</a:t>
            </a:r>
          </a:p>
          <a:p>
            <a:r>
              <a:rPr lang="en-US"/>
              <a:t>Development of multimedia document management system  </a:t>
            </a:r>
          </a:p>
          <a:p>
            <a:r>
              <a:rPr lang="en-US"/>
              <a:t>Development of distributed multimedia object management system using SBS architecture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71D1-A6AD-4918-8AF0-82051CBA9BBE}" type="slidenum">
              <a:rPr lang="en-US"/>
              <a:pPr/>
              <a:t>3</a:t>
            </a:fld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On-Going Research Projects in Multimedia Databases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Multimedia database management</a:t>
            </a:r>
            <a:br>
              <a:rPr lang="en-US"/>
            </a:br>
            <a:r>
              <a:rPr lang="en-US"/>
              <a:t>(NSF, Fuji Electric, AT&amp;T)</a:t>
            </a:r>
          </a:p>
          <a:p>
            <a:pPr lvl="1"/>
            <a:r>
              <a:rPr lang="en-US"/>
              <a:t>Video modeling and management</a:t>
            </a:r>
          </a:p>
          <a:p>
            <a:pPr lvl="1"/>
            <a:r>
              <a:rPr lang="en-US"/>
              <a:t>Multimedia document management</a:t>
            </a:r>
          </a:p>
          <a:p>
            <a:r>
              <a:rPr lang="en-US"/>
              <a:t>Distributed multimedia systems</a:t>
            </a:r>
            <a:br>
              <a:rPr lang="en-US"/>
            </a:br>
            <a:r>
              <a:rPr lang="en-US"/>
              <a:t>(NSF, AFRL, IBM, Intel, Siemens)</a:t>
            </a:r>
          </a:p>
          <a:p>
            <a:r>
              <a:rPr lang="en-US"/>
              <a:t>High-performance multimedia database architecture for storage management</a:t>
            </a:r>
            <a:br>
              <a:rPr lang="en-US"/>
            </a:br>
            <a:r>
              <a:rPr lang="en-US"/>
              <a:t>(NSF, AT&amp;T)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B06F-ED1E-46AC-9159-B70206774B28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58371" name="Group 3"/>
          <p:cNvGrpSpPr>
            <a:grpSpLocks/>
          </p:cNvGrpSpPr>
          <p:nvPr/>
        </p:nvGrpSpPr>
        <p:grpSpPr bwMode="auto">
          <a:xfrm>
            <a:off x="952500" y="3200400"/>
            <a:ext cx="2520950" cy="1970088"/>
            <a:chOff x="288" y="480"/>
            <a:chExt cx="1588" cy="1241"/>
          </a:xfrm>
        </p:grpSpPr>
        <p:pic>
          <p:nvPicPr>
            <p:cNvPr id="58372" name="Picture 4" descr="\\Mmpc2\mmpc2_d\Project\figs\ex2_fr1.bmp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" y="480"/>
              <a:ext cx="1588" cy="1241"/>
            </a:xfrm>
            <a:prstGeom prst="rect">
              <a:avLst/>
            </a:prstGeom>
            <a:noFill/>
          </p:spPr>
        </p:pic>
        <p:sp>
          <p:nvSpPr>
            <p:cNvPr id="58373" name="Freeform 5"/>
            <p:cNvSpPr>
              <a:spLocks/>
            </p:cNvSpPr>
            <p:nvPr/>
          </p:nvSpPr>
          <p:spPr bwMode="auto">
            <a:xfrm>
              <a:off x="816" y="960"/>
              <a:ext cx="768" cy="672"/>
            </a:xfrm>
            <a:custGeom>
              <a:avLst/>
              <a:gdLst/>
              <a:ahLst/>
              <a:cxnLst>
                <a:cxn ang="0">
                  <a:pos x="0" y="672"/>
                </a:cxn>
                <a:cxn ang="0">
                  <a:pos x="576" y="480"/>
                </a:cxn>
                <a:cxn ang="0">
                  <a:pos x="768" y="0"/>
                </a:cxn>
              </a:cxnLst>
              <a:rect l="0" t="0" r="r" b="b"/>
              <a:pathLst>
                <a:path w="768" h="672">
                  <a:moveTo>
                    <a:pt x="0" y="672"/>
                  </a:moveTo>
                  <a:cubicBezTo>
                    <a:pt x="224" y="632"/>
                    <a:pt x="448" y="592"/>
                    <a:pt x="576" y="480"/>
                  </a:cubicBezTo>
                  <a:cubicBezTo>
                    <a:pt x="704" y="368"/>
                    <a:pt x="736" y="80"/>
                    <a:pt x="768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IN"/>
            </a:p>
          </p:txBody>
        </p:sp>
        <p:sp>
          <p:nvSpPr>
            <p:cNvPr id="58374" name="Freeform 6"/>
            <p:cNvSpPr>
              <a:spLocks/>
            </p:cNvSpPr>
            <p:nvPr/>
          </p:nvSpPr>
          <p:spPr bwMode="auto">
            <a:xfrm>
              <a:off x="480" y="768"/>
              <a:ext cx="720" cy="632"/>
            </a:xfrm>
            <a:custGeom>
              <a:avLst/>
              <a:gdLst/>
              <a:ahLst/>
              <a:cxnLst>
                <a:cxn ang="0">
                  <a:pos x="0" y="632"/>
                </a:cxn>
                <a:cxn ang="0">
                  <a:pos x="144" y="104"/>
                </a:cxn>
                <a:cxn ang="0">
                  <a:pos x="720" y="8"/>
                </a:cxn>
              </a:cxnLst>
              <a:rect l="0" t="0" r="r" b="b"/>
              <a:pathLst>
                <a:path w="720" h="632">
                  <a:moveTo>
                    <a:pt x="0" y="632"/>
                  </a:moveTo>
                  <a:cubicBezTo>
                    <a:pt x="12" y="420"/>
                    <a:pt x="24" y="208"/>
                    <a:pt x="144" y="104"/>
                  </a:cubicBezTo>
                  <a:cubicBezTo>
                    <a:pt x="264" y="0"/>
                    <a:pt x="624" y="24"/>
                    <a:pt x="720" y="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IN"/>
            </a:p>
          </p:txBody>
        </p:sp>
      </p:grpSp>
      <p:grpSp>
        <p:nvGrpSpPr>
          <p:cNvPr id="58375" name="Group 7"/>
          <p:cNvGrpSpPr>
            <a:grpSpLocks/>
          </p:cNvGrpSpPr>
          <p:nvPr/>
        </p:nvGrpSpPr>
        <p:grpSpPr bwMode="auto">
          <a:xfrm>
            <a:off x="3657600" y="3200400"/>
            <a:ext cx="2520950" cy="1970088"/>
            <a:chOff x="1968" y="1728"/>
            <a:chExt cx="1588" cy="1241"/>
          </a:xfrm>
        </p:grpSpPr>
        <p:pic>
          <p:nvPicPr>
            <p:cNvPr id="58376" name="Picture 8" descr="\\Mmpc2\mmpc2_d\Project\figs\ex2_fr2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68" y="1728"/>
              <a:ext cx="1588" cy="1241"/>
            </a:xfrm>
            <a:prstGeom prst="rect">
              <a:avLst/>
            </a:prstGeom>
            <a:noFill/>
          </p:spPr>
        </p:pic>
        <p:sp>
          <p:nvSpPr>
            <p:cNvPr id="58377" name="Oval 9"/>
            <p:cNvSpPr>
              <a:spLocks noChangeArrowheads="1"/>
            </p:cNvSpPr>
            <p:nvPr/>
          </p:nvSpPr>
          <p:spPr bwMode="auto">
            <a:xfrm>
              <a:off x="2976" y="2016"/>
              <a:ext cx="144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>
              <a:spAutoFit/>
            </a:bodyPr>
            <a:lstStyle/>
            <a:p>
              <a:endParaRPr lang="en-IN"/>
            </a:p>
          </p:txBody>
        </p:sp>
        <p:sp>
          <p:nvSpPr>
            <p:cNvPr id="58378" name="Freeform 10"/>
            <p:cNvSpPr>
              <a:spLocks/>
            </p:cNvSpPr>
            <p:nvPr/>
          </p:nvSpPr>
          <p:spPr bwMode="auto">
            <a:xfrm>
              <a:off x="2208" y="1920"/>
              <a:ext cx="1200" cy="480"/>
            </a:xfrm>
            <a:custGeom>
              <a:avLst/>
              <a:gdLst/>
              <a:ahLst/>
              <a:cxnLst>
                <a:cxn ang="0">
                  <a:pos x="1440" y="632"/>
                </a:cxn>
                <a:cxn ang="0">
                  <a:pos x="720" y="8"/>
                </a:cxn>
                <a:cxn ang="0">
                  <a:pos x="0" y="584"/>
                </a:cxn>
              </a:cxnLst>
              <a:rect l="0" t="0" r="r" b="b"/>
              <a:pathLst>
                <a:path w="1440" h="632">
                  <a:moveTo>
                    <a:pt x="1440" y="632"/>
                  </a:moveTo>
                  <a:cubicBezTo>
                    <a:pt x="1200" y="324"/>
                    <a:pt x="960" y="16"/>
                    <a:pt x="720" y="8"/>
                  </a:cubicBezTo>
                  <a:cubicBezTo>
                    <a:pt x="480" y="0"/>
                    <a:pt x="120" y="488"/>
                    <a:pt x="0" y="58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IN"/>
            </a:p>
          </p:txBody>
        </p:sp>
      </p:grpSp>
      <p:grpSp>
        <p:nvGrpSpPr>
          <p:cNvPr id="58379" name="Group 11"/>
          <p:cNvGrpSpPr>
            <a:grpSpLocks/>
          </p:cNvGrpSpPr>
          <p:nvPr/>
        </p:nvGrpSpPr>
        <p:grpSpPr bwMode="auto">
          <a:xfrm>
            <a:off x="6362700" y="3200400"/>
            <a:ext cx="2520950" cy="1970088"/>
            <a:chOff x="3936" y="2832"/>
            <a:chExt cx="1588" cy="1241"/>
          </a:xfrm>
        </p:grpSpPr>
        <p:pic>
          <p:nvPicPr>
            <p:cNvPr id="58380" name="Picture 12" descr="\\Mmpc2\mmpc2_d\Project\figs\ex2_fr3.bmp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36" y="2832"/>
              <a:ext cx="1588" cy="1241"/>
            </a:xfrm>
            <a:prstGeom prst="rect">
              <a:avLst/>
            </a:prstGeom>
            <a:noFill/>
          </p:spPr>
        </p:pic>
        <p:sp>
          <p:nvSpPr>
            <p:cNvPr id="58381" name="Oval 13"/>
            <p:cNvSpPr>
              <a:spLocks noChangeArrowheads="1"/>
            </p:cNvSpPr>
            <p:nvPr/>
          </p:nvSpPr>
          <p:spPr bwMode="auto">
            <a:xfrm rot="-5900152">
              <a:off x="4320" y="3216"/>
              <a:ext cx="144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>
              <a:spAutoFit/>
            </a:bodyPr>
            <a:lstStyle/>
            <a:p>
              <a:endParaRPr lang="en-IN"/>
            </a:p>
          </p:txBody>
        </p:sp>
        <p:sp>
          <p:nvSpPr>
            <p:cNvPr id="58382" name="Line 14"/>
            <p:cNvSpPr>
              <a:spLocks noChangeShapeType="1"/>
            </p:cNvSpPr>
            <p:nvPr/>
          </p:nvSpPr>
          <p:spPr bwMode="auto">
            <a:xfrm flipH="1">
              <a:off x="4272" y="3360"/>
              <a:ext cx="96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spAutoFit/>
            </a:bodyPr>
            <a:lstStyle/>
            <a:p>
              <a:endParaRPr lang="en-IN"/>
            </a:p>
          </p:txBody>
        </p:sp>
        <p:sp>
          <p:nvSpPr>
            <p:cNvPr id="58383" name="Line 15"/>
            <p:cNvSpPr>
              <a:spLocks noChangeShapeType="1"/>
            </p:cNvSpPr>
            <p:nvPr/>
          </p:nvSpPr>
          <p:spPr bwMode="auto">
            <a:xfrm flipH="1" flipV="1">
              <a:off x="4128" y="3024"/>
              <a:ext cx="144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IN"/>
            </a:p>
          </p:txBody>
        </p:sp>
      </p:grpSp>
      <p:sp>
        <p:nvSpPr>
          <p:cNvPr id="5838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Event-Based Video Data (Touch-down Scenario)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56A-67D7-42CB-BBA4-0F3A4790C9F3}" type="slidenum">
              <a:rPr lang="en-US"/>
              <a:pPr/>
              <a:t>5</a:t>
            </a:fld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Challenges for Video Databases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Development of video processing techniques for automatic object identification and motion tracking </a:t>
            </a:r>
          </a:p>
          <a:p>
            <a:pPr>
              <a:lnSpc>
                <a:spcPct val="90000"/>
              </a:lnSpc>
            </a:pPr>
            <a:r>
              <a:rPr lang="en-US" sz="2800"/>
              <a:t>Development of data models with powerful semantic expressiveness</a:t>
            </a:r>
          </a:p>
          <a:p>
            <a:pPr>
              <a:lnSpc>
                <a:spcPct val="90000"/>
              </a:lnSpc>
            </a:pPr>
            <a:r>
              <a:rPr lang="en-US" sz="2800"/>
              <a:t>Designing efficient indexing, classification and event-based searching techniques with high degree of precision </a:t>
            </a:r>
          </a:p>
          <a:p>
            <a:pPr>
              <a:lnSpc>
                <a:spcPct val="90000"/>
              </a:lnSpc>
            </a:pPr>
            <a:r>
              <a:rPr lang="en-US" sz="2800"/>
              <a:t>Providing suitable video querying environment</a:t>
            </a:r>
          </a:p>
          <a:p>
            <a:pPr>
              <a:lnSpc>
                <a:spcPct val="90000"/>
              </a:lnSpc>
            </a:pPr>
            <a:r>
              <a:rPr lang="en-US" sz="2800"/>
              <a:t>Addressing scalability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51F1-B0D8-4CA0-ACE4-05262EB515E5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2152650" y="4648200"/>
            <a:ext cx="6083300" cy="1143000"/>
            <a:chOff x="1584" y="3024"/>
            <a:chExt cx="3832" cy="720"/>
          </a:xfrm>
        </p:grpSpPr>
        <p:sp>
          <p:nvSpPr>
            <p:cNvPr id="57348" name="Rectangle 4"/>
            <p:cNvSpPr>
              <a:spLocks noChangeArrowheads="1"/>
            </p:cNvSpPr>
            <p:nvPr/>
          </p:nvSpPr>
          <p:spPr bwMode="auto">
            <a:xfrm>
              <a:off x="1584" y="3024"/>
              <a:ext cx="1488" cy="720"/>
            </a:xfrm>
            <a:prstGeom prst="rect">
              <a:avLst/>
            </a:prstGeom>
            <a:gradFill rotWithShape="0">
              <a:gsLst>
                <a:gs pos="0">
                  <a:srgbClr val="FFFF00">
                    <a:gamma/>
                    <a:shade val="69804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Video Parsing and 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Segmentation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349" name="Rectangle 5"/>
            <p:cNvSpPr>
              <a:spLocks noChangeArrowheads="1"/>
            </p:cNvSpPr>
            <p:nvPr/>
          </p:nvSpPr>
          <p:spPr bwMode="auto">
            <a:xfrm>
              <a:off x="3936" y="3024"/>
              <a:ext cx="1480" cy="720"/>
            </a:xfrm>
            <a:prstGeom prst="rect">
              <a:avLst/>
            </a:prstGeom>
            <a:gradFill rotWithShape="0">
              <a:gsLst>
                <a:gs pos="0">
                  <a:srgbClr val="66FF99">
                    <a:gamma/>
                    <a:shade val="69804"/>
                    <a:invGamma/>
                  </a:srgbClr>
                </a:gs>
                <a:gs pos="100000">
                  <a:srgbClr val="66FF99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1"/>
                  </a:solidFill>
                </a:rPr>
                <a:t>Object Recognition</a:t>
              </a:r>
            </a:p>
          </p:txBody>
        </p:sp>
      </p:grp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4498975" y="6080125"/>
            <a:ext cx="175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/>
              <a:t>Granularity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 rot="16200000">
            <a:off x="254000" y="3530601"/>
            <a:ext cx="284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/>
              <a:t>Level of Abstraction</a:t>
            </a:r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495550" y="3238500"/>
            <a:ext cx="5397500" cy="1143000"/>
            <a:chOff x="1728" y="2160"/>
            <a:chExt cx="3400" cy="720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1728" y="2160"/>
              <a:ext cx="1480" cy="720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74118"/>
                    <a:invGamma/>
                  </a:srgbClr>
                </a:gs>
                <a:gs pos="100000">
                  <a:srgbClr val="FF00FF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Iconic-based</a:t>
              </a:r>
            </a:p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Grouping and </a:t>
              </a:r>
            </a:p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Browsing</a:t>
              </a:r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3648" y="2160"/>
              <a:ext cx="1480" cy="720"/>
            </a:xfrm>
            <a:prstGeom prst="rect">
              <a:avLst/>
            </a:prstGeom>
            <a:gradFill rotWithShape="0">
              <a:gsLst>
                <a:gs pos="0">
                  <a:srgbClr val="00FFFF">
                    <a:gamma/>
                    <a:shade val="71373"/>
                    <a:invGamma/>
                  </a:srgbClr>
                </a:gs>
                <a:gs pos="100000">
                  <a:srgbClr val="00FFFF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9933FF"/>
                  </a:solidFill>
                </a:rPr>
                <a:t>Motion Detection</a:t>
              </a:r>
            </a:p>
            <a:p>
              <a:pPr algn="ctr"/>
              <a:r>
                <a:rPr lang="en-US" sz="2000" b="1">
                  <a:solidFill>
                    <a:srgbClr val="9933FF"/>
                  </a:solidFill>
                </a:rPr>
                <a:t>Analysis</a:t>
              </a:r>
              <a:endParaRPr lang="en-US" sz="2000" b="1">
                <a:solidFill>
                  <a:schemeClr val="accent1"/>
                </a:solidFill>
              </a:endParaRPr>
            </a:p>
          </p:txBody>
        </p:sp>
      </p:grp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4019550" y="1828800"/>
            <a:ext cx="2349500" cy="1143000"/>
          </a:xfrm>
          <a:prstGeom prst="rect">
            <a:avLst/>
          </a:prstGeom>
          <a:gradFill rotWithShape="0">
            <a:gsLst>
              <a:gs pos="0">
                <a:srgbClr val="3366FF">
                  <a:gamma/>
                  <a:shade val="82353"/>
                  <a:invGamma/>
                </a:srgbClr>
              </a:gs>
              <a:gs pos="100000">
                <a:srgbClr val="3366FF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FF00"/>
                </a:solidFill>
              </a:rPr>
              <a:t>Knowledge-based</a:t>
            </a:r>
          </a:p>
          <a:p>
            <a:pPr algn="ctr"/>
            <a:r>
              <a:rPr lang="en-US" sz="2000" b="1">
                <a:solidFill>
                  <a:srgbClr val="00FF00"/>
                </a:solidFill>
              </a:rPr>
              <a:t>Higher-level</a:t>
            </a:r>
          </a:p>
          <a:p>
            <a:pPr algn="ctr"/>
            <a:r>
              <a:rPr lang="en-US" sz="2000" b="1">
                <a:solidFill>
                  <a:srgbClr val="00FF00"/>
                </a:solidFill>
              </a:rPr>
              <a:t>Semantics</a:t>
            </a:r>
            <a:endParaRPr lang="en-US" sz="2000" b="1">
              <a:solidFill>
                <a:schemeClr val="accent1"/>
              </a:solidFill>
            </a:endParaRPr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1905000" y="609600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V="1">
            <a:off x="1924050" y="1676400"/>
            <a:ext cx="0" cy="4424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6937375" y="6156325"/>
            <a:ext cx="455613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Fine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2898775" y="6156325"/>
            <a:ext cx="608013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Coarse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1447800" y="5410200"/>
            <a:ext cx="4635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Low</a:t>
            </a: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1371600" y="1828800"/>
            <a:ext cx="4889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/>
              <a:t>High</a:t>
            </a:r>
          </a:p>
        </p:txBody>
      </p:sp>
      <p:sp>
        <p:nvSpPr>
          <p:cNvPr id="5736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 Video Data Modeling Complexity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9E53-DDF1-45FA-8983-3644E5099FFC}" type="slidenum">
              <a:rPr lang="en-US"/>
              <a:pPr/>
              <a:t>7</a:t>
            </a:fld>
            <a:endParaRPr lang="en-US"/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6934200" y="5638800"/>
            <a:ext cx="914400" cy="990600"/>
          </a:xfrm>
          <a:prstGeom prst="can">
            <a:avLst>
              <a:gd name="adj" fmla="val 2708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Raw</a:t>
            </a:r>
          </a:p>
          <a:p>
            <a:pPr algn="ctr"/>
            <a:r>
              <a:rPr lang="en-US" sz="1400"/>
              <a:t>Video </a:t>
            </a:r>
          </a:p>
          <a:p>
            <a:pPr algn="ctr"/>
            <a:r>
              <a:rPr lang="en-US" sz="1400"/>
              <a:t>Database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990600" y="2819400"/>
            <a:ext cx="4343400" cy="3733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3886200" y="5029200"/>
            <a:ext cx="914400" cy="8382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Raw</a:t>
            </a:r>
          </a:p>
          <a:p>
            <a:pPr algn="ctr"/>
            <a:r>
              <a:rPr lang="en-US"/>
              <a:t>Image</a:t>
            </a:r>
          </a:p>
          <a:p>
            <a:pPr algn="ctr"/>
            <a:r>
              <a:rPr lang="en-US"/>
              <a:t>Database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3886200" y="4038600"/>
            <a:ext cx="914400" cy="8382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Object</a:t>
            </a:r>
          </a:p>
          <a:p>
            <a:pPr algn="ctr"/>
            <a:r>
              <a:rPr lang="en-US"/>
              <a:t>Database</a:t>
            </a:r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1219200" y="5943600"/>
            <a:ext cx="16002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Frame</a:t>
            </a: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1219200" y="5130800"/>
            <a:ext cx="16002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Object Description</a:t>
            </a:r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1219200" y="4318000"/>
            <a:ext cx="16002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Image Features</a:t>
            </a:r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1143000" y="3200400"/>
            <a:ext cx="1752600" cy="762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Spatial-Semantics</a:t>
            </a:r>
          </a:p>
          <a:p>
            <a:pPr algn="ctr"/>
            <a:r>
              <a:rPr lang="en-US" sz="1400"/>
              <a:t>of Objects</a:t>
            </a:r>
          </a:p>
          <a:p>
            <a:pPr algn="ctr"/>
            <a:r>
              <a:rPr lang="en-US" sz="1400"/>
              <a:t>(human,building,…)</a:t>
            </a: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6248400" y="1676400"/>
            <a:ext cx="2209800" cy="3505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6591300" y="4572000"/>
            <a:ext cx="15240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Sequence of Frames</a:t>
            </a:r>
          </a:p>
          <a:p>
            <a:pPr algn="ctr"/>
            <a:r>
              <a:rPr lang="en-US" sz="1400"/>
              <a:t>(indexed)</a:t>
            </a:r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6591300" y="3733800"/>
            <a:ext cx="15240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Object Identification </a:t>
            </a:r>
          </a:p>
          <a:p>
            <a:pPr algn="ctr"/>
            <a:r>
              <a:rPr lang="en-US" sz="1400"/>
              <a:t>and Tracking</a:t>
            </a:r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6591300" y="2667000"/>
            <a:ext cx="1524000" cy="6858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Intra/Inter-Frame </a:t>
            </a:r>
          </a:p>
          <a:p>
            <a:pPr algn="ctr"/>
            <a:r>
              <a:rPr lang="en-US" sz="1400"/>
              <a:t>Analysis </a:t>
            </a:r>
          </a:p>
          <a:p>
            <a:pPr algn="ctr"/>
            <a:r>
              <a:rPr lang="en-US" sz="1400"/>
              <a:t>(Motion Analysis)</a:t>
            </a:r>
          </a:p>
        </p:txBody>
      </p:sp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6477000" y="1828800"/>
            <a:ext cx="17526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Inter-Object Movement</a:t>
            </a:r>
          </a:p>
          <a:p>
            <a:pPr algn="ctr"/>
            <a:r>
              <a:rPr lang="en-US" sz="1400"/>
              <a:t>(Analysis)</a:t>
            </a:r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 flipV="1">
            <a:off x="7353300" y="4191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 flipV="1">
            <a:off x="73533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flipV="1">
            <a:off x="7353300" y="2286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11" name="AutoShape 19"/>
          <p:cNvSpPr>
            <a:spLocks noChangeArrowheads="1"/>
          </p:cNvSpPr>
          <p:nvPr/>
        </p:nvSpPr>
        <p:spPr bwMode="auto">
          <a:xfrm>
            <a:off x="3429000" y="3276600"/>
            <a:ext cx="17526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Semantic Association</a:t>
            </a:r>
          </a:p>
          <a:p>
            <a:pPr algn="ctr"/>
            <a:r>
              <a:rPr lang="en-US" sz="1400"/>
              <a:t>(President, Capitol,...)</a:t>
            </a:r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 flipH="1">
            <a:off x="2819400" y="6172200"/>
            <a:ext cx="411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 flipV="1">
            <a:off x="1981200" y="5586413"/>
            <a:ext cx="0" cy="357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14" name="Line 22"/>
          <p:cNvSpPr>
            <a:spLocks noChangeShapeType="1"/>
          </p:cNvSpPr>
          <p:nvPr/>
        </p:nvSpPr>
        <p:spPr bwMode="auto">
          <a:xfrm flipV="1">
            <a:off x="1981200" y="4779963"/>
            <a:ext cx="0" cy="357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 flipV="1">
            <a:off x="1981200" y="3962400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 flipH="1">
            <a:off x="2819400" y="5410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 flipH="1" flipV="1">
            <a:off x="2895600" y="3886200"/>
            <a:ext cx="9969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 flipV="1">
            <a:off x="43434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2895600" y="3505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5181600" y="3505200"/>
            <a:ext cx="1371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 flipV="1">
            <a:off x="7391400" y="5181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22" name="Rectangle 30"/>
          <p:cNvSpPr>
            <a:spLocks noChangeArrowheads="1"/>
          </p:cNvSpPr>
          <p:nvPr/>
        </p:nvSpPr>
        <p:spPr bwMode="auto">
          <a:xfrm>
            <a:off x="3657600" y="1676400"/>
            <a:ext cx="2133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Spatio-Temporal Semantics:</a:t>
            </a:r>
          </a:p>
          <a:p>
            <a:pPr algn="ctr"/>
            <a:r>
              <a:rPr lang="en-US" sz="1400"/>
              <a:t>Formal Specification of </a:t>
            </a:r>
          </a:p>
          <a:p>
            <a:pPr algn="ctr"/>
            <a:r>
              <a:rPr lang="en-US" sz="1400"/>
              <a:t>Event/Activity/Episode for</a:t>
            </a:r>
          </a:p>
          <a:p>
            <a:pPr algn="ctr"/>
            <a:r>
              <a:rPr lang="en-US" sz="1400"/>
              <a:t>Content-Based Retrieval</a:t>
            </a:r>
            <a:endParaRPr lang="en-US" sz="2400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 flipH="1">
            <a:off x="5791200" y="2057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2087563" y="6521450"/>
            <a:ext cx="1874837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Spatial Abstraction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33975"/>
            <a:ext cx="1212850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/>
              <a:t>Temporal</a:t>
            </a:r>
          </a:p>
          <a:p>
            <a:pPr algn="ctr"/>
            <a:r>
              <a:rPr lang="en-US" sz="1600" b="1"/>
              <a:t>Abstraction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1447800" y="1828800"/>
            <a:ext cx="1898650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/>
              <a:t>Object Definitions</a:t>
            </a:r>
          </a:p>
          <a:p>
            <a:pPr algn="ctr"/>
            <a:r>
              <a:rPr lang="en-US" sz="1600" b="1"/>
              <a:t>(Events/Concepts)</a:t>
            </a:r>
          </a:p>
        </p:txBody>
      </p:sp>
      <p:sp>
        <p:nvSpPr>
          <p:cNvPr id="59427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Architecture for Video Database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009D-252E-46B5-B0AC-90A54DC1C7AB}" type="slidenum">
              <a:rPr lang="en-US"/>
              <a:pPr/>
              <a:t>8</a:t>
            </a:fld>
            <a:endParaRPr lang="en-US"/>
          </a:p>
        </p:txBody>
      </p:sp>
      <p:graphicFrame>
        <p:nvGraphicFramePr>
          <p:cNvPr id="76800" name="Object 0"/>
          <p:cNvGraphicFramePr>
            <a:graphicFrameLocks noChangeAspect="1"/>
          </p:cNvGraphicFramePr>
          <p:nvPr>
            <p:ph type="tbl" idx="1"/>
          </p:nvPr>
        </p:nvGraphicFramePr>
        <p:xfrm>
          <a:off x="490538" y="2133600"/>
          <a:ext cx="8604250" cy="4648200"/>
        </p:xfrm>
        <a:graphic>
          <a:graphicData uri="http://schemas.openxmlformats.org/presentationml/2006/ole">
            <p:oleObj spid="_x0000_s76800" name="Document" r:id="rId3" imgW="8687520" imgH="4479480" progId="Word.Document.8">
              <p:embed/>
            </p:oleObj>
          </a:graphicData>
        </a:graphic>
      </p:graphicFrame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762000" y="255588"/>
            <a:ext cx="77724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r>
              <a:rPr lang="en-US"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Comparison of Different Video Database Management Projects</a:t>
            </a:r>
            <a:endParaRPr lang="en-US" sz="32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ED26-C132-4B72-8DF0-4D841A208E1F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1606550" y="2057400"/>
            <a:ext cx="4267200" cy="2095500"/>
            <a:chOff x="2640" y="2016"/>
            <a:chExt cx="1440" cy="751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auto">
            <a:xfrm>
              <a:off x="2640" y="2016"/>
              <a:ext cx="1440" cy="720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pic>
          <p:nvPicPr>
            <p:cNvPr id="68612" name="Picture 4" descr="\\Mmpc4\mmpc4_d\HOME\AKE\trac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0" y="2016"/>
              <a:ext cx="1440" cy="751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pic>
      </p:grp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600200" y="4191000"/>
            <a:ext cx="2438400" cy="2514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/>
          </a:p>
        </p:txBody>
      </p:sp>
      <p:grpSp>
        <p:nvGrpSpPr>
          <p:cNvPr id="68614" name="Group 6"/>
          <p:cNvGrpSpPr>
            <a:grpSpLocks/>
          </p:cNvGrpSpPr>
          <p:nvPr/>
        </p:nvGrpSpPr>
        <p:grpSpPr bwMode="auto">
          <a:xfrm>
            <a:off x="1752600" y="4267200"/>
            <a:ext cx="2176463" cy="1814513"/>
            <a:chOff x="960" y="2400"/>
            <a:chExt cx="1371" cy="1143"/>
          </a:xfrm>
        </p:grpSpPr>
        <p:sp>
          <p:nvSpPr>
            <p:cNvPr id="68615" name="Oval 7"/>
            <p:cNvSpPr>
              <a:spLocks noChangeArrowheads="1"/>
            </p:cNvSpPr>
            <p:nvPr/>
          </p:nvSpPr>
          <p:spPr bwMode="auto">
            <a:xfrm>
              <a:off x="1642" y="2862"/>
              <a:ext cx="59" cy="10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16" name="Oval 8"/>
            <p:cNvSpPr>
              <a:spLocks noChangeArrowheads="1"/>
            </p:cNvSpPr>
            <p:nvPr/>
          </p:nvSpPr>
          <p:spPr bwMode="auto">
            <a:xfrm>
              <a:off x="1508" y="3055"/>
              <a:ext cx="59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17" name="Oval 9"/>
            <p:cNvSpPr>
              <a:spLocks noChangeArrowheads="1"/>
            </p:cNvSpPr>
            <p:nvPr/>
          </p:nvSpPr>
          <p:spPr bwMode="auto">
            <a:xfrm>
              <a:off x="1314" y="3098"/>
              <a:ext cx="59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18" name="Oval 10"/>
            <p:cNvSpPr>
              <a:spLocks noChangeArrowheads="1"/>
            </p:cNvSpPr>
            <p:nvPr/>
          </p:nvSpPr>
          <p:spPr bwMode="auto">
            <a:xfrm>
              <a:off x="1433" y="2775"/>
              <a:ext cx="60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19" name="Oval 11"/>
            <p:cNvSpPr>
              <a:spLocks noChangeArrowheads="1"/>
            </p:cNvSpPr>
            <p:nvPr/>
          </p:nvSpPr>
          <p:spPr bwMode="auto">
            <a:xfrm>
              <a:off x="1672" y="2539"/>
              <a:ext cx="59" cy="10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0" name="Oval 12"/>
            <p:cNvSpPr>
              <a:spLocks noChangeArrowheads="1"/>
            </p:cNvSpPr>
            <p:nvPr/>
          </p:nvSpPr>
          <p:spPr bwMode="auto">
            <a:xfrm>
              <a:off x="1791" y="2668"/>
              <a:ext cx="59" cy="10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1" name="Oval 13"/>
            <p:cNvSpPr>
              <a:spLocks noChangeArrowheads="1"/>
            </p:cNvSpPr>
            <p:nvPr/>
          </p:nvSpPr>
          <p:spPr bwMode="auto">
            <a:xfrm>
              <a:off x="1865" y="2905"/>
              <a:ext cx="60" cy="107"/>
            </a:xfrm>
            <a:prstGeom prst="ellipse">
              <a:avLst/>
            </a:prstGeom>
            <a:solidFill>
              <a:srgbClr val="3399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2" name="Oval 14"/>
            <p:cNvSpPr>
              <a:spLocks noChangeArrowheads="1"/>
            </p:cNvSpPr>
            <p:nvPr/>
          </p:nvSpPr>
          <p:spPr bwMode="auto">
            <a:xfrm>
              <a:off x="1642" y="3249"/>
              <a:ext cx="59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3" name="Oval 15"/>
            <p:cNvSpPr>
              <a:spLocks noChangeArrowheads="1"/>
            </p:cNvSpPr>
            <p:nvPr/>
          </p:nvSpPr>
          <p:spPr bwMode="auto">
            <a:xfrm>
              <a:off x="1373" y="3314"/>
              <a:ext cx="60" cy="10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4" name="Oval 16"/>
            <p:cNvSpPr>
              <a:spLocks noChangeArrowheads="1"/>
            </p:cNvSpPr>
            <p:nvPr/>
          </p:nvSpPr>
          <p:spPr bwMode="auto">
            <a:xfrm>
              <a:off x="1537" y="2560"/>
              <a:ext cx="60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5" name="Oval 17"/>
            <p:cNvSpPr>
              <a:spLocks noChangeArrowheads="1"/>
            </p:cNvSpPr>
            <p:nvPr/>
          </p:nvSpPr>
          <p:spPr bwMode="auto">
            <a:xfrm>
              <a:off x="2089" y="2818"/>
              <a:ext cx="60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6" name="Line 18"/>
            <p:cNvSpPr>
              <a:spLocks noChangeShapeType="1"/>
            </p:cNvSpPr>
            <p:nvPr/>
          </p:nvSpPr>
          <p:spPr bwMode="auto">
            <a:xfrm flipV="1">
              <a:off x="1672" y="2646"/>
              <a:ext cx="29" cy="2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7" name="Line 19"/>
            <p:cNvSpPr>
              <a:spLocks noChangeShapeType="1"/>
            </p:cNvSpPr>
            <p:nvPr/>
          </p:nvSpPr>
          <p:spPr bwMode="auto">
            <a:xfrm flipV="1">
              <a:off x="1701" y="2754"/>
              <a:ext cx="90" cy="1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8" name="Line 20"/>
            <p:cNvSpPr>
              <a:spLocks noChangeShapeType="1"/>
            </p:cNvSpPr>
            <p:nvPr/>
          </p:nvSpPr>
          <p:spPr bwMode="auto">
            <a:xfrm>
              <a:off x="1701" y="2948"/>
              <a:ext cx="1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29" name="Line 21"/>
            <p:cNvSpPr>
              <a:spLocks noChangeShapeType="1"/>
            </p:cNvSpPr>
            <p:nvPr/>
          </p:nvSpPr>
          <p:spPr bwMode="auto">
            <a:xfrm flipH="1">
              <a:off x="1567" y="2948"/>
              <a:ext cx="75" cy="1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30" name="Line 22"/>
            <p:cNvSpPr>
              <a:spLocks noChangeShapeType="1"/>
            </p:cNvSpPr>
            <p:nvPr/>
          </p:nvSpPr>
          <p:spPr bwMode="auto">
            <a:xfrm flipH="1" flipV="1">
              <a:off x="1478" y="2883"/>
              <a:ext cx="44" cy="1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31" name="Line 23"/>
            <p:cNvSpPr>
              <a:spLocks noChangeShapeType="1"/>
            </p:cNvSpPr>
            <p:nvPr/>
          </p:nvSpPr>
          <p:spPr bwMode="auto">
            <a:xfrm flipH="1">
              <a:off x="1373" y="3120"/>
              <a:ext cx="135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32" name="Line 24"/>
            <p:cNvSpPr>
              <a:spLocks noChangeShapeType="1"/>
            </p:cNvSpPr>
            <p:nvPr/>
          </p:nvSpPr>
          <p:spPr bwMode="auto">
            <a:xfrm flipH="1">
              <a:off x="1418" y="3163"/>
              <a:ext cx="104" cy="1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33" name="Line 25"/>
            <p:cNvSpPr>
              <a:spLocks noChangeShapeType="1"/>
            </p:cNvSpPr>
            <p:nvPr/>
          </p:nvSpPr>
          <p:spPr bwMode="auto">
            <a:xfrm>
              <a:off x="1567" y="3141"/>
              <a:ext cx="9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34" name="Text Box 26"/>
            <p:cNvSpPr txBox="1">
              <a:spLocks noChangeArrowheads="1"/>
            </p:cNvSpPr>
            <p:nvPr/>
          </p:nvSpPr>
          <p:spPr bwMode="auto">
            <a:xfrm>
              <a:off x="1008" y="2976"/>
              <a:ext cx="566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Digestive System</a:t>
              </a:r>
            </a:p>
          </p:txBody>
        </p:sp>
        <p:sp>
          <p:nvSpPr>
            <p:cNvPr id="68635" name="Text Box 27"/>
            <p:cNvSpPr txBox="1">
              <a:spLocks noChangeArrowheads="1"/>
            </p:cNvSpPr>
            <p:nvPr/>
          </p:nvSpPr>
          <p:spPr bwMode="auto">
            <a:xfrm>
              <a:off x="1212" y="2661"/>
              <a:ext cx="393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Esophagus</a:t>
              </a:r>
            </a:p>
          </p:txBody>
        </p:sp>
        <p:sp>
          <p:nvSpPr>
            <p:cNvPr id="68636" name="Text Box 28"/>
            <p:cNvSpPr txBox="1">
              <a:spLocks noChangeArrowheads="1"/>
            </p:cNvSpPr>
            <p:nvPr/>
          </p:nvSpPr>
          <p:spPr bwMode="auto">
            <a:xfrm>
              <a:off x="1527" y="2919"/>
              <a:ext cx="34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Stomach</a:t>
              </a:r>
            </a:p>
          </p:txBody>
        </p:sp>
        <p:sp>
          <p:nvSpPr>
            <p:cNvPr id="68637" name="Text Box 29"/>
            <p:cNvSpPr txBox="1">
              <a:spLocks noChangeArrowheads="1"/>
            </p:cNvSpPr>
            <p:nvPr/>
          </p:nvSpPr>
          <p:spPr bwMode="auto">
            <a:xfrm>
              <a:off x="1632" y="2400"/>
              <a:ext cx="34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Omasum</a:t>
              </a:r>
            </a:p>
          </p:txBody>
        </p:sp>
        <p:sp>
          <p:nvSpPr>
            <p:cNvPr id="68638" name="Text Box 30"/>
            <p:cNvSpPr txBox="1">
              <a:spLocks noChangeArrowheads="1"/>
            </p:cNvSpPr>
            <p:nvPr/>
          </p:nvSpPr>
          <p:spPr bwMode="auto">
            <a:xfrm>
              <a:off x="1296" y="2448"/>
              <a:ext cx="411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Abomasum</a:t>
              </a:r>
            </a:p>
          </p:txBody>
        </p:sp>
        <p:sp>
          <p:nvSpPr>
            <p:cNvPr id="68639" name="Line 31"/>
            <p:cNvSpPr>
              <a:spLocks noChangeShapeType="1"/>
            </p:cNvSpPr>
            <p:nvPr/>
          </p:nvSpPr>
          <p:spPr bwMode="auto">
            <a:xfrm flipH="1" flipV="1">
              <a:off x="1582" y="2646"/>
              <a:ext cx="75" cy="2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40" name="Line 32"/>
            <p:cNvSpPr>
              <a:spLocks noChangeShapeType="1"/>
            </p:cNvSpPr>
            <p:nvPr/>
          </p:nvSpPr>
          <p:spPr bwMode="auto">
            <a:xfrm flipV="1">
              <a:off x="1925" y="2883"/>
              <a:ext cx="164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68641" name="Text Box 33"/>
            <p:cNvSpPr txBox="1">
              <a:spLocks noChangeArrowheads="1"/>
            </p:cNvSpPr>
            <p:nvPr/>
          </p:nvSpPr>
          <p:spPr bwMode="auto">
            <a:xfrm>
              <a:off x="1988" y="2726"/>
              <a:ext cx="343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Protozoa</a:t>
              </a:r>
            </a:p>
          </p:txBody>
        </p:sp>
        <p:sp>
          <p:nvSpPr>
            <p:cNvPr id="68642" name="Text Box 34"/>
            <p:cNvSpPr txBox="1">
              <a:spLocks noChangeArrowheads="1"/>
            </p:cNvSpPr>
            <p:nvPr/>
          </p:nvSpPr>
          <p:spPr bwMode="auto">
            <a:xfrm>
              <a:off x="1632" y="3312"/>
              <a:ext cx="526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Salivary Glands</a:t>
              </a:r>
            </a:p>
          </p:txBody>
        </p:sp>
        <p:sp>
          <p:nvSpPr>
            <p:cNvPr id="68643" name="Text Box 35"/>
            <p:cNvSpPr txBox="1">
              <a:spLocks noChangeArrowheads="1"/>
            </p:cNvSpPr>
            <p:nvPr/>
          </p:nvSpPr>
          <p:spPr bwMode="auto">
            <a:xfrm>
              <a:off x="960" y="3168"/>
              <a:ext cx="502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Small Intestine</a:t>
              </a:r>
            </a:p>
          </p:txBody>
        </p:sp>
        <p:sp>
          <p:nvSpPr>
            <p:cNvPr id="68644" name="Text Box 36"/>
            <p:cNvSpPr txBox="1">
              <a:spLocks noChangeArrowheads="1"/>
            </p:cNvSpPr>
            <p:nvPr/>
          </p:nvSpPr>
          <p:spPr bwMode="auto">
            <a:xfrm>
              <a:off x="1152" y="3408"/>
              <a:ext cx="50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Large Intestine</a:t>
              </a:r>
            </a:p>
          </p:txBody>
        </p:sp>
        <p:sp>
          <p:nvSpPr>
            <p:cNvPr id="68645" name="Text Box 37"/>
            <p:cNvSpPr txBox="1">
              <a:spLocks noChangeArrowheads="1"/>
            </p:cNvSpPr>
            <p:nvPr/>
          </p:nvSpPr>
          <p:spPr bwMode="auto">
            <a:xfrm>
              <a:off x="1776" y="2784"/>
              <a:ext cx="301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Rumen</a:t>
              </a:r>
            </a:p>
          </p:txBody>
        </p:sp>
        <p:sp>
          <p:nvSpPr>
            <p:cNvPr id="68646" name="Text Box 38"/>
            <p:cNvSpPr txBox="1">
              <a:spLocks noChangeArrowheads="1"/>
            </p:cNvSpPr>
            <p:nvPr/>
          </p:nvSpPr>
          <p:spPr bwMode="auto">
            <a:xfrm>
              <a:off x="1776" y="2544"/>
              <a:ext cx="383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800"/>
                <a:t>Reticulum</a:t>
              </a:r>
            </a:p>
          </p:txBody>
        </p:sp>
      </p:grpSp>
      <p:grpSp>
        <p:nvGrpSpPr>
          <p:cNvPr id="68647" name="Group 39"/>
          <p:cNvGrpSpPr>
            <a:grpSpLocks/>
          </p:cNvGrpSpPr>
          <p:nvPr/>
        </p:nvGrpSpPr>
        <p:grpSpPr bwMode="auto">
          <a:xfrm>
            <a:off x="4038600" y="4191000"/>
            <a:ext cx="1905000" cy="2514600"/>
            <a:chOff x="1200" y="2352"/>
            <a:chExt cx="1152" cy="1728"/>
          </a:xfrm>
        </p:grpSpPr>
        <p:pic>
          <p:nvPicPr>
            <p:cNvPr id="68648" name="Picture 40" descr="\\Mmpc4\mmpc4_d\HOME\AKE\cow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2352"/>
              <a:ext cx="1152" cy="1728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pic>
        <p:sp>
          <p:nvSpPr>
            <p:cNvPr id="68649" name="Rectangle 41"/>
            <p:cNvSpPr>
              <a:spLocks noChangeArrowheads="1"/>
            </p:cNvSpPr>
            <p:nvPr/>
          </p:nvSpPr>
          <p:spPr bwMode="auto">
            <a:xfrm>
              <a:off x="1200" y="2352"/>
              <a:ext cx="1152" cy="1728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68650" name="Group 42"/>
          <p:cNvGrpSpPr>
            <a:grpSpLocks/>
          </p:cNvGrpSpPr>
          <p:nvPr/>
        </p:nvGrpSpPr>
        <p:grpSpPr bwMode="auto">
          <a:xfrm>
            <a:off x="1600200" y="1600200"/>
            <a:ext cx="7245350" cy="457200"/>
            <a:chOff x="791" y="240"/>
            <a:chExt cx="4564" cy="288"/>
          </a:xfrm>
        </p:grpSpPr>
        <p:sp>
          <p:nvSpPr>
            <p:cNvPr id="68651" name="Rectangle 43"/>
            <p:cNvSpPr>
              <a:spLocks noChangeArrowheads="1"/>
            </p:cNvSpPr>
            <p:nvPr/>
          </p:nvSpPr>
          <p:spPr bwMode="auto">
            <a:xfrm>
              <a:off x="791" y="240"/>
              <a:ext cx="4560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68652" name="Group 44"/>
            <p:cNvGrpSpPr>
              <a:grpSpLocks/>
            </p:cNvGrpSpPr>
            <p:nvPr/>
          </p:nvGrpSpPr>
          <p:grpSpPr bwMode="auto">
            <a:xfrm>
              <a:off x="792" y="272"/>
              <a:ext cx="4563" cy="225"/>
              <a:chOff x="816" y="288"/>
              <a:chExt cx="4563" cy="225"/>
            </a:xfrm>
          </p:grpSpPr>
          <p:grpSp>
            <p:nvGrpSpPr>
              <p:cNvPr id="68653" name="Group 45"/>
              <p:cNvGrpSpPr>
                <a:grpSpLocks/>
              </p:cNvGrpSpPr>
              <p:nvPr/>
            </p:nvGrpSpPr>
            <p:grpSpPr bwMode="auto">
              <a:xfrm>
                <a:off x="2480" y="288"/>
                <a:ext cx="945" cy="225"/>
                <a:chOff x="2112" y="288"/>
                <a:chExt cx="945" cy="225"/>
              </a:xfrm>
            </p:grpSpPr>
            <p:sp>
              <p:nvSpPr>
                <p:cNvPr id="68654" name="AutoShape 46">
                  <a:hlinkClick r:id="" action="ppaction://noaction" highlightClick="1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288"/>
                  <a:ext cx="225" cy="225"/>
                </a:xfrm>
                <a:prstGeom prst="actionButtonBackPrevious">
                  <a:avLst/>
                </a:prstGeom>
                <a:solidFill>
                  <a:srgbClr val="808000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68655" name="AutoShape 47">
                  <a:hlinkClick r:id="" action="ppaction://noaction" highlightClick="1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92" y="288"/>
                  <a:ext cx="225" cy="225"/>
                </a:xfrm>
                <a:prstGeom prst="actionButtonForwardNext">
                  <a:avLst/>
                </a:prstGeom>
                <a:solidFill>
                  <a:srgbClr val="808000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68656" name="AutoShape 48">
                  <a:hlinkClick r:id="" action="ppaction://noaction" highlightClick="1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12" y="288"/>
                  <a:ext cx="225" cy="225"/>
                </a:xfrm>
                <a:prstGeom prst="actionButtonBeginning">
                  <a:avLst/>
                </a:prstGeom>
                <a:solidFill>
                  <a:srgbClr val="808000"/>
                </a:solidFill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68657" name="AutoShape 49">
                  <a:hlinkClick r:id="" action="ppaction://noaction" highlightClick="1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32" y="288"/>
                  <a:ext cx="225" cy="225"/>
                </a:xfrm>
                <a:prstGeom prst="actionButtonEnd">
                  <a:avLst/>
                </a:prstGeom>
                <a:solidFill>
                  <a:srgbClr val="808000"/>
                </a:solidFill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68658" name="Group 50"/>
              <p:cNvGrpSpPr>
                <a:grpSpLocks/>
              </p:cNvGrpSpPr>
              <p:nvPr/>
            </p:nvGrpSpPr>
            <p:grpSpPr bwMode="auto">
              <a:xfrm>
                <a:off x="816" y="288"/>
                <a:ext cx="945" cy="225"/>
                <a:chOff x="1056" y="288"/>
                <a:chExt cx="945" cy="225"/>
              </a:xfrm>
            </p:grpSpPr>
            <p:sp>
              <p:nvSpPr>
                <p:cNvPr id="68659" name="AutoShape 51">
                  <a:hlinkClick r:id="" action="ppaction://noaction" highlightClick="1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" y="288"/>
                  <a:ext cx="225" cy="225"/>
                </a:xfrm>
                <a:prstGeom prst="actionButtonDocument">
                  <a:avLst/>
                </a:prstGeom>
                <a:solidFill>
                  <a:srgbClr val="808000"/>
                </a:solidFill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68660" name="AutoShape 52">
                  <a:hlinkClick r:id="" action="ppaction://noaction" highlightClick="1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76" y="288"/>
                  <a:ext cx="225" cy="225"/>
                </a:xfrm>
                <a:prstGeom prst="actionButtonSound">
                  <a:avLst/>
                </a:prstGeom>
                <a:solidFill>
                  <a:srgbClr val="808000"/>
                </a:solidFill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68661" name="AutoShape 53">
                  <a:hlinkClick r:id="" action="ppaction://noaction" highlightClick="1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6" y="288"/>
                  <a:ext cx="225" cy="225"/>
                </a:xfrm>
                <a:prstGeom prst="actionButtonMovie">
                  <a:avLst/>
                </a:prstGeom>
                <a:solidFill>
                  <a:srgbClr val="808000"/>
                </a:solidFill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68662" name="AutoShape 54">
                  <a:hlinkClick r:id="" action="ppaction://noaction" highlightClick="1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6" y="288"/>
                  <a:ext cx="225" cy="225"/>
                </a:xfrm>
                <a:prstGeom prst="actionButtonHome">
                  <a:avLst/>
                </a:prstGeom>
                <a:solidFill>
                  <a:srgbClr val="808000"/>
                </a:solidFill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</p:grpSp>
          <p:sp>
            <p:nvSpPr>
              <p:cNvPr id="68663" name="AutoShape 55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144" y="288"/>
                <a:ext cx="225" cy="225"/>
              </a:xfrm>
              <a:prstGeom prst="actionButtonHelp">
                <a:avLst/>
              </a:prstGeom>
              <a:solidFill>
                <a:srgbClr val="808000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68664" name="Group 56"/>
              <p:cNvGrpSpPr>
                <a:grpSpLocks/>
              </p:cNvGrpSpPr>
              <p:nvPr/>
            </p:nvGrpSpPr>
            <p:grpSpPr bwMode="auto">
              <a:xfrm>
                <a:off x="5084" y="288"/>
                <a:ext cx="295" cy="225"/>
                <a:chOff x="2376" y="3792"/>
                <a:chExt cx="862" cy="657"/>
              </a:xfrm>
            </p:grpSpPr>
            <p:sp>
              <p:nvSpPr>
                <p:cNvPr id="68665" name="AutoShape 57">
                  <a:hlinkClick r:id="" action="ppaction://noaction" highlightClick="1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78" y="3792"/>
                  <a:ext cx="657" cy="657"/>
                </a:xfrm>
                <a:prstGeom prst="actionButtonBlank">
                  <a:avLst/>
                </a:prstGeom>
                <a:solidFill>
                  <a:srgbClr val="808000"/>
                </a:solidFill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68666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2376" y="3856"/>
                  <a:ext cx="862" cy="529"/>
                </a:xfrm>
                <a:prstGeom prst="rect">
                  <a:avLst/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rgbClr val="333300"/>
                      </a:solidFill>
                    </a:rPr>
                    <a:t>Exit</a:t>
                  </a:r>
                </a:p>
              </p:txBody>
            </p:sp>
          </p:grpSp>
        </p:grpSp>
      </p:grpSp>
      <p:sp>
        <p:nvSpPr>
          <p:cNvPr id="68667" name="Text Box 59"/>
          <p:cNvSpPr txBox="1">
            <a:spLocks noChangeArrowheads="1"/>
          </p:cNvSpPr>
          <p:nvPr/>
        </p:nvSpPr>
        <p:spPr bwMode="auto">
          <a:xfrm>
            <a:off x="1600200" y="6324600"/>
            <a:ext cx="2386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400" b="1">
                <a:solidFill>
                  <a:srgbClr val="FFFF00"/>
                </a:solidFill>
              </a:rPr>
              <a:t>Multimedia Browsing Graph</a:t>
            </a:r>
          </a:p>
        </p:txBody>
      </p:sp>
      <p:sp>
        <p:nvSpPr>
          <p:cNvPr id="68668" name="Text Box 60"/>
          <p:cNvSpPr txBox="1">
            <a:spLocks noChangeArrowheads="1"/>
          </p:cNvSpPr>
          <p:nvPr/>
        </p:nvSpPr>
        <p:spPr bwMode="auto">
          <a:xfrm>
            <a:off x="5867400" y="2057400"/>
            <a:ext cx="2971800" cy="4648200"/>
          </a:xfrm>
          <a:prstGeom prst="rect">
            <a:avLst/>
          </a:prstGeom>
          <a:solidFill>
            <a:srgbClr val="333300"/>
          </a:solidFill>
          <a:ln w="2857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r>
              <a:rPr lang="en-US" sz="2400"/>
              <a:t>   </a:t>
            </a:r>
            <a:r>
              <a:rPr lang="en-US"/>
              <a:t>The Ruminant Digestive System</a:t>
            </a:r>
          </a:p>
          <a:p>
            <a:endParaRPr lang="en-US"/>
          </a:p>
          <a:p>
            <a:r>
              <a:rPr lang="en-US"/>
              <a:t>   Four compartment stomach that:</a:t>
            </a:r>
          </a:p>
          <a:p>
            <a:r>
              <a:rPr lang="en-US"/>
              <a:t>   - utilizes complex carbohydrates   </a:t>
            </a:r>
          </a:p>
          <a:p>
            <a:r>
              <a:rPr lang="en-US"/>
              <a:t>     such as cellulose</a:t>
            </a:r>
          </a:p>
          <a:p>
            <a:r>
              <a:rPr lang="en-US"/>
              <a:t>   - utilizes non-protein nitrogen </a:t>
            </a:r>
          </a:p>
          <a:p>
            <a:r>
              <a:rPr lang="en-US"/>
              <a:t>     sources</a:t>
            </a:r>
          </a:p>
          <a:p>
            <a:r>
              <a:rPr lang="en-US"/>
              <a:t>   - utilizes feeds of no nutritive value </a:t>
            </a:r>
          </a:p>
          <a:p>
            <a:r>
              <a:rPr lang="en-US"/>
              <a:t>     for humans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               Rumen</a:t>
            </a:r>
          </a:p>
          <a:p>
            <a:endParaRPr lang="en-US"/>
          </a:p>
          <a:p>
            <a:r>
              <a:rPr lang="en-US"/>
              <a:t>The rumen, the first compartment of the ruminant stomach, is essentially non-functional at birth but develops rapidly when calves are given solid feeds such as hay and grain.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>
              <a:latin typeface="ZapfChancery" pitchFamily="18" charset="0"/>
            </a:endParaRPr>
          </a:p>
        </p:txBody>
      </p:sp>
      <p:sp>
        <p:nvSpPr>
          <p:cNvPr id="68669" name="Rectangle 61"/>
          <p:cNvSpPr>
            <a:spLocks noChangeArrowheads="1"/>
          </p:cNvSpPr>
          <p:nvPr/>
        </p:nvSpPr>
        <p:spPr bwMode="auto">
          <a:xfrm>
            <a:off x="1587500" y="1606550"/>
            <a:ext cx="7239000" cy="51054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8670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Multimedia Document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6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68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ultimedia Database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Multimedia Database Laboratory Facilities at Purdue University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On-Going Research Projects in Multimedia Databases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Example of Event-Based Video Data (Touch-down Scenario)&amp;quot;&quot;/&gt;&lt;property id=&quot;20307&quot; value=&quot;279&quot;/&gt;&lt;/object&gt;&lt;object type=&quot;3&quot; unique_id=&quot;10008&quot;&gt;&lt;property id=&quot;20148&quot; value=&quot;5&quot;/&gt;&lt;property id=&quot;20300&quot; value=&quot;Slide 5 - &amp;quot;Research Challenges for Video Databases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Semantic Video Data Modeling Complexity&amp;quot;&quot;/&gt;&lt;property id=&quot;20307&quot; value=&quot;278&quot;/&gt;&lt;/object&gt;&lt;object type=&quot;3&quot; unique_id=&quot;10010&quot;&gt;&lt;property id=&quot;20148&quot; value=&quot;5&quot;/&gt;&lt;property id=&quot;20300&quot; value=&quot;Slide 7 - &amp;quot;An Architecture for Video Database System&amp;quot;&quot;/&gt;&lt;property id=&quot;20307&quot; value=&quot;280&quot;/&gt;&lt;/object&gt;&lt;object type=&quot;3&quot; unique_id=&quot;10011&quot;&gt;&lt;property id=&quot;20148&quot; value=&quot;5&quot;/&gt;&lt;property id=&quot;20300&quot; value=&quot;Slide 8&quot;/&gt;&lt;property id=&quot;20307&quot; value=&quot;281&quot;/&gt;&lt;/object&gt;&lt;object type=&quot;3&quot; unique_id=&quot;10012&quot;&gt;&lt;property id=&quot;20148&quot; value=&quot;5&quot;/&gt;&lt;property id=&quot;20300&quot; value=&quot;Slide 9 - &amp;quot;Sample Multimedia Document&amp;quot;&quot;/&gt;&lt;property id=&quot;20307&quot; value=&quot;284&quot;/&gt;&lt;/object&gt;&lt;object type=&quot;3&quot; unique_id=&quot;10013&quot;&gt;&lt;property id=&quot;20148&quot; value=&quot;5&quot;/&gt;&lt;property id=&quot;20300&quot; value=&quot;Slide 10 - &amp;quot;Document Representation and Specification Complexity&amp;quot;&quot;/&gt;&lt;property id=&quot;20307&quot; value=&quot;283&quot;/&gt;&lt;/object&gt;&lt;object type=&quot;3&quot; unique_id=&quot;10014&quot;&gt;&lt;property id=&quot;20148&quot; value=&quot;5&quot;/&gt;&lt;property id=&quot;20300&quot; value=&quot;Slide 11&quot;/&gt;&lt;property id=&quot;20307&quot; value=&quot;286&quot;/&gt;&lt;/object&gt;&lt;object type=&quot;3&quot; unique_id=&quot;10015&quot;&gt;&lt;property id=&quot;20148&quot; value=&quot;5&quot;/&gt;&lt;property id=&quot;20300&quot; value=&quot;Slide 12 - &amp;quot;Multimedia Document Management&amp;quot;&quot;/&gt;&lt;property id=&quot;20307&quot; value=&quot;263&quot;/&gt;&lt;/object&gt;&lt;object type=&quot;3&quot; unique_id=&quot;10016&quot;&gt;&lt;property id=&quot;20148&quot; value=&quot;5&quot;/&gt;&lt;property id=&quot;20300&quot; value=&quot;Slide 13 - &amp;quot;Petri-Net Based Model for Synchronization and Quality Specification of Multimedia Documents&amp;quot;&quot;/&gt;&lt;property id=&quot;20307&quot; value=&quot;273&quot;/&gt;&lt;/object&gt;&lt;object type=&quot;3&quot; unique_id=&quot;10017&quot;&gt;&lt;property id=&quot;20148&quot; value=&quot;5&quot;/&gt;&lt;property id=&quot;20300&quot; value=&quot;Slide 14 - &amp;quot;Multimedia Browsing Environment&amp;quot;&quot;/&gt;&lt;property id=&quot;20307&quot; value=&quot;285&quot;/&gt;&lt;/object&gt;&lt;object type=&quot;3&quot; unique_id=&quot;10018&quot;&gt;&lt;property id=&quot;20148&quot; value=&quot;5&quot;/&gt;&lt;property id=&quot;20300&quot; value=&quot;Slide 15 - &amp;quot;Research Issues for Quality and Performance of Multimedia Document Management Systems&amp;quot;&quot;/&gt;&lt;property id=&quot;20307&quot; value=&quot;264&quot;/&gt;&lt;/object&gt;&lt;object type=&quot;3&quot; unique_id=&quot;10019&quot;&gt;&lt;property id=&quot;20148&quot; value=&quot;5&quot;/&gt;&lt;property id=&quot;20300&quot; value=&quot;Slide 16 - &amp;quot;Comparison of Different Multimedia Document Models&amp;quot;&quot;/&gt;&lt;property id=&quot;20307&quot; value=&quot;271&quot;/&gt;&lt;/object&gt;&lt;object type=&quot;3&quot; unique_id=&quot;10020&quot;&gt;&lt;property id=&quot;20148&quot; value=&quot;5&quot;/&gt;&lt;property id=&quot;20300&quot; value=&quot;Slide 17 - &amp;quot;Software Architecture of a Multimedia Database Management System &amp;quot;&quot;/&gt;&lt;property id=&quot;20307&quot; value=&quot;265&quot;/&gt;&lt;/object&gt;&lt;object type=&quot;3&quot; unique_id=&quot;10021&quot;&gt;&lt;property id=&quot;20148&quot; value=&quot;5&quot;/&gt;&lt;property id=&quot;20300&quot; value=&quot;Slide 18 - &amp;quot;Distributed Multimedia Database Systems&amp;quot;&quot;/&gt;&lt;property id=&quot;20307&quot; value=&quot;266&quot;/&gt;&lt;/object&gt;&lt;object type=&quot;3&quot; unique_id=&quot;10022&quot;&gt;&lt;property id=&quot;20148&quot; value=&quot;5&quot;/&gt;&lt;property id=&quot;20300&quot; value=&quot;Slide 19 - &amp;quot;Research Issues in Distributed Multimedia Database Management&amp;quot;&quot;/&gt;&lt;property id=&quot;20307&quot; value=&quot;267&quot;/&gt;&lt;/object&gt;&lt;object type=&quot;3&quot; unique_id=&quot;10023&quot;&gt;&lt;property id=&quot;20148&quot; value=&quot;5&quot;/&gt;&lt;property id=&quot;20300&quot; value=&quot;Slide 20 - &amp;quot;Architecture of a Distributed Multimedia Database Management&amp;quot;&quot;/&gt;&lt;property id=&quot;20307&quot; value=&quot;268&quot;/&gt;&lt;/object&gt;&lt;object type=&quot;3&quot; unique_id=&quot;10024&quot;&gt;&lt;property id=&quot;20148&quot; value=&quot;5&quot;/&gt;&lt;property id=&quot;20300&quot; value=&quot;Slide 21 - &amp;quot;Planned Experiments&amp;quot;&quot;/&gt;&lt;property id=&quot;20307&quot; value=&quot;27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plate.ppt">
  <a:themeElements>
    <a:clrScheme name="template.ppt 1">
      <a:dk1>
        <a:srgbClr val="000000"/>
      </a:dk1>
      <a:lt1>
        <a:srgbClr val="FFFFFF"/>
      </a:lt1>
      <a:dk2>
        <a:srgbClr val="008080"/>
      </a:dk2>
      <a:lt2>
        <a:srgbClr val="FFFFFF"/>
      </a:lt2>
      <a:accent1>
        <a:srgbClr val="FF0033"/>
      </a:accent1>
      <a:accent2>
        <a:srgbClr val="3333FF"/>
      </a:accent2>
      <a:accent3>
        <a:srgbClr val="AAC0C0"/>
      </a:accent3>
      <a:accent4>
        <a:srgbClr val="DADADA"/>
      </a:accent4>
      <a:accent5>
        <a:srgbClr val="FFAAAD"/>
      </a:accent5>
      <a:accent6>
        <a:srgbClr val="2D2DE7"/>
      </a:accent6>
      <a:hlink>
        <a:srgbClr val="CBCBCB"/>
      </a:hlink>
      <a:folHlink>
        <a:srgbClr val="00CCCC"/>
      </a:folHlink>
    </a:clrScheme>
    <a:fontScheme name="template.pp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.ppt 1">
        <a:dk1>
          <a:srgbClr val="000000"/>
        </a:dk1>
        <a:lt1>
          <a:srgbClr val="FFFFFF"/>
        </a:lt1>
        <a:dk2>
          <a:srgbClr val="008080"/>
        </a:dk2>
        <a:lt2>
          <a:srgbClr val="FFFFFF"/>
        </a:lt2>
        <a:accent1>
          <a:srgbClr val="FF0033"/>
        </a:accent1>
        <a:accent2>
          <a:srgbClr val="3333FF"/>
        </a:accent2>
        <a:accent3>
          <a:srgbClr val="AAC0C0"/>
        </a:accent3>
        <a:accent4>
          <a:srgbClr val="DADADA"/>
        </a:accent4>
        <a:accent5>
          <a:srgbClr val="FFAAAD"/>
        </a:accent5>
        <a:accent6>
          <a:srgbClr val="2D2DE7"/>
        </a:accent6>
        <a:hlink>
          <a:srgbClr val="CBCBCB"/>
        </a:hlink>
        <a:folHlink>
          <a:srgbClr val="00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.ppt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9FF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FFFF"/>
        </a:accent5>
        <a:accent6>
          <a:srgbClr val="B9B9E7"/>
        </a:accent6>
        <a:hlink>
          <a:srgbClr val="CCE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.ppt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.ppt 4">
        <a:dk1>
          <a:srgbClr val="000000"/>
        </a:dk1>
        <a:lt1>
          <a:srgbClr val="FFFFFF"/>
        </a:lt1>
        <a:dk2>
          <a:srgbClr val="000080"/>
        </a:dk2>
        <a:lt2>
          <a:srgbClr val="FFFFFF"/>
        </a:lt2>
        <a:accent1>
          <a:srgbClr val="00FFCC"/>
        </a:accent1>
        <a:accent2>
          <a:srgbClr val="9933FF"/>
        </a:accent2>
        <a:accent3>
          <a:srgbClr val="AAAAC0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CC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.ppt 5">
        <a:dk1>
          <a:srgbClr val="000000"/>
        </a:dk1>
        <a:lt1>
          <a:srgbClr val="FFFFFF"/>
        </a:lt1>
        <a:dk2>
          <a:srgbClr val="990066"/>
        </a:dk2>
        <a:lt2>
          <a:srgbClr val="FFFFFF"/>
        </a:lt2>
        <a:accent1>
          <a:srgbClr val="FF9966"/>
        </a:accent1>
        <a:accent2>
          <a:srgbClr val="009966"/>
        </a:accent2>
        <a:accent3>
          <a:srgbClr val="CAAAB8"/>
        </a:accent3>
        <a:accent4>
          <a:srgbClr val="DADADA"/>
        </a:accent4>
        <a:accent5>
          <a:srgbClr val="FFCAB8"/>
        </a:accent5>
        <a:accent6>
          <a:srgbClr val="008A5C"/>
        </a:accent6>
        <a:hlink>
          <a:srgbClr val="3333CC"/>
        </a:hlink>
        <a:folHlink>
          <a:srgbClr val="FF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.ppt 6">
        <a:dk1>
          <a:srgbClr val="000000"/>
        </a:dk1>
        <a:lt1>
          <a:srgbClr val="FFFFE1"/>
        </a:lt1>
        <a:dk2>
          <a:srgbClr val="000000"/>
        </a:dk2>
        <a:lt2>
          <a:srgbClr val="FFFFCC"/>
        </a:lt2>
        <a:accent1>
          <a:srgbClr val="FF9933"/>
        </a:accent1>
        <a:accent2>
          <a:srgbClr val="9999FF"/>
        </a:accent2>
        <a:accent3>
          <a:srgbClr val="FFFFEE"/>
        </a:accent3>
        <a:accent4>
          <a:srgbClr val="000000"/>
        </a:accent4>
        <a:accent5>
          <a:srgbClr val="FFCAAD"/>
        </a:accent5>
        <a:accent6>
          <a:srgbClr val="8A8AE7"/>
        </a:accent6>
        <a:hlink>
          <a:srgbClr val="FFCC9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H:\RI Proposal\slides\template.ppt</Template>
  <TotalTime>1211</TotalTime>
  <Words>798</Words>
  <Application>Microsoft Office PowerPoint</Application>
  <PresentationFormat>On-screen Show (4:3)</PresentationFormat>
  <Paragraphs>316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Times New Roman</vt:lpstr>
      <vt:lpstr>Arial</vt:lpstr>
      <vt:lpstr>Monotype Sorts</vt:lpstr>
      <vt:lpstr>Century Schoolbook</vt:lpstr>
      <vt:lpstr>ZapfChancery</vt:lpstr>
      <vt:lpstr>Helvetica</vt:lpstr>
      <vt:lpstr>Symbol</vt:lpstr>
      <vt:lpstr>template.ppt</vt:lpstr>
      <vt:lpstr>Microsoft Clip Gallery</vt:lpstr>
      <vt:lpstr>Microsoft Word Document</vt:lpstr>
      <vt:lpstr>Multimedia Databases</vt:lpstr>
      <vt:lpstr>Multimedia Database Laboratory Facilities at Purdue University</vt:lpstr>
      <vt:lpstr>On-Going Research Projects in Multimedia Databases</vt:lpstr>
      <vt:lpstr>Example of Event-Based Video Data (Touch-down Scenario)</vt:lpstr>
      <vt:lpstr>Research Challenges for Video Databases</vt:lpstr>
      <vt:lpstr>Semantic Video Data Modeling Complexity</vt:lpstr>
      <vt:lpstr>An Architecture for Video Database System</vt:lpstr>
      <vt:lpstr>Slide 8</vt:lpstr>
      <vt:lpstr>Sample Multimedia Document</vt:lpstr>
      <vt:lpstr>Document Representation and Specification Complexity</vt:lpstr>
      <vt:lpstr>Slide 11</vt:lpstr>
      <vt:lpstr>Multimedia Document Management</vt:lpstr>
      <vt:lpstr>Petri-Net Based Model for Synchronization and Quality Specification of Multimedia Documents</vt:lpstr>
      <vt:lpstr>Multimedia Browsing Environment</vt:lpstr>
      <vt:lpstr>Research Issues for Quality and Performance of Multimedia Document Management Systems</vt:lpstr>
      <vt:lpstr>Comparison of Different Multimedia Document Models</vt:lpstr>
      <vt:lpstr>Software Architecture of a Multimedia Database Management System </vt:lpstr>
      <vt:lpstr>Distributed Multimedia Database Systems</vt:lpstr>
      <vt:lpstr>Research Issues in Distributed Multimedia Database Management</vt:lpstr>
      <vt:lpstr>Architecture of a Distributed Multimedia Database Management</vt:lpstr>
      <vt:lpstr>Planned Experiments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 Databases</dc:title>
  <dc:creator>Arif Ghafoor</dc:creator>
  <cp:lastModifiedBy>Dr. Shijith Kumar C</cp:lastModifiedBy>
  <cp:revision>38</cp:revision>
  <cp:lastPrinted>1999-05-04T20:58:10Z</cp:lastPrinted>
  <dcterms:created xsi:type="dcterms:W3CDTF">1999-04-29T01:19:36Z</dcterms:created>
  <dcterms:modified xsi:type="dcterms:W3CDTF">2016-05-18T06:17:53Z</dcterms:modified>
</cp:coreProperties>
</file>