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1" r:id="rId1"/>
  </p:sldMasterIdLst>
  <p:notesMasterIdLst>
    <p:notesMasterId r:id="rId35"/>
  </p:notesMasterIdLst>
  <p:sldIdLst>
    <p:sldId id="256" r:id="rId2"/>
    <p:sldId id="272" r:id="rId3"/>
    <p:sldId id="279" r:id="rId4"/>
    <p:sldId id="280" r:id="rId5"/>
    <p:sldId id="281" r:id="rId6"/>
    <p:sldId id="282" r:id="rId7"/>
    <p:sldId id="283" r:id="rId8"/>
    <p:sldId id="284" r:id="rId9"/>
    <p:sldId id="286" r:id="rId10"/>
    <p:sldId id="288" r:id="rId11"/>
    <p:sldId id="287" r:id="rId12"/>
    <p:sldId id="289" r:id="rId13"/>
    <p:sldId id="290" r:id="rId14"/>
    <p:sldId id="291" r:id="rId15"/>
    <p:sldId id="292" r:id="rId16"/>
    <p:sldId id="285" r:id="rId17"/>
    <p:sldId id="273" r:id="rId18"/>
    <p:sldId id="275" r:id="rId19"/>
    <p:sldId id="257" r:id="rId20"/>
    <p:sldId id="258" r:id="rId21"/>
    <p:sldId id="260" r:id="rId22"/>
    <p:sldId id="261" r:id="rId23"/>
    <p:sldId id="262" r:id="rId24"/>
    <p:sldId id="264" r:id="rId25"/>
    <p:sldId id="266" r:id="rId26"/>
    <p:sldId id="276" r:id="rId27"/>
    <p:sldId id="268" r:id="rId28"/>
    <p:sldId id="269" r:id="rId29"/>
    <p:sldId id="267" r:id="rId30"/>
    <p:sldId id="271" r:id="rId31"/>
    <p:sldId id="270" r:id="rId32"/>
    <p:sldId id="277" r:id="rId33"/>
    <p:sldId id="278" r:id="rId3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86380" autoAdjust="0"/>
  </p:normalViewPr>
  <p:slideViewPr>
    <p:cSldViewPr>
      <p:cViewPr varScale="1">
        <p:scale>
          <a:sx n="65" d="100"/>
          <a:sy n="65" d="100"/>
        </p:scale>
        <p:origin x="786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67E4AE-1ADD-4C83-AD40-DA9964D512E3}" type="datetimeFigureOut">
              <a:rPr lang="en-IN" smtClean="0"/>
              <a:pPr/>
              <a:t>05-10-2018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9CE075-DCE1-4F78-97E8-AA727F4E6D3D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9CE075-DCE1-4F78-97E8-AA727F4E6D3D}" type="slidenum">
              <a:rPr lang="en-IN" smtClean="0"/>
              <a:pPr/>
              <a:t>22</a:t>
            </a:fld>
            <a:endParaRPr lang="en-I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955994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5256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032457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1867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68268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6255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1529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03290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6913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80923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767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504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2723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39087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775084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7116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9247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2" r:id="rId1"/>
    <p:sldLayoutId id="2147483853" r:id="rId2"/>
    <p:sldLayoutId id="2147483854" r:id="rId3"/>
    <p:sldLayoutId id="2147483855" r:id="rId4"/>
    <p:sldLayoutId id="2147483856" r:id="rId5"/>
    <p:sldLayoutId id="2147483857" r:id="rId6"/>
    <p:sldLayoutId id="2147483858" r:id="rId7"/>
    <p:sldLayoutId id="2147483859" r:id="rId8"/>
    <p:sldLayoutId id="2147483860" r:id="rId9"/>
    <p:sldLayoutId id="2147483861" r:id="rId10"/>
    <p:sldLayoutId id="2147483862" r:id="rId11"/>
    <p:sldLayoutId id="2147483863" r:id="rId12"/>
    <p:sldLayoutId id="2147483864" r:id="rId13"/>
    <p:sldLayoutId id="2147483865" r:id="rId14"/>
    <p:sldLayoutId id="2147483866" r:id="rId15"/>
    <p:sldLayoutId id="214748386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2057400"/>
            <a:ext cx="7848600" cy="2362200"/>
          </a:xfrm>
        </p:spPr>
        <p:txBody>
          <a:bodyPr>
            <a:noAutofit/>
          </a:bodyPr>
          <a:lstStyle/>
          <a:p>
            <a:pPr algn="ctr"/>
            <a:br>
              <a:rPr lang="en-IN" sz="4000" b="1" dirty="0"/>
            </a:br>
            <a:br>
              <a:rPr lang="en-IN" sz="4000" b="1" dirty="0"/>
            </a:br>
            <a:r>
              <a:rPr lang="en-IN" sz="4000" b="1" dirty="0"/>
              <a:t>Electronic Information Resources/Services @ AIISH: Types and Access Modes </a:t>
            </a:r>
            <a:endParaRPr lang="en-IN" sz="40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922F11-06AF-44BB-912D-E10A8619F8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99" y="609600"/>
            <a:ext cx="7239001" cy="1320800"/>
          </a:xfrm>
        </p:spPr>
        <p:txBody>
          <a:bodyPr>
            <a:normAutofit fontScale="90000"/>
          </a:bodyPr>
          <a:lstStyle/>
          <a:p>
            <a:r>
              <a:rPr lang="en-IN" dirty="0"/>
              <a:t>Bibliographic management system</a:t>
            </a:r>
            <a:br>
              <a:rPr lang="en-IN" dirty="0"/>
            </a:br>
            <a:br>
              <a:rPr lang="en-IN" dirty="0"/>
            </a:b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D183DC-1FB1-4A83-B07C-1F66EE29E3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" y="1143000"/>
            <a:ext cx="6347714" cy="4898363"/>
          </a:xfrm>
        </p:spPr>
        <p:txBody>
          <a:bodyPr/>
          <a:lstStyle/>
          <a:p>
            <a:endParaRPr lang="en-IN" dirty="0"/>
          </a:p>
          <a:p>
            <a:r>
              <a:rPr lang="en-IN" sz="2400" dirty="0"/>
              <a:t>Software tools for managing bibliography</a:t>
            </a:r>
          </a:p>
          <a:p>
            <a:endParaRPr lang="en-IN" dirty="0"/>
          </a:p>
          <a:p>
            <a:r>
              <a:rPr lang="en-IN" sz="2400" dirty="0"/>
              <a:t>Free Vs Fee-based</a:t>
            </a:r>
          </a:p>
          <a:p>
            <a:endParaRPr lang="en-IN" dirty="0"/>
          </a:p>
          <a:p>
            <a:pPr indent="11113"/>
            <a:r>
              <a:rPr lang="en-IN" sz="2000" dirty="0"/>
              <a:t>EndNote</a:t>
            </a:r>
          </a:p>
          <a:p>
            <a:pPr indent="11113"/>
            <a:r>
              <a:rPr lang="en-IN" sz="2000" dirty="0"/>
              <a:t>Zotero</a:t>
            </a:r>
          </a:p>
          <a:p>
            <a:pPr indent="11113"/>
            <a:r>
              <a:rPr lang="en-IN" sz="2000" dirty="0" err="1"/>
              <a:t>Mendley</a:t>
            </a:r>
            <a:r>
              <a:rPr lang="en-IN" sz="2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334992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71654A-D9EC-4D82-8D12-A2131D2409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Discovery System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A4D626-1995-462E-9A85-1C86C14E9F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A Variety of E-Resources</a:t>
            </a:r>
          </a:p>
          <a:p>
            <a:r>
              <a:rPr lang="en-IN" dirty="0"/>
              <a:t>Scattered Information</a:t>
            </a:r>
          </a:p>
          <a:p>
            <a:r>
              <a:rPr lang="en-IN" dirty="0"/>
              <a:t>Manual Searching</a:t>
            </a:r>
          </a:p>
          <a:p>
            <a:r>
              <a:rPr lang="en-IN" dirty="0"/>
              <a:t>Common Search Tool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577981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C3F8C3-DD11-4915-9D01-4F277D6B74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99" y="609600"/>
            <a:ext cx="7010401" cy="1320800"/>
          </a:xfrm>
        </p:spPr>
        <p:txBody>
          <a:bodyPr/>
          <a:lstStyle/>
          <a:p>
            <a:r>
              <a:rPr lang="en-IN" dirty="0"/>
              <a:t>Online Public Access Catalogue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402B77-F1D5-438A-BE79-5D6EA9F238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Tool for searching the print resources</a:t>
            </a:r>
          </a:p>
          <a:p>
            <a:r>
              <a:rPr lang="en-IN" dirty="0"/>
              <a:t>Mainly books</a:t>
            </a:r>
          </a:p>
          <a:p>
            <a:r>
              <a:rPr lang="en-IN" dirty="0"/>
              <a:t>Author, Title, Subject</a:t>
            </a:r>
          </a:p>
          <a:p>
            <a:r>
              <a:rPr lang="en-IN" dirty="0"/>
              <a:t>Status, No. of Copies</a:t>
            </a:r>
          </a:p>
          <a:p>
            <a:r>
              <a:rPr lang="en-IN" dirty="0"/>
              <a:t>Modern tools: Feedback</a:t>
            </a:r>
          </a:p>
        </p:txBody>
      </p:sp>
    </p:spTree>
    <p:extLst>
      <p:ext uri="{BB962C8B-B14F-4D97-AF65-F5344CB8AC3E}">
        <p14:creationId xmlns:p14="http://schemas.microsoft.com/office/powerpoint/2010/main" val="19898329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486271-D598-45A1-BA87-FA83760444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Plagiarism Detection Tool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8C9848-4B7F-464A-BC3E-18E1C45310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sz="2400" dirty="0"/>
              <a:t>Unauthorized copying </a:t>
            </a:r>
            <a:r>
              <a:rPr lang="en-IN" dirty="0"/>
              <a:t> </a:t>
            </a:r>
          </a:p>
          <a:p>
            <a:r>
              <a:rPr lang="en-IN" sz="2400" dirty="0"/>
              <a:t>Unethical</a:t>
            </a:r>
            <a:r>
              <a:rPr lang="en-IN" dirty="0"/>
              <a:t> </a:t>
            </a:r>
          </a:p>
          <a:p>
            <a:r>
              <a:rPr lang="en-IN" dirty="0"/>
              <a:t>Tools for detecting plagiarism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1113094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415CFA-DED1-47ED-80F4-0A255242F4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Remote Login Tool</a:t>
            </a:r>
            <a:br>
              <a:rPr lang="en-IN" dirty="0"/>
            </a:b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AEA217-205B-42CB-B819-FCCD475BDB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Intranet Access</a:t>
            </a:r>
          </a:p>
          <a:p>
            <a:r>
              <a:rPr lang="en-IN" dirty="0"/>
              <a:t>Access from Across the Globe</a:t>
            </a:r>
          </a:p>
          <a:p>
            <a:endParaRPr lang="en-IN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0674006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162E6D-6F9C-472A-89B3-9894D72D99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Writing support tool</a:t>
            </a:r>
            <a:br>
              <a:rPr lang="en-IN" dirty="0"/>
            </a:b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4C1B76-0BB1-48D4-9D44-91AB0A4B4E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Grammar</a:t>
            </a:r>
          </a:p>
          <a:p>
            <a:r>
              <a:rPr lang="en-IN" dirty="0"/>
              <a:t>Style</a:t>
            </a:r>
          </a:p>
          <a:p>
            <a:r>
              <a:rPr lang="en-IN" dirty="0"/>
              <a:t>Format</a:t>
            </a:r>
          </a:p>
        </p:txBody>
      </p:sp>
    </p:spTree>
    <p:extLst>
      <p:ext uri="{BB962C8B-B14F-4D97-AF65-F5344CB8AC3E}">
        <p14:creationId xmlns:p14="http://schemas.microsoft.com/office/powerpoint/2010/main" val="21162851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9CAA7-A792-42E6-B592-E370DD63BD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521014-2858-409C-8BD9-78B3C0CB63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0361710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40" y="609600"/>
            <a:ext cx="7848601" cy="914400"/>
          </a:xfrm>
        </p:spPr>
        <p:txBody>
          <a:bodyPr>
            <a:normAutofit/>
          </a:bodyPr>
          <a:lstStyle/>
          <a:p>
            <a:pPr algn="ctr"/>
            <a:r>
              <a:rPr lang="en-IN" dirty="0"/>
              <a:t>AIISH Library and Information Centre</a:t>
            </a:r>
            <a:endParaRPr lang="en-IN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371600"/>
            <a:ext cx="6347714" cy="4669763"/>
          </a:xfrm>
        </p:spPr>
        <p:txBody>
          <a:bodyPr>
            <a:normAutofit/>
          </a:bodyPr>
          <a:lstStyle/>
          <a:p>
            <a:pPr algn="just">
              <a:lnSpc>
                <a:spcPct val="110000"/>
              </a:lnSpc>
            </a:pPr>
            <a:r>
              <a:rPr lang="en-IN" sz="3600" dirty="0"/>
              <a:t>E-books, E-</a:t>
            </a:r>
            <a:r>
              <a:rPr lang="en-IN" sz="3600" dirty="0" err="1"/>
              <a:t>jrnls</a:t>
            </a:r>
            <a:r>
              <a:rPr lang="en-IN" sz="3600" dirty="0"/>
              <a:t>, databases, Research Repository</a:t>
            </a:r>
          </a:p>
          <a:p>
            <a:pPr algn="just"/>
            <a:r>
              <a:rPr lang="en-IN" sz="3200" dirty="0"/>
              <a:t>OPAC, Remote login, Bibliographic management Plagiarism detection, Grammar checker</a:t>
            </a:r>
          </a:p>
          <a:p>
            <a:r>
              <a:rPr lang="en-IN" sz="3200" dirty="0"/>
              <a:t>N-LIST service</a:t>
            </a:r>
          </a:p>
          <a:p>
            <a:r>
              <a:rPr lang="en-IN" sz="3200" dirty="0"/>
              <a:t>ERMED</a:t>
            </a:r>
          </a:p>
          <a:p>
            <a:pPr algn="just"/>
            <a:endParaRPr lang="en-IN" sz="3200" dirty="0"/>
          </a:p>
          <a:p>
            <a:pPr algn="just"/>
            <a:endParaRPr lang="en-IN" sz="3200" dirty="0"/>
          </a:p>
          <a:p>
            <a:pPr marL="0" indent="0" algn="just">
              <a:buNone/>
            </a:pPr>
            <a:endParaRPr lang="en-IN" sz="3200" dirty="0"/>
          </a:p>
          <a:p>
            <a:pPr>
              <a:lnSpc>
                <a:spcPct val="150000"/>
              </a:lnSpc>
            </a:pPr>
            <a:endParaRPr lang="en-IN" sz="3600" dirty="0"/>
          </a:p>
          <a:p>
            <a:pPr>
              <a:lnSpc>
                <a:spcPct val="150000"/>
              </a:lnSpc>
            </a:pPr>
            <a:endParaRPr lang="en-IN" sz="36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dirty="0"/>
              <a:t>Access Modes</a:t>
            </a:r>
            <a:br>
              <a:rPr lang="en-IN" dirty="0"/>
            </a:br>
            <a:r>
              <a:rPr lang="en-IN" b="1" dirty="0">
                <a:solidFill>
                  <a:srgbClr val="0070C0"/>
                </a:solidFill>
              </a:rPr>
              <a:t>www.aiish.ac.in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b="1" dirty="0"/>
              <a:t>Username &amp; password based</a:t>
            </a:r>
            <a:r>
              <a:rPr lang="en-IN" dirty="0"/>
              <a:t> </a:t>
            </a:r>
          </a:p>
          <a:p>
            <a:pPr>
              <a:buNone/>
            </a:pPr>
            <a:r>
              <a:rPr lang="en-IN" dirty="0"/>
              <a:t>	Self-created</a:t>
            </a:r>
          </a:p>
          <a:p>
            <a:pPr>
              <a:buNone/>
            </a:pPr>
            <a:r>
              <a:rPr lang="en-IN" dirty="0"/>
              <a:t>	Created by </a:t>
            </a:r>
            <a:r>
              <a:rPr lang="en-IN" u="sng" dirty="0"/>
              <a:t>Us</a:t>
            </a:r>
          </a:p>
          <a:p>
            <a:pPr>
              <a:tabLst>
                <a:tab pos="371475" algn="l"/>
              </a:tabLst>
            </a:pPr>
            <a:r>
              <a:rPr lang="en-IN" b="1" dirty="0"/>
              <a:t>	Intranet-based </a:t>
            </a:r>
          </a:p>
          <a:p>
            <a:pPr>
              <a:buNone/>
              <a:tabLst>
                <a:tab pos="371475" algn="l"/>
              </a:tabLst>
            </a:pPr>
            <a:r>
              <a:rPr lang="en-IN" dirty="0"/>
              <a:t>	Time-bound</a:t>
            </a:r>
          </a:p>
          <a:p>
            <a:pPr>
              <a:buNone/>
              <a:tabLst>
                <a:tab pos="371475" algn="l"/>
              </a:tabLst>
            </a:pPr>
            <a:r>
              <a:rPr lang="en-IN" dirty="0"/>
              <a:t>	Any time</a:t>
            </a:r>
          </a:p>
          <a:p>
            <a:r>
              <a:rPr lang="en-IN" b="1" dirty="0"/>
              <a:t>User Restrictions</a:t>
            </a:r>
          </a:p>
          <a:p>
            <a:pPr>
              <a:buNone/>
            </a:pPr>
            <a:r>
              <a:rPr lang="en-IN" dirty="0"/>
              <a:t>	Only for </a:t>
            </a:r>
            <a:r>
              <a:rPr lang="en-IN" dirty="0" err="1"/>
              <a:t>AIISH</a:t>
            </a:r>
            <a:r>
              <a:rPr lang="en-IN" dirty="0"/>
              <a:t> Staff &amp; students</a:t>
            </a:r>
          </a:p>
          <a:p>
            <a:pPr>
              <a:buNone/>
            </a:pPr>
            <a:r>
              <a:rPr lang="en-IN" dirty="0"/>
              <a:t>	For all</a:t>
            </a:r>
          </a:p>
          <a:p>
            <a:pPr>
              <a:buNone/>
            </a:pPr>
            <a:endParaRPr lang="en-IN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359437"/>
            <a:ext cx="6347713" cy="914400"/>
          </a:xfrm>
        </p:spPr>
        <p:txBody>
          <a:bodyPr>
            <a:normAutofit fontScale="90000"/>
          </a:bodyPr>
          <a:lstStyle/>
          <a:p>
            <a:br>
              <a:rPr lang="en-IN" dirty="0"/>
            </a:br>
            <a:r>
              <a:rPr lang="en-IN" dirty="0"/>
              <a:t>Research Repository ... </a:t>
            </a:r>
            <a:br>
              <a:rPr lang="en-IN" dirty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1488613"/>
            <a:ext cx="6858002" cy="3880773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q"/>
            </a:pPr>
            <a:endParaRPr lang="en-IN" dirty="0"/>
          </a:p>
          <a:p>
            <a:pPr>
              <a:buFont typeface="Wingdings" pitchFamily="2" charset="2"/>
              <a:buChar char="q"/>
            </a:pPr>
            <a:r>
              <a:rPr lang="en-IN" sz="3000" dirty="0"/>
              <a:t>A digital repository of research reports of AIISH</a:t>
            </a:r>
          </a:p>
          <a:p>
            <a:pPr>
              <a:buFont typeface="Wingdings" pitchFamily="2" charset="2"/>
              <a:buChar char="q"/>
            </a:pPr>
            <a:r>
              <a:rPr lang="en-IN" sz="3000" dirty="0"/>
              <a:t>Contents</a:t>
            </a:r>
          </a:p>
          <a:p>
            <a:pPr indent="106363">
              <a:buFont typeface="Courier New" pitchFamily="49" charset="0"/>
              <a:buChar char="o"/>
              <a:tabLst>
                <a:tab pos="722313" algn="l"/>
              </a:tabLst>
            </a:pPr>
            <a:r>
              <a:rPr lang="en-IN" sz="3000" dirty="0"/>
              <a:t>	PG Dissertations</a:t>
            </a:r>
          </a:p>
          <a:p>
            <a:pPr indent="106363">
              <a:buFont typeface="Courier New" pitchFamily="49" charset="0"/>
              <a:buChar char="o"/>
              <a:tabLst>
                <a:tab pos="722313" algn="l"/>
              </a:tabLst>
            </a:pPr>
            <a:r>
              <a:rPr lang="en-IN" sz="3000" dirty="0"/>
              <a:t>	Independent Projects</a:t>
            </a:r>
          </a:p>
          <a:p>
            <a:pPr indent="106363">
              <a:buFont typeface="Courier New" pitchFamily="49" charset="0"/>
              <a:buChar char="o"/>
              <a:tabLst>
                <a:tab pos="722313" algn="l"/>
              </a:tabLst>
            </a:pPr>
            <a:r>
              <a:rPr lang="en-IN" sz="3000" dirty="0"/>
              <a:t>	</a:t>
            </a:r>
            <a:r>
              <a:rPr lang="en-IN" sz="3000" dirty="0" err="1"/>
              <a:t>ARF</a:t>
            </a:r>
            <a:r>
              <a:rPr lang="en-IN" sz="3000" dirty="0"/>
              <a:t> Projects</a:t>
            </a:r>
          </a:p>
          <a:p>
            <a:pPr indent="106363">
              <a:buFont typeface="Courier New" pitchFamily="49" charset="0"/>
              <a:buChar char="o"/>
              <a:tabLst>
                <a:tab pos="722313" algn="l"/>
              </a:tabLst>
            </a:pPr>
            <a:r>
              <a:rPr lang="en-IN" sz="3000" dirty="0"/>
              <a:t>	PhD Theses</a:t>
            </a:r>
          </a:p>
          <a:p>
            <a:pPr>
              <a:buNone/>
            </a:pPr>
            <a:r>
              <a:rPr lang="en-IN" dirty="0"/>
              <a:t>	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E-Resources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IN" sz="3200" dirty="0"/>
              <a:t>E-books </a:t>
            </a:r>
          </a:p>
          <a:p>
            <a:pPr marL="514350" indent="-514350">
              <a:buFont typeface="Wingdings 3" charset="2"/>
              <a:buAutoNum type="arabicPeriod"/>
            </a:pPr>
            <a:r>
              <a:rPr lang="en-IN" sz="3200"/>
              <a:t>E-journals</a:t>
            </a:r>
          </a:p>
          <a:p>
            <a:pPr>
              <a:buNone/>
            </a:pPr>
            <a:r>
              <a:rPr lang="en-IN" sz="3200"/>
              <a:t>3</a:t>
            </a:r>
            <a:r>
              <a:rPr lang="en-IN" sz="3200" dirty="0"/>
              <a:t>. Databases </a:t>
            </a:r>
          </a:p>
          <a:p>
            <a:pPr>
              <a:buNone/>
            </a:pPr>
            <a:r>
              <a:rPr lang="en-IN" sz="3200" dirty="0"/>
              <a:t>4. Research Repository</a:t>
            </a:r>
          </a:p>
          <a:p>
            <a:pPr>
              <a:buNone/>
            </a:pPr>
            <a:endParaRPr lang="en-IN" dirty="0"/>
          </a:p>
          <a:p>
            <a:pPr>
              <a:buNone/>
            </a:pPr>
            <a:endParaRPr lang="en-IN" dirty="0"/>
          </a:p>
          <a:p>
            <a:pPr>
              <a:buNone/>
            </a:pPr>
            <a:endParaRPr lang="en-IN" dirty="0"/>
          </a:p>
          <a:p>
            <a:endParaRPr lang="en-IN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28600"/>
            <a:ext cx="6347713" cy="836402"/>
          </a:xfrm>
        </p:spPr>
        <p:txBody>
          <a:bodyPr>
            <a:normAutofit fontScale="90000"/>
          </a:bodyPr>
          <a:lstStyle/>
          <a:p>
            <a:r>
              <a:rPr lang="en-IN" dirty="0"/>
              <a:t>Research Repository ... </a:t>
            </a:r>
            <a:br>
              <a:rPr lang="en-IN" dirty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914400"/>
            <a:ext cx="8077202" cy="55626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IN" sz="2800" dirty="0"/>
              <a:t>Features &amp; drawbacks</a:t>
            </a:r>
          </a:p>
          <a:p>
            <a:pPr indent="203200">
              <a:buFont typeface="Courier New" pitchFamily="49" charset="0"/>
              <a:buChar char="o"/>
            </a:pPr>
            <a:r>
              <a:rPr lang="en-IN" sz="2800" dirty="0"/>
              <a:t>Largest sp.&amp; hg. Repository</a:t>
            </a:r>
          </a:p>
          <a:p>
            <a:pPr indent="203200">
              <a:buFont typeface="Courier New" pitchFamily="49" charset="0"/>
              <a:buChar char="o"/>
            </a:pPr>
            <a:r>
              <a:rPr lang="en-IN" sz="2800" dirty="0"/>
              <a:t>Various search options</a:t>
            </a:r>
          </a:p>
          <a:p>
            <a:pPr indent="203200">
              <a:buFont typeface="Courier New" pitchFamily="49" charset="0"/>
              <a:buChar char="o"/>
            </a:pPr>
            <a:r>
              <a:rPr lang="en-IN" sz="2800" dirty="0"/>
              <a:t>Updated on a daily basis </a:t>
            </a:r>
          </a:p>
          <a:p>
            <a:pPr indent="9525">
              <a:buFont typeface="Courier New" pitchFamily="49" charset="0"/>
              <a:buChar char="o"/>
            </a:pPr>
            <a:r>
              <a:rPr lang="en-IN" sz="2800" b="1" i="1" dirty="0"/>
              <a:t>Not downloadable</a:t>
            </a:r>
          </a:p>
          <a:p>
            <a:pPr indent="9525">
              <a:buFont typeface="Courier New" pitchFamily="49" charset="0"/>
              <a:buChar char="o"/>
            </a:pPr>
            <a:r>
              <a:rPr lang="en-IN" sz="2800" b="1" i="1" dirty="0"/>
              <a:t>Not </a:t>
            </a:r>
            <a:r>
              <a:rPr lang="en-IN" sz="2800" b="1" i="1" dirty="0" err="1"/>
              <a:t>copyable</a:t>
            </a:r>
            <a:endParaRPr lang="en-IN" sz="2800" b="1" i="1" dirty="0"/>
          </a:p>
          <a:p>
            <a:pPr indent="9525">
              <a:buFont typeface="Courier New" pitchFamily="49" charset="0"/>
              <a:buChar char="o"/>
            </a:pPr>
            <a:r>
              <a:rPr lang="en-IN" sz="2800" b="1" i="1" dirty="0"/>
              <a:t>No full-text searching</a:t>
            </a:r>
          </a:p>
          <a:p>
            <a:pPr indent="9525">
              <a:buFont typeface="Courier New" pitchFamily="49" charset="0"/>
              <a:buChar char="o"/>
            </a:pPr>
            <a:r>
              <a:rPr lang="en-IN" sz="2800" b="1" i="1" dirty="0"/>
              <a:t>Content errors (Help us)</a:t>
            </a:r>
          </a:p>
          <a:p>
            <a:pPr indent="9525">
              <a:buFont typeface="Courier New" pitchFamily="49" charset="0"/>
              <a:buChar char="o"/>
            </a:pPr>
            <a:r>
              <a:rPr lang="en-IN" sz="2800" b="1" i="1" dirty="0"/>
              <a:t>Missing pages</a:t>
            </a:r>
          </a:p>
          <a:p>
            <a:pPr indent="203200">
              <a:buFont typeface="Courier New" pitchFamily="49" charset="0"/>
              <a:buChar char="o"/>
            </a:pPr>
            <a:endParaRPr lang="en-IN" sz="2800" dirty="0"/>
          </a:p>
          <a:p>
            <a:pPr>
              <a:buNone/>
            </a:pPr>
            <a:endParaRPr lang="en-IN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Research Repository ...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524000"/>
            <a:ext cx="6347714" cy="451736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IN" sz="3200" dirty="0"/>
              <a:t>Access</a:t>
            </a:r>
          </a:p>
          <a:p>
            <a:pPr indent="9525">
              <a:buFont typeface="Courier New" pitchFamily="49" charset="0"/>
              <a:buChar char="o"/>
            </a:pPr>
            <a:r>
              <a:rPr lang="en-IN" sz="3200" dirty="0"/>
              <a:t>User name &amp; password based</a:t>
            </a:r>
          </a:p>
          <a:p>
            <a:pPr indent="9525">
              <a:buFont typeface="Courier New" pitchFamily="49" charset="0"/>
              <a:buChar char="o"/>
            </a:pPr>
            <a:r>
              <a:rPr lang="en-IN" sz="3200" dirty="0"/>
              <a:t>Self registration 	</a:t>
            </a:r>
          </a:p>
          <a:p>
            <a:pPr indent="9525">
              <a:buFont typeface="Courier New" pitchFamily="49" charset="0"/>
              <a:buChar char="o"/>
            </a:pPr>
            <a:r>
              <a:rPr lang="en-IN" sz="3200" dirty="0"/>
              <a:t>Free for all</a:t>
            </a:r>
          </a:p>
          <a:p>
            <a:pPr indent="9525">
              <a:buFont typeface="Courier New" pitchFamily="49" charset="0"/>
              <a:buChar char="o"/>
            </a:pPr>
            <a:r>
              <a:rPr lang="en-IN" sz="3200" dirty="0"/>
              <a:t>Globally accessible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5927" y="266700"/>
            <a:ext cx="6347713" cy="609600"/>
          </a:xfrm>
        </p:spPr>
        <p:txBody>
          <a:bodyPr>
            <a:normAutofit fontScale="90000"/>
          </a:bodyPr>
          <a:lstStyle/>
          <a:p>
            <a:pPr>
              <a:tabLst>
                <a:tab pos="273050" algn="l"/>
              </a:tabLst>
            </a:pPr>
            <a:r>
              <a:rPr lang="en-IN" dirty="0"/>
              <a:t>Databases..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7827" y="1197429"/>
            <a:ext cx="7946574" cy="5431971"/>
          </a:xfrm>
        </p:spPr>
        <p:txBody>
          <a:bodyPr>
            <a:noAutofit/>
          </a:bodyPr>
          <a:lstStyle/>
          <a:p>
            <a:pPr algn="just"/>
            <a:r>
              <a:rPr lang="en-IN" sz="2800" dirty="0"/>
              <a:t>Bibliographic </a:t>
            </a:r>
          </a:p>
          <a:p>
            <a:pPr marL="0" indent="0" algn="just">
              <a:buNone/>
            </a:pPr>
            <a:r>
              <a:rPr lang="en-IN" sz="2800" dirty="0"/>
              <a:t>		COMDISDOME</a:t>
            </a:r>
          </a:p>
          <a:p>
            <a:pPr marL="0" indent="0" algn="just">
              <a:buNone/>
            </a:pPr>
            <a:r>
              <a:rPr lang="en-IN" sz="2800" dirty="0"/>
              <a:t>		LLBA  </a:t>
            </a:r>
          </a:p>
          <a:p>
            <a:pPr algn="just"/>
            <a:r>
              <a:rPr lang="en-IN" sz="2800" dirty="0"/>
              <a:t>Full-text		</a:t>
            </a:r>
          </a:p>
          <a:p>
            <a:pPr algn="just">
              <a:buNone/>
            </a:pPr>
            <a:r>
              <a:rPr lang="en-IN" sz="2800" dirty="0"/>
              <a:t>			</a:t>
            </a:r>
            <a:r>
              <a:rPr lang="en-IN" sz="2800" dirty="0" err="1"/>
              <a:t>PsycARTICLES</a:t>
            </a:r>
            <a:endParaRPr lang="en-IN" sz="2800" dirty="0"/>
          </a:p>
          <a:p>
            <a:pPr algn="just">
              <a:buNone/>
            </a:pPr>
            <a:r>
              <a:rPr lang="en-IN" sz="2800" dirty="0"/>
              <a:t>			</a:t>
            </a:r>
            <a:r>
              <a:rPr lang="en-IN" sz="2800" dirty="0" err="1"/>
              <a:t>MedOne</a:t>
            </a:r>
            <a:r>
              <a:rPr lang="en-IN" sz="2800" dirty="0"/>
              <a:t> </a:t>
            </a:r>
            <a:r>
              <a:rPr lang="en-IN" sz="2800" dirty="0" err="1"/>
              <a:t>ComSci</a:t>
            </a:r>
            <a:endParaRPr lang="en-IN" sz="2800" dirty="0"/>
          </a:p>
          <a:p>
            <a:pPr algn="just"/>
            <a:r>
              <a:rPr lang="en-IN" sz="2800" dirty="0"/>
              <a:t>Hybrid</a:t>
            </a:r>
          </a:p>
          <a:p>
            <a:pPr marL="0" indent="0" algn="just">
              <a:buNone/>
            </a:pPr>
            <a:r>
              <a:rPr lang="en-IN" sz="2800" dirty="0"/>
              <a:t>		J-Gate</a:t>
            </a:r>
          </a:p>
          <a:p>
            <a:pPr algn="just">
              <a:buFont typeface="Courier New" pitchFamily="49" charset="0"/>
              <a:buChar char="o"/>
            </a:pPr>
            <a:r>
              <a:rPr lang="en-IN" sz="2800" dirty="0"/>
              <a:t>Free: </a:t>
            </a:r>
            <a:r>
              <a:rPr lang="en-IN" sz="2800" dirty="0" err="1"/>
              <a:t>PubMed</a:t>
            </a:r>
            <a:r>
              <a:rPr lang="en-IN" sz="2800" dirty="0"/>
              <a:t>, </a:t>
            </a:r>
            <a:r>
              <a:rPr lang="en-IN" sz="2800" dirty="0" err="1"/>
              <a:t>RehabData</a:t>
            </a:r>
            <a:endParaRPr lang="en-IN" sz="28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Databases: Access Mode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2160590"/>
            <a:ext cx="7772401" cy="3880773"/>
          </a:xfrm>
        </p:spPr>
        <p:txBody>
          <a:bodyPr/>
          <a:lstStyle/>
          <a:p>
            <a:pPr marL="722313" indent="-176213">
              <a:buFont typeface="Courier New" pitchFamily="49" charset="0"/>
              <a:buChar char="o"/>
            </a:pPr>
            <a:r>
              <a:rPr lang="en-IN" sz="3600" dirty="0"/>
              <a:t>Intranet-based only</a:t>
            </a:r>
          </a:p>
          <a:p>
            <a:pPr marL="722313" indent="-176213">
              <a:buFont typeface="Courier New" pitchFamily="49" charset="0"/>
              <a:buChar char="o"/>
            </a:pPr>
            <a:r>
              <a:rPr lang="en-IN" sz="3600" dirty="0"/>
              <a:t>Facility for personal account creation </a:t>
            </a:r>
          </a:p>
          <a:p>
            <a:pPr>
              <a:buFont typeface="Wingdings" pitchFamily="2" charset="2"/>
              <a:buChar char="q"/>
            </a:pPr>
            <a:endParaRPr lang="en-IN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4154" y="381000"/>
            <a:ext cx="6347713" cy="1320800"/>
          </a:xfrm>
        </p:spPr>
        <p:txBody>
          <a:bodyPr/>
          <a:lstStyle/>
          <a:p>
            <a:r>
              <a:rPr lang="en-IN" dirty="0"/>
              <a:t>N-LIST ...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4154" y="1270000"/>
            <a:ext cx="8158845" cy="5207000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70000"/>
              </a:lnSpc>
            </a:pPr>
            <a:r>
              <a:rPr lang="en-IN" sz="3500" dirty="0"/>
              <a:t>MHRD, UGC, INFLIBNET</a:t>
            </a:r>
          </a:p>
          <a:p>
            <a:pPr>
              <a:lnSpc>
                <a:spcPct val="170000"/>
              </a:lnSpc>
            </a:pPr>
            <a:r>
              <a:rPr lang="en-IN" sz="3500" dirty="0"/>
              <a:t>6000 + e-journals &amp; 135000+ e-books</a:t>
            </a:r>
          </a:p>
          <a:p>
            <a:pPr>
              <a:lnSpc>
                <a:spcPct val="170000"/>
              </a:lnSpc>
            </a:pPr>
            <a:r>
              <a:rPr lang="en-IN" sz="3500" dirty="0"/>
              <a:t>Publisher &amp; Subject-wise browsing </a:t>
            </a:r>
          </a:p>
          <a:p>
            <a:pPr>
              <a:lnSpc>
                <a:spcPct val="170000"/>
              </a:lnSpc>
            </a:pPr>
            <a:r>
              <a:rPr lang="en-IN" sz="3500" dirty="0"/>
              <a:t>Searching through common interface </a:t>
            </a:r>
          </a:p>
          <a:p>
            <a:pPr>
              <a:lnSpc>
                <a:spcPct val="170000"/>
              </a:lnSpc>
            </a:pPr>
            <a:r>
              <a:rPr lang="en-IN" sz="3500" dirty="0"/>
              <a:t>Ebrary</a:t>
            </a:r>
          </a:p>
          <a:p>
            <a:endParaRPr lang="en-IN" sz="3200" dirty="0"/>
          </a:p>
          <a:p>
            <a:pPr>
              <a:buNone/>
            </a:pPr>
            <a:r>
              <a:rPr lang="en-IN" sz="1400" dirty="0"/>
              <a:t>		</a:t>
            </a:r>
          </a:p>
          <a:p>
            <a:pPr>
              <a:buNone/>
            </a:pPr>
            <a:r>
              <a:rPr lang="en-IN" sz="1400" dirty="0"/>
              <a:t>		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N-LIST: Access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2384" y="1488613"/>
            <a:ext cx="7952017" cy="4454987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endParaRPr lang="en-IN" dirty="0"/>
          </a:p>
          <a:p>
            <a:pPr marL="800100" indent="-4572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IN" sz="3200" dirty="0"/>
              <a:t>User name &amp; password-based</a:t>
            </a:r>
          </a:p>
          <a:p>
            <a:pPr marL="800100" indent="-4572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IN" sz="3200" dirty="0"/>
              <a:t>Only for </a:t>
            </a:r>
            <a:r>
              <a:rPr lang="en-IN" sz="3200" dirty="0" err="1"/>
              <a:t>AIISH</a:t>
            </a:r>
            <a:r>
              <a:rPr lang="en-IN" sz="3200" dirty="0"/>
              <a:t> staff &amp; students</a:t>
            </a:r>
          </a:p>
          <a:p>
            <a:pPr marL="800100" indent="-4572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IN" sz="3200" dirty="0"/>
              <a:t>No self-creation of account</a:t>
            </a:r>
          </a:p>
          <a:p>
            <a:pPr marL="800100" indent="-4572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IN" sz="3200" dirty="0"/>
              <a:t>Global access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err="1"/>
              <a:t>ERMED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1295400"/>
            <a:ext cx="8077202" cy="474596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IN" sz="3200" dirty="0">
                <a:solidFill>
                  <a:srgbClr val="FF0000"/>
                </a:solidFill>
              </a:rPr>
              <a:t>E</a:t>
            </a:r>
            <a:r>
              <a:rPr lang="en-IN" sz="3200" dirty="0"/>
              <a:t>ducational </a:t>
            </a:r>
            <a:r>
              <a:rPr lang="en-IN" sz="3200" dirty="0">
                <a:solidFill>
                  <a:srgbClr val="FF0000"/>
                </a:solidFill>
              </a:rPr>
              <a:t>R</a:t>
            </a:r>
            <a:r>
              <a:rPr lang="en-IN" sz="3200" dirty="0"/>
              <a:t>esources in </a:t>
            </a:r>
            <a:r>
              <a:rPr lang="en-IN" sz="3200" dirty="0">
                <a:solidFill>
                  <a:srgbClr val="FF0000"/>
                </a:solidFill>
              </a:rPr>
              <a:t>Med</a:t>
            </a:r>
            <a:r>
              <a:rPr lang="en-IN" sz="3200" dirty="0"/>
              <a:t>icine</a:t>
            </a:r>
          </a:p>
          <a:p>
            <a:pPr>
              <a:lnSpc>
                <a:spcPct val="150000"/>
              </a:lnSpc>
            </a:pPr>
            <a:r>
              <a:rPr lang="en-IN" sz="3200" dirty="0"/>
              <a:t>Ministry of Health &amp; Family Welfare, </a:t>
            </a:r>
            <a:r>
              <a:rPr lang="en-IN" sz="3200" dirty="0" err="1"/>
              <a:t>GOI</a:t>
            </a:r>
            <a:endParaRPr lang="en-IN" sz="3200" dirty="0"/>
          </a:p>
          <a:p>
            <a:pPr>
              <a:lnSpc>
                <a:spcPct val="150000"/>
              </a:lnSpc>
            </a:pPr>
            <a:r>
              <a:rPr lang="en-IN" sz="3200" dirty="0"/>
              <a:t>Only E-journals</a:t>
            </a:r>
          </a:p>
          <a:p>
            <a:pPr>
              <a:lnSpc>
                <a:spcPct val="150000"/>
              </a:lnSpc>
            </a:pPr>
            <a:r>
              <a:rPr lang="en-IN" sz="3200" dirty="0"/>
              <a:t>Intranet-based access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54429"/>
            <a:ext cx="6347713" cy="685800"/>
          </a:xfrm>
        </p:spPr>
        <p:txBody>
          <a:bodyPr/>
          <a:lstStyle/>
          <a:p>
            <a:r>
              <a:rPr lang="en-IN" dirty="0"/>
              <a:t>E-journals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740229"/>
            <a:ext cx="8077202" cy="6063342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q"/>
            </a:pPr>
            <a:r>
              <a:rPr lang="en-IN" sz="3200" dirty="0"/>
              <a:t>Types </a:t>
            </a:r>
          </a:p>
          <a:p>
            <a:pPr indent="9525">
              <a:buFont typeface="Courier New" pitchFamily="49" charset="0"/>
              <a:buChar char="o"/>
            </a:pPr>
            <a:r>
              <a:rPr lang="en-IN" sz="3200" dirty="0"/>
              <a:t>AIISH subscribed – 115 nos. </a:t>
            </a:r>
          </a:p>
          <a:p>
            <a:pPr indent="9525">
              <a:buFont typeface="Courier New" pitchFamily="49" charset="0"/>
              <a:buChar char="o"/>
            </a:pPr>
            <a:r>
              <a:rPr lang="en-IN" sz="3200" dirty="0"/>
              <a:t>N-LIST – 66 nos.</a:t>
            </a:r>
          </a:p>
          <a:p>
            <a:pPr indent="9525">
              <a:buFont typeface="Courier New" pitchFamily="49" charset="0"/>
              <a:buChar char="o"/>
            </a:pPr>
            <a:r>
              <a:rPr lang="en-IN" sz="3200" dirty="0"/>
              <a:t>ERMED – 240 nos.</a:t>
            </a:r>
          </a:p>
          <a:p>
            <a:pPr indent="9525">
              <a:buFont typeface="Courier New" pitchFamily="49" charset="0"/>
              <a:buChar char="o"/>
            </a:pPr>
            <a:r>
              <a:rPr lang="en-IN" sz="3200" dirty="0"/>
              <a:t>Open Access – 200 nos. (</a:t>
            </a:r>
            <a:r>
              <a:rPr lang="en-IN" sz="3200" i="1" dirty="0">
                <a:solidFill>
                  <a:srgbClr val="FF0000"/>
                </a:solidFill>
              </a:rPr>
              <a:t>Do not publish</a:t>
            </a:r>
            <a:r>
              <a:rPr lang="en-IN" sz="3200" dirty="0"/>
              <a:t>)</a:t>
            </a:r>
          </a:p>
          <a:p>
            <a:pPr indent="9525">
              <a:buFont typeface="Courier New" pitchFamily="49" charset="0"/>
              <a:buChar char="o"/>
            </a:pPr>
            <a:r>
              <a:rPr lang="en-IN" sz="3200" dirty="0"/>
              <a:t>AIISH Archive- 14 nos. </a:t>
            </a:r>
          </a:p>
          <a:p>
            <a:pPr>
              <a:buFont typeface="Wingdings" pitchFamily="2" charset="2"/>
              <a:buChar char="q"/>
            </a:pPr>
            <a:r>
              <a:rPr lang="en-IN" sz="3200" dirty="0"/>
              <a:t>Access</a:t>
            </a:r>
          </a:p>
          <a:p>
            <a:pPr indent="106363">
              <a:buFont typeface="Courier New" pitchFamily="49" charset="0"/>
              <a:buChar char="o"/>
            </a:pPr>
            <a:r>
              <a:rPr lang="en-IN" sz="3200" dirty="0"/>
              <a:t> </a:t>
            </a:r>
            <a:r>
              <a:rPr lang="en-IN" sz="3200" dirty="0" err="1"/>
              <a:t>AIISH</a:t>
            </a:r>
            <a:r>
              <a:rPr lang="en-IN" sz="3200" dirty="0"/>
              <a:t> subscribed &amp; </a:t>
            </a:r>
            <a:r>
              <a:rPr lang="en-IN" sz="3200" dirty="0" err="1"/>
              <a:t>ERMED</a:t>
            </a:r>
            <a:r>
              <a:rPr lang="en-IN" sz="3200" dirty="0"/>
              <a:t>: Intranet</a:t>
            </a:r>
          </a:p>
          <a:p>
            <a:pPr indent="106363">
              <a:buFont typeface="Courier New" pitchFamily="49" charset="0"/>
              <a:buChar char="o"/>
            </a:pPr>
            <a:r>
              <a:rPr lang="en-IN" sz="3200" dirty="0"/>
              <a:t> N-LIST: Username &amp; Password based 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E-books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2384" y="1280886"/>
            <a:ext cx="7799616" cy="4967514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IN" sz="3200" dirty="0"/>
              <a:t>Types</a:t>
            </a:r>
          </a:p>
          <a:p>
            <a:pPr indent="9525">
              <a:buFont typeface="Courier New" pitchFamily="49" charset="0"/>
              <a:buChar char="o"/>
            </a:pPr>
            <a:r>
              <a:rPr lang="en-IN" sz="3200" dirty="0" err="1"/>
              <a:t>AIISH</a:t>
            </a:r>
            <a:r>
              <a:rPr lang="en-IN" sz="3200" dirty="0"/>
              <a:t> subscribed – 176 nos. </a:t>
            </a:r>
          </a:p>
          <a:p>
            <a:pPr indent="9525">
              <a:buFont typeface="Courier New" pitchFamily="49" charset="0"/>
              <a:buChar char="o"/>
            </a:pPr>
            <a:r>
              <a:rPr lang="en-IN" sz="3200" dirty="0"/>
              <a:t>N-LIST – 2826 nos. </a:t>
            </a:r>
          </a:p>
          <a:p>
            <a:pPr>
              <a:buFont typeface="Wingdings" pitchFamily="2" charset="2"/>
              <a:buChar char="q"/>
            </a:pPr>
            <a:r>
              <a:rPr lang="en-IN" sz="3200" dirty="0"/>
              <a:t>Access </a:t>
            </a:r>
          </a:p>
          <a:p>
            <a:pPr indent="106363">
              <a:buFont typeface="Courier New" pitchFamily="49" charset="0"/>
              <a:buChar char="o"/>
            </a:pPr>
            <a:r>
              <a:rPr lang="en-IN" sz="3200" dirty="0" err="1"/>
              <a:t>AIISH</a:t>
            </a:r>
            <a:r>
              <a:rPr lang="en-IN" sz="3200" dirty="0"/>
              <a:t> subscribed: Intranet</a:t>
            </a:r>
          </a:p>
          <a:p>
            <a:pPr indent="106363">
              <a:buFont typeface="Courier New" pitchFamily="49" charset="0"/>
              <a:buChar char="o"/>
            </a:pPr>
            <a:r>
              <a:rPr lang="en-IN" sz="3200" dirty="0"/>
              <a:t> N-LIST: Username &amp; Password based</a:t>
            </a:r>
          </a:p>
          <a:p>
            <a:pPr indent="106363">
              <a:buFont typeface="Courier New" pitchFamily="49" charset="0"/>
              <a:buChar char="o"/>
            </a:pPr>
            <a:r>
              <a:rPr lang="en-IN" sz="3200" dirty="0"/>
              <a:t> E-book searching interface 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99357"/>
            <a:ext cx="6347713" cy="843643"/>
          </a:xfrm>
        </p:spPr>
        <p:txBody>
          <a:bodyPr/>
          <a:lstStyle/>
          <a:p>
            <a:r>
              <a:rPr lang="en-IN" dirty="0"/>
              <a:t>Book CD-ROMs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686800" cy="5410200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q"/>
            </a:pPr>
            <a:r>
              <a:rPr lang="en-IN" sz="3200" dirty="0"/>
              <a:t>Features </a:t>
            </a:r>
          </a:p>
          <a:p>
            <a:pPr indent="9525">
              <a:buFont typeface="Courier New" pitchFamily="49" charset="0"/>
              <a:buChar char="o"/>
            </a:pPr>
            <a:r>
              <a:rPr lang="en-IN" sz="3200" dirty="0"/>
              <a:t>Supplementary materials</a:t>
            </a:r>
          </a:p>
          <a:p>
            <a:pPr>
              <a:buNone/>
            </a:pPr>
            <a:r>
              <a:rPr lang="en-IN" sz="3200" dirty="0"/>
              <a:t>		 Total = 250 +</a:t>
            </a:r>
          </a:p>
          <a:p>
            <a:pPr indent="9525">
              <a:buFont typeface="Courier New" pitchFamily="49" charset="0"/>
              <a:buChar char="o"/>
            </a:pPr>
            <a:r>
              <a:rPr lang="en-IN" sz="3200" dirty="0"/>
              <a:t>Search: Keyword, title, subject &amp; author</a:t>
            </a:r>
          </a:p>
          <a:p>
            <a:pPr>
              <a:buFont typeface="Wingdings" pitchFamily="2" charset="2"/>
              <a:buChar char="q"/>
            </a:pPr>
            <a:r>
              <a:rPr lang="en-IN" sz="3200" dirty="0"/>
              <a:t> Access</a:t>
            </a:r>
          </a:p>
          <a:p>
            <a:pPr indent="9525">
              <a:buFont typeface="Courier New" pitchFamily="49" charset="0"/>
              <a:buChar char="o"/>
            </a:pPr>
            <a:r>
              <a:rPr lang="en-IN" sz="3200" dirty="0"/>
              <a:t>Intranet</a:t>
            </a:r>
          </a:p>
          <a:p>
            <a:pPr indent="9525">
              <a:buFont typeface="Courier New" pitchFamily="49" charset="0"/>
              <a:buChar char="o"/>
            </a:pPr>
            <a:r>
              <a:rPr lang="en-IN" sz="3200" dirty="0"/>
              <a:t>Time-bound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43097F-F858-4573-975E-CFFBCCCE3A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685800"/>
          </a:xfrm>
        </p:spPr>
        <p:txBody>
          <a:bodyPr/>
          <a:lstStyle/>
          <a:p>
            <a:r>
              <a:rPr lang="en-IN" dirty="0"/>
              <a:t>E-services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4144BA-4E90-4CE4-B42F-4CB5647FD0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" y="1295400"/>
            <a:ext cx="6347714" cy="4745963"/>
          </a:xfrm>
        </p:spPr>
        <p:txBody>
          <a:bodyPr>
            <a:normAutofit/>
          </a:bodyPr>
          <a:lstStyle/>
          <a:p>
            <a:r>
              <a:rPr lang="en-IN" sz="3200" dirty="0"/>
              <a:t>Bibliographic management</a:t>
            </a:r>
          </a:p>
          <a:p>
            <a:r>
              <a:rPr lang="en-IN" sz="3200" dirty="0"/>
              <a:t>Discovery system</a:t>
            </a:r>
          </a:p>
          <a:p>
            <a:r>
              <a:rPr lang="en-IN" sz="3200" dirty="0"/>
              <a:t>Online Public Access Catalogue</a:t>
            </a:r>
          </a:p>
          <a:p>
            <a:r>
              <a:rPr lang="en-IN" sz="3200" dirty="0"/>
              <a:t>Plagiarism detection</a:t>
            </a:r>
          </a:p>
          <a:p>
            <a:r>
              <a:rPr lang="en-IN" sz="3200" dirty="0"/>
              <a:t>Remote login</a:t>
            </a:r>
          </a:p>
          <a:p>
            <a:r>
              <a:rPr lang="en-IN" sz="3200" dirty="0"/>
              <a:t>Writing support tool</a:t>
            </a:r>
          </a:p>
        </p:txBody>
      </p:sp>
    </p:spTree>
    <p:extLst>
      <p:ext uri="{BB962C8B-B14F-4D97-AF65-F5344CB8AC3E}">
        <p14:creationId xmlns:p14="http://schemas.microsoft.com/office/powerpoint/2010/main" val="99498160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8001001" cy="990600"/>
          </a:xfrm>
        </p:spPr>
        <p:txBody>
          <a:bodyPr>
            <a:normAutofit/>
          </a:bodyPr>
          <a:lstStyle/>
          <a:p>
            <a:r>
              <a:rPr lang="en-IN" dirty="0"/>
              <a:t>Online Public Access Catalogue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1524000"/>
            <a:ext cx="7467601" cy="4517363"/>
          </a:xfrm>
        </p:spPr>
        <p:txBody>
          <a:bodyPr/>
          <a:lstStyle/>
          <a:p>
            <a:r>
              <a:rPr lang="en-IN" sz="3200" dirty="0"/>
              <a:t>Tool for searching print books</a:t>
            </a:r>
          </a:p>
          <a:p>
            <a:r>
              <a:rPr lang="en-IN" sz="3200" dirty="0"/>
              <a:t>Intranet-based </a:t>
            </a:r>
          </a:p>
          <a:p>
            <a:r>
              <a:rPr lang="en-IN" sz="3200" dirty="0"/>
              <a:t>Provides:</a:t>
            </a:r>
          </a:p>
          <a:p>
            <a:pPr>
              <a:buNone/>
            </a:pPr>
            <a:r>
              <a:rPr lang="en-IN" sz="3200" dirty="0"/>
              <a:t>			Location</a:t>
            </a:r>
          </a:p>
          <a:p>
            <a:pPr>
              <a:buNone/>
            </a:pPr>
            <a:r>
              <a:rPr lang="en-IN" sz="3200" dirty="0"/>
              <a:t>			No. of Copies </a:t>
            </a:r>
          </a:p>
          <a:p>
            <a:pPr>
              <a:buNone/>
            </a:pPr>
            <a:r>
              <a:rPr lang="en-IN" sz="3200" dirty="0"/>
              <a:t>			Status</a:t>
            </a:r>
          </a:p>
          <a:p>
            <a:pPr>
              <a:buNone/>
            </a:pPr>
            <a:endParaRPr lang="en-IN" dirty="0"/>
          </a:p>
          <a:p>
            <a:endParaRPr lang="en-IN" dirty="0"/>
          </a:p>
          <a:p>
            <a:pPr>
              <a:buNone/>
            </a:pPr>
            <a:endParaRPr lang="en-IN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762000"/>
          </a:xfrm>
        </p:spPr>
        <p:txBody>
          <a:bodyPr/>
          <a:lstStyle/>
          <a:p>
            <a:r>
              <a:rPr lang="en-IN" dirty="0"/>
              <a:t>Plagiarism Detection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1488613"/>
            <a:ext cx="7315201" cy="3880773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q"/>
            </a:pPr>
            <a:r>
              <a:rPr lang="en-IN" sz="3200" dirty="0"/>
              <a:t>Software: </a:t>
            </a:r>
            <a:r>
              <a:rPr lang="en-IN" sz="3200" dirty="0" err="1"/>
              <a:t>Turnitin</a:t>
            </a:r>
            <a:r>
              <a:rPr lang="en-IN" sz="3200" dirty="0"/>
              <a:t> </a:t>
            </a:r>
          </a:p>
          <a:p>
            <a:pPr>
              <a:buFont typeface="Wingdings" pitchFamily="2" charset="2"/>
              <a:buChar char="q"/>
            </a:pPr>
            <a:r>
              <a:rPr lang="en-IN" sz="3200" dirty="0"/>
              <a:t>Access</a:t>
            </a:r>
          </a:p>
          <a:p>
            <a:pPr indent="9525">
              <a:buFont typeface="Courier New" pitchFamily="49" charset="0"/>
              <a:buChar char="o"/>
            </a:pPr>
            <a:r>
              <a:rPr lang="en-IN" sz="3200" dirty="0"/>
              <a:t>	User name &amp; password based</a:t>
            </a:r>
          </a:p>
          <a:p>
            <a:pPr indent="9525">
              <a:buFont typeface="Courier New" pitchFamily="49" charset="0"/>
              <a:buChar char="o"/>
            </a:pPr>
            <a:r>
              <a:rPr lang="en-IN" sz="3200" dirty="0"/>
              <a:t>	Only for </a:t>
            </a:r>
            <a:r>
              <a:rPr lang="en-IN" sz="3200" dirty="0" err="1"/>
              <a:t>AIISH</a:t>
            </a:r>
            <a:r>
              <a:rPr lang="en-IN" sz="3200" dirty="0"/>
              <a:t> staff &amp; students</a:t>
            </a:r>
          </a:p>
          <a:p>
            <a:pPr indent="9525">
              <a:buFont typeface="Courier New" pitchFamily="49" charset="0"/>
              <a:buChar char="o"/>
            </a:pPr>
            <a:r>
              <a:rPr lang="en-IN" sz="3200" dirty="0"/>
              <a:t>	Global access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6237"/>
            <a:ext cx="7848601" cy="1062963"/>
          </a:xfrm>
        </p:spPr>
        <p:txBody>
          <a:bodyPr>
            <a:normAutofit fontScale="90000"/>
          </a:bodyPr>
          <a:lstStyle/>
          <a:p>
            <a:br>
              <a:rPr lang="en-IN" dirty="0"/>
            </a:br>
            <a:r>
              <a:rPr lang="en-IN" dirty="0"/>
              <a:t>Remote Access Information Service</a:t>
            </a:r>
            <a:br>
              <a:rPr lang="en-IN" dirty="0"/>
            </a:br>
            <a:r>
              <a:rPr lang="en-IN" dirty="0"/>
              <a:t>	 </a:t>
            </a:r>
            <a:br>
              <a:rPr lang="en-IN" dirty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1371600"/>
            <a:ext cx="8077201" cy="4669763"/>
          </a:xfrm>
        </p:spPr>
        <p:txBody>
          <a:bodyPr>
            <a:normAutofit/>
          </a:bodyPr>
          <a:lstStyle/>
          <a:p>
            <a:r>
              <a:rPr lang="en-IN" sz="3200" dirty="0"/>
              <a:t>Remote login to intranet </a:t>
            </a:r>
          </a:p>
          <a:p>
            <a:r>
              <a:rPr lang="en-IN" sz="3200" dirty="0"/>
              <a:t>Access from across the globe</a:t>
            </a:r>
          </a:p>
          <a:p>
            <a:r>
              <a:rPr lang="en-IN" sz="3200" dirty="0"/>
              <a:t>Username and password-based</a:t>
            </a:r>
          </a:p>
          <a:p>
            <a:r>
              <a:rPr lang="en-IN" sz="3200" dirty="0"/>
              <a:t>Joint creation of username &amp; password</a:t>
            </a:r>
          </a:p>
          <a:p>
            <a:r>
              <a:rPr lang="en-IN" sz="3200" dirty="0"/>
              <a:t>Only for </a:t>
            </a:r>
            <a:r>
              <a:rPr lang="en-IN" sz="3200" dirty="0" err="1"/>
              <a:t>AIISH</a:t>
            </a:r>
            <a:r>
              <a:rPr lang="en-IN" sz="3200" dirty="0"/>
              <a:t> staff &amp; students 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7162801" cy="838200"/>
          </a:xfrm>
        </p:spPr>
        <p:txBody>
          <a:bodyPr/>
          <a:lstStyle/>
          <a:p>
            <a:r>
              <a:rPr lang="en-IN" dirty="0"/>
              <a:t>Bibliographic Management System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8713" y="1488613"/>
            <a:ext cx="6347714" cy="3880773"/>
          </a:xfrm>
        </p:spPr>
        <p:txBody>
          <a:bodyPr/>
          <a:lstStyle/>
          <a:p>
            <a:r>
              <a:rPr lang="en-IN" sz="2800" dirty="0"/>
              <a:t>Software: EndNote</a:t>
            </a:r>
          </a:p>
          <a:p>
            <a:r>
              <a:rPr lang="en-IN" sz="2800" dirty="0"/>
              <a:t>Desktop based Activation</a:t>
            </a:r>
          </a:p>
          <a:p>
            <a:pPr marL="0" indent="0">
              <a:buNone/>
            </a:pPr>
            <a:endParaRPr lang="en-IN" dirty="0"/>
          </a:p>
          <a:p>
            <a:pPr marL="0" indent="0">
              <a:spcBef>
                <a:spcPct val="0"/>
              </a:spcBef>
              <a:buNone/>
            </a:pPr>
            <a:r>
              <a:rPr lang="en-IN" sz="36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Writing Support Tool</a:t>
            </a:r>
          </a:p>
          <a:p>
            <a:pPr marL="0" indent="0">
              <a:spcBef>
                <a:spcPct val="0"/>
              </a:spcBef>
              <a:buNone/>
            </a:pPr>
            <a:endParaRPr lang="en-IN" sz="3600" dirty="0">
              <a:solidFill>
                <a:schemeClr val="accent1"/>
              </a:solidFill>
              <a:latin typeface="+mj-lt"/>
              <a:ea typeface="+mj-ea"/>
              <a:cs typeface="+mj-cs"/>
            </a:endParaRPr>
          </a:p>
          <a:p>
            <a:pPr>
              <a:spcBef>
                <a:spcPct val="0"/>
              </a:spcBef>
            </a:pPr>
            <a:r>
              <a:rPr lang="en-IN" sz="2800" dirty="0"/>
              <a:t>Software: Grammarly </a:t>
            </a:r>
          </a:p>
          <a:p>
            <a:pPr>
              <a:spcBef>
                <a:spcPct val="0"/>
              </a:spcBef>
            </a:pPr>
            <a:r>
              <a:rPr lang="en-IN" sz="2800" dirty="0"/>
              <a:t>User name &amp; Password based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D47CC0-9600-4815-97B2-B5D628A9E0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E-Books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8571D4-118B-4963-BD18-FBF1F4FD2A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8" y="1524000"/>
            <a:ext cx="7543801" cy="4517363"/>
          </a:xfrm>
        </p:spPr>
        <p:txBody>
          <a:bodyPr>
            <a:normAutofit/>
          </a:bodyPr>
          <a:lstStyle/>
          <a:p>
            <a:r>
              <a:rPr lang="en-IN" sz="2400" dirty="0"/>
              <a:t>Electronic counterparts of print journals</a:t>
            </a:r>
          </a:p>
          <a:p>
            <a:r>
              <a:rPr lang="en-IN" sz="2400" dirty="0"/>
              <a:t>Born Digital or Digitized</a:t>
            </a:r>
          </a:p>
          <a:p>
            <a:r>
              <a:rPr lang="en-IN" sz="2400" dirty="0"/>
              <a:t>Features</a:t>
            </a:r>
          </a:p>
          <a:p>
            <a:pPr lvl="1"/>
            <a:r>
              <a:rPr lang="en-IN" sz="2400" dirty="0"/>
              <a:t>Links to related information</a:t>
            </a:r>
          </a:p>
          <a:p>
            <a:pPr lvl="1"/>
            <a:r>
              <a:rPr lang="en-IN" sz="2400" dirty="0"/>
              <a:t>Multimedia</a:t>
            </a:r>
          </a:p>
          <a:p>
            <a:pPr lvl="1"/>
            <a:r>
              <a:rPr lang="en-IN" sz="2400" dirty="0"/>
              <a:t>Content Searching</a:t>
            </a:r>
          </a:p>
          <a:p>
            <a:pPr lvl="1"/>
            <a:r>
              <a:rPr lang="en-IN" sz="2400" dirty="0"/>
              <a:t>Evolving technology</a:t>
            </a:r>
          </a:p>
          <a:p>
            <a:pPr lvl="1"/>
            <a:r>
              <a:rPr lang="en-IN" sz="2400" dirty="0"/>
              <a:t>Not many in Speech &amp; Hearing</a:t>
            </a:r>
          </a:p>
        </p:txBody>
      </p:sp>
    </p:spTree>
    <p:extLst>
      <p:ext uri="{BB962C8B-B14F-4D97-AF65-F5344CB8AC3E}">
        <p14:creationId xmlns:p14="http://schemas.microsoft.com/office/powerpoint/2010/main" val="24760365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11CED6-710B-4413-A1B2-A1973A413A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E-Journals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95D62D-57B1-4DD8-BDE7-8A30728CAC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8" y="1219200"/>
            <a:ext cx="7086601" cy="4822163"/>
          </a:xfrm>
        </p:spPr>
        <p:txBody>
          <a:bodyPr>
            <a:normAutofit/>
          </a:bodyPr>
          <a:lstStyle/>
          <a:p>
            <a:r>
              <a:rPr lang="en-IN" sz="2400" dirty="0"/>
              <a:t>Electronic counterparts of print journals</a:t>
            </a:r>
          </a:p>
          <a:p>
            <a:r>
              <a:rPr lang="en-IN" sz="2400" dirty="0"/>
              <a:t>Born Digital or Digitized</a:t>
            </a:r>
          </a:p>
          <a:p>
            <a:r>
              <a:rPr lang="en-IN" sz="2400" dirty="0"/>
              <a:t>Features</a:t>
            </a:r>
          </a:p>
          <a:p>
            <a:pPr lvl="1"/>
            <a:r>
              <a:rPr lang="en-IN" sz="2400" dirty="0"/>
              <a:t>Links to related information</a:t>
            </a:r>
          </a:p>
          <a:p>
            <a:pPr lvl="1"/>
            <a:r>
              <a:rPr lang="en-IN" sz="2400" dirty="0"/>
              <a:t>Multimedia</a:t>
            </a:r>
          </a:p>
          <a:p>
            <a:pPr lvl="1"/>
            <a:r>
              <a:rPr lang="en-IN" sz="2400" dirty="0"/>
              <a:t>Content Searching</a:t>
            </a:r>
          </a:p>
          <a:p>
            <a:pPr lvl="1"/>
            <a:r>
              <a:rPr lang="en-IN" sz="2400" dirty="0"/>
              <a:t>Evolving technology</a:t>
            </a:r>
          </a:p>
          <a:p>
            <a:pPr lvl="1"/>
            <a:r>
              <a:rPr lang="en-IN" sz="2400" dirty="0"/>
              <a:t>Not many in Speech &amp; Hearing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9348107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223C18-2350-4E2B-A175-E95BC66AA1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0D6434-2275-48E5-8D8A-3B03A8FCEE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042C40C-6C1A-471C-8C5F-5155831C32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Oval 4">
            <a:extLst>
              <a:ext uri="{FF2B5EF4-FFF2-40B4-BE49-F238E27FC236}">
                <a16:creationId xmlns:a16="http://schemas.microsoft.com/office/drawing/2014/main" id="{FA33D856-6F26-4545-BD2B-49AE35338AF6}"/>
              </a:ext>
            </a:extLst>
          </p:cNvPr>
          <p:cNvSpPr/>
          <p:nvPr/>
        </p:nvSpPr>
        <p:spPr>
          <a:xfrm>
            <a:off x="1272288" y="1016000"/>
            <a:ext cx="2613912" cy="914400"/>
          </a:xfrm>
          <a:prstGeom prst="ellipse">
            <a:avLst/>
          </a:prstGeom>
          <a:noFill/>
          <a:ln w="50800">
            <a:solidFill>
              <a:srgbClr val="FF0000">
                <a:alpha val="77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ABDEF54C-5081-4242-9657-EEDECFA06341}"/>
              </a:ext>
            </a:extLst>
          </p:cNvPr>
          <p:cNvSpPr/>
          <p:nvPr/>
        </p:nvSpPr>
        <p:spPr>
          <a:xfrm>
            <a:off x="5257802" y="1881519"/>
            <a:ext cx="2613912" cy="914400"/>
          </a:xfrm>
          <a:prstGeom prst="ellipse">
            <a:avLst/>
          </a:prstGeom>
          <a:noFill/>
          <a:ln w="50800">
            <a:solidFill>
              <a:srgbClr val="FF0000">
                <a:alpha val="77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204672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65AC7D1-EAA9-48F5-B509-60A7F50BF7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D6320AF9-619A-4175-865B-5663E1AEF4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063B6EC6-D752-4EE7-908B-F8F19E8C7F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965032" y="0"/>
            <a:ext cx="914400" cy="6858000"/>
          </a:xfrm>
          <a:prstGeom prst="line">
            <a:avLst/>
          </a:prstGeom>
          <a:ln w="95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EFECD4E8-AD3E-4228-82A2-9461958EA9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1599781" y="3681413"/>
            <a:ext cx="3572669" cy="3176587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  <a:alpha val="8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Rectangle 23">
            <a:extLst>
              <a:ext uri="{FF2B5EF4-FFF2-40B4-BE49-F238E27FC236}">
                <a16:creationId xmlns:a16="http://schemas.microsoft.com/office/drawing/2014/main" id="{7E018740-5C2B-4A41-AC1A-7E68D1EC19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493473" y="-8467"/>
            <a:ext cx="2255512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" name="Rectangle 25">
            <a:extLst>
              <a:ext uri="{FF2B5EF4-FFF2-40B4-BE49-F238E27FC236}">
                <a16:creationId xmlns:a16="http://schemas.microsoft.com/office/drawing/2014/main" id="{166F75A4-C475-4941-8EE2-B80A06A2C1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809947" y="-8467"/>
            <a:ext cx="1941419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id="{A032553A-72E8-4B0D-8405-FF9771C9AF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06616" y="3048000"/>
            <a:ext cx="2444750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2" name="Rectangle 27">
            <a:extLst>
              <a:ext uri="{FF2B5EF4-FFF2-40B4-BE49-F238E27FC236}">
                <a16:creationId xmlns:a16="http://schemas.microsoft.com/office/drawing/2014/main" id="{765800AC-C3B9-498E-87BC-29FAE4C76B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608241" y="-8467"/>
            <a:ext cx="2140744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Isosceles Triangle 23">
            <a:extLst>
              <a:ext uri="{FF2B5EF4-FFF2-40B4-BE49-F238E27FC236}">
                <a16:creationId xmlns:a16="http://schemas.microsoft.com/office/drawing/2014/main" id="{1F9D6ACB-2FF4-49F9-978A-E0D5327FC6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386115" y="3589867"/>
            <a:ext cx="1362870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CECEDFC-B4DC-49D4-9341-1705ABDB23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000" y="609599"/>
            <a:ext cx="2882531" cy="5545667"/>
          </a:xfrm>
        </p:spPr>
        <p:txBody>
          <a:bodyPr anchor="ctr">
            <a:normAutofit/>
          </a:bodyPr>
          <a:lstStyle/>
          <a:p>
            <a:r>
              <a:rPr lang="en-IN">
                <a:solidFill>
                  <a:schemeClr val="tx1">
                    <a:lumMod val="85000"/>
                    <a:lumOff val="15000"/>
                  </a:schemeClr>
                </a:solidFill>
              </a:rPr>
              <a:t>Databases</a:t>
            </a:r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142BFA2A-77A0-4F60-A32A-685681C848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11615" y="-8467"/>
            <a:ext cx="5332385" cy="6866467"/>
          </a:xfrm>
          <a:custGeom>
            <a:avLst/>
            <a:gdLst>
              <a:gd name="connsiteX0" fmla="*/ 0 w 7109846"/>
              <a:gd name="connsiteY0" fmla="*/ 0 h 6866467"/>
              <a:gd name="connsiteX1" fmla="*/ 1249825 w 7109846"/>
              <a:gd name="connsiteY1" fmla="*/ 0 h 6866467"/>
              <a:gd name="connsiteX2" fmla="*/ 1249825 w 7109846"/>
              <a:gd name="connsiteY2" fmla="*/ 8467 h 6866467"/>
              <a:gd name="connsiteX3" fmla="*/ 7109846 w 7109846"/>
              <a:gd name="connsiteY3" fmla="*/ 8467 h 6866467"/>
              <a:gd name="connsiteX4" fmla="*/ 7109846 w 7109846"/>
              <a:gd name="connsiteY4" fmla="*/ 6866467 h 6866467"/>
              <a:gd name="connsiteX5" fmla="*/ 1249825 w 7109846"/>
              <a:gd name="connsiteY5" fmla="*/ 6866467 h 6866467"/>
              <a:gd name="connsiteX6" fmla="*/ 1109382 w 7109846"/>
              <a:gd name="connsiteY6" fmla="*/ 6866467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109846" h="6866467">
                <a:moveTo>
                  <a:pt x="0" y="0"/>
                </a:moveTo>
                <a:lnTo>
                  <a:pt x="1249825" y="0"/>
                </a:lnTo>
                <a:lnTo>
                  <a:pt x="1249825" y="8467"/>
                </a:lnTo>
                <a:lnTo>
                  <a:pt x="7109846" y="8467"/>
                </a:lnTo>
                <a:lnTo>
                  <a:pt x="7109846" y="6866467"/>
                </a:lnTo>
                <a:lnTo>
                  <a:pt x="1249825" y="6866467"/>
                </a:lnTo>
                <a:lnTo>
                  <a:pt x="1109382" y="6866467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0CB7CA-68D7-48EC-B48D-F5D3F77E2A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65032" y="609599"/>
            <a:ext cx="6026568" cy="6705600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endParaRPr lang="en-IN" dirty="0">
              <a:solidFill>
                <a:srgbClr val="FFFFFF"/>
              </a:solidFill>
            </a:endParaRPr>
          </a:p>
          <a:p>
            <a:pPr marL="0" indent="0">
              <a:buNone/>
            </a:pPr>
            <a:endParaRPr lang="en-IN" sz="2400" dirty="0">
              <a:solidFill>
                <a:srgbClr val="FFFFFF"/>
              </a:solidFill>
            </a:endParaRPr>
          </a:p>
          <a:p>
            <a:endParaRPr lang="en-IN" sz="2400" dirty="0">
              <a:solidFill>
                <a:srgbClr val="FFFFFF"/>
              </a:solidFill>
            </a:endParaRPr>
          </a:p>
          <a:p>
            <a:r>
              <a:rPr lang="en-IN" sz="2400" dirty="0">
                <a:solidFill>
                  <a:srgbClr val="FFFFFF"/>
                </a:solidFill>
              </a:rPr>
              <a:t>Collection of resources in a field</a:t>
            </a:r>
          </a:p>
          <a:p>
            <a:r>
              <a:rPr lang="en-IN" sz="2400" dirty="0">
                <a:solidFill>
                  <a:srgbClr val="FFFFFF"/>
                </a:solidFill>
              </a:rPr>
              <a:t>Content Types: </a:t>
            </a:r>
          </a:p>
          <a:p>
            <a:pPr marL="1346200" indent="-449263">
              <a:tabLst>
                <a:tab pos="2690813" algn="l"/>
              </a:tabLst>
            </a:pPr>
            <a:r>
              <a:rPr lang="en-IN" sz="2400" dirty="0">
                <a:solidFill>
                  <a:srgbClr val="FFFFFF"/>
                </a:solidFill>
              </a:rPr>
              <a:t>Journal articles</a:t>
            </a:r>
          </a:p>
          <a:p>
            <a:pPr marL="1346200" indent="-449263">
              <a:tabLst>
                <a:tab pos="2690813" algn="l"/>
              </a:tabLst>
            </a:pPr>
            <a:r>
              <a:rPr lang="en-IN" sz="2400" dirty="0">
                <a:solidFill>
                  <a:srgbClr val="FFFFFF"/>
                </a:solidFill>
              </a:rPr>
              <a:t>Conference papers</a:t>
            </a:r>
          </a:p>
          <a:p>
            <a:pPr marL="1346200" indent="-449263">
              <a:tabLst>
                <a:tab pos="2690813" algn="l"/>
              </a:tabLst>
            </a:pPr>
            <a:r>
              <a:rPr lang="en-IN" sz="2400" dirty="0">
                <a:solidFill>
                  <a:srgbClr val="FFFFFF"/>
                </a:solidFill>
              </a:rPr>
              <a:t>Book chapters</a:t>
            </a:r>
          </a:p>
          <a:p>
            <a:pPr marL="1346200" indent="-449263">
              <a:tabLst>
                <a:tab pos="2690813" algn="l"/>
              </a:tabLst>
            </a:pPr>
            <a:r>
              <a:rPr lang="en-IN" sz="2400" dirty="0">
                <a:solidFill>
                  <a:srgbClr val="FFFFFF"/>
                </a:solidFill>
              </a:rPr>
              <a:t>Theses &amp; dissertations </a:t>
            </a:r>
          </a:p>
          <a:p>
            <a:pPr marL="0" indent="0">
              <a:buNone/>
            </a:pPr>
            <a:endParaRPr lang="en-IN" dirty="0">
              <a:solidFill>
                <a:srgbClr val="FFFFFF"/>
              </a:solidFill>
            </a:endParaRPr>
          </a:p>
          <a:p>
            <a:r>
              <a:rPr lang="en-IN" sz="2400" dirty="0">
                <a:solidFill>
                  <a:srgbClr val="FFFFFF"/>
                </a:solidFill>
              </a:rPr>
              <a:t>Nature of Content:</a:t>
            </a:r>
          </a:p>
          <a:p>
            <a:pPr lvl="1" indent="157163"/>
            <a:r>
              <a:rPr lang="en-IN" sz="2400" dirty="0">
                <a:solidFill>
                  <a:srgbClr val="FFFFFF"/>
                </a:solidFill>
              </a:rPr>
              <a:t>Full-Text</a:t>
            </a:r>
          </a:p>
          <a:p>
            <a:pPr lvl="1" indent="-20638"/>
            <a:r>
              <a:rPr lang="en-IN" sz="2400" dirty="0">
                <a:solidFill>
                  <a:srgbClr val="FFFFFF"/>
                </a:solidFill>
              </a:rPr>
              <a:t>Bibliographic </a:t>
            </a:r>
          </a:p>
          <a:p>
            <a:pPr marL="0" indent="0">
              <a:buNone/>
            </a:pPr>
            <a:endParaRPr lang="en-IN" dirty="0">
              <a:solidFill>
                <a:srgbClr val="FFFFFF"/>
              </a:solidFill>
            </a:endParaRPr>
          </a:p>
          <a:p>
            <a:pPr marL="0" indent="0">
              <a:buNone/>
            </a:pPr>
            <a:endParaRPr lang="en-IN" dirty="0">
              <a:solidFill>
                <a:srgbClr val="FFFFFF"/>
              </a:solidFill>
            </a:endParaRPr>
          </a:p>
          <a:p>
            <a:pPr marL="0" indent="0">
              <a:buNone/>
            </a:pPr>
            <a:endParaRPr lang="en-IN" dirty="0">
              <a:solidFill>
                <a:srgbClr val="FFFFFF"/>
              </a:solidFill>
            </a:endParaRPr>
          </a:p>
          <a:p>
            <a:pPr marL="0" indent="0">
              <a:buNone/>
            </a:pPr>
            <a:endParaRPr lang="en-IN" dirty="0">
              <a:solidFill>
                <a:srgbClr val="FFFFFF"/>
              </a:solidFill>
            </a:endParaRPr>
          </a:p>
          <a:p>
            <a:pPr marL="0" indent="0">
              <a:buNone/>
            </a:pPr>
            <a:endParaRPr lang="en-IN" dirty="0">
              <a:solidFill>
                <a:srgbClr val="FFFFFF"/>
              </a:solidFill>
            </a:endParaRPr>
          </a:p>
          <a:p>
            <a:endParaRPr lang="en-IN" dirty="0">
              <a:solidFill>
                <a:srgbClr val="FFFFFF"/>
              </a:solidFill>
            </a:endParaRPr>
          </a:p>
          <a:p>
            <a:endParaRPr lang="en-IN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493052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B52E7F-FF93-471F-A0E3-345115A3BA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152EC0-56B4-4766-9300-9CB346B179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A1CE8A5-9933-40A2-8584-61EBFA94F2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73307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1C4456-EFC7-4F64-BA45-D6C619BC2F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Research Repository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E3A736-C842-42B3-988D-C5EDFC05F0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 dirty="0"/>
          </a:p>
          <a:p>
            <a:r>
              <a:rPr lang="en-IN" sz="2400" dirty="0"/>
              <a:t>Organized Collection of Research Reports</a:t>
            </a:r>
          </a:p>
          <a:p>
            <a:pPr marL="0" indent="0">
              <a:buNone/>
            </a:pPr>
            <a:endParaRPr lang="en-IN" sz="2400" dirty="0"/>
          </a:p>
          <a:p>
            <a:r>
              <a:rPr lang="en-IN" sz="2400" dirty="0"/>
              <a:t>Institutional Repository Vs National </a:t>
            </a:r>
          </a:p>
          <a:p>
            <a:endParaRPr lang="en-IN" sz="2400" dirty="0"/>
          </a:p>
          <a:p>
            <a:r>
              <a:rPr lang="en-IN" sz="2400" dirty="0"/>
              <a:t>Subject-specific Repository Vs General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10752013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Red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4058</TotalTime>
  <Words>506</Words>
  <Application>Microsoft Office PowerPoint</Application>
  <PresentationFormat>On-screen Show (4:3)</PresentationFormat>
  <Paragraphs>221</Paragraphs>
  <Slides>33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40" baseType="lpstr">
      <vt:lpstr>Arial</vt:lpstr>
      <vt:lpstr>Calibri</vt:lpstr>
      <vt:lpstr>Courier New</vt:lpstr>
      <vt:lpstr>Trebuchet MS</vt:lpstr>
      <vt:lpstr>Wingdings</vt:lpstr>
      <vt:lpstr>Wingdings 3</vt:lpstr>
      <vt:lpstr>Facet</vt:lpstr>
      <vt:lpstr>  Electronic Information Resources/Services @ AIISH: Types and Access Modes </vt:lpstr>
      <vt:lpstr>E-Resources</vt:lpstr>
      <vt:lpstr>E-services</vt:lpstr>
      <vt:lpstr>E-Books</vt:lpstr>
      <vt:lpstr>E-Journals</vt:lpstr>
      <vt:lpstr>PowerPoint Presentation</vt:lpstr>
      <vt:lpstr>Databases</vt:lpstr>
      <vt:lpstr>PowerPoint Presentation</vt:lpstr>
      <vt:lpstr>Research Repository</vt:lpstr>
      <vt:lpstr>Bibliographic management system  </vt:lpstr>
      <vt:lpstr>Discovery System</vt:lpstr>
      <vt:lpstr>Online Public Access Catalogue</vt:lpstr>
      <vt:lpstr>Plagiarism Detection Tool</vt:lpstr>
      <vt:lpstr>Remote Login Tool </vt:lpstr>
      <vt:lpstr>Writing support tool </vt:lpstr>
      <vt:lpstr>PowerPoint Presentation</vt:lpstr>
      <vt:lpstr>AIISH Library and Information Centre</vt:lpstr>
      <vt:lpstr>Access Modes www.aiish.ac.in</vt:lpstr>
      <vt:lpstr> Research Repository ...  </vt:lpstr>
      <vt:lpstr>Research Repository ...  </vt:lpstr>
      <vt:lpstr>Research Repository ...</vt:lpstr>
      <vt:lpstr>Databases..</vt:lpstr>
      <vt:lpstr>Databases: Access Mode </vt:lpstr>
      <vt:lpstr>N-LIST ...</vt:lpstr>
      <vt:lpstr>N-LIST: Access</vt:lpstr>
      <vt:lpstr>ERMED</vt:lpstr>
      <vt:lpstr>E-journals </vt:lpstr>
      <vt:lpstr>E-books</vt:lpstr>
      <vt:lpstr>Book CD-ROMs</vt:lpstr>
      <vt:lpstr>Online Public Access Catalogue </vt:lpstr>
      <vt:lpstr>Plagiarism Detection </vt:lpstr>
      <vt:lpstr> Remote Access Information Service    </vt:lpstr>
      <vt:lpstr>Bibliographic Management System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AIISH Library &amp; Information Centre: E-resources &amp; Services</dc:title>
  <dc:creator>Dr. Shijith Kumar C</dc:creator>
  <cp:lastModifiedBy>Shijith Kumar</cp:lastModifiedBy>
  <cp:revision>51</cp:revision>
  <dcterms:created xsi:type="dcterms:W3CDTF">2006-08-16T00:00:00Z</dcterms:created>
  <dcterms:modified xsi:type="dcterms:W3CDTF">2018-10-06T03:02:42Z</dcterms:modified>
</cp:coreProperties>
</file>