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35"/>
  </p:notesMasterIdLst>
  <p:sldIdLst>
    <p:sldId id="256" r:id="rId2"/>
    <p:sldId id="272" r:id="rId3"/>
    <p:sldId id="279" r:id="rId4"/>
    <p:sldId id="280" r:id="rId5"/>
    <p:sldId id="281" r:id="rId6"/>
    <p:sldId id="282" r:id="rId7"/>
    <p:sldId id="283" r:id="rId8"/>
    <p:sldId id="284" r:id="rId9"/>
    <p:sldId id="286" r:id="rId10"/>
    <p:sldId id="288" r:id="rId11"/>
    <p:sldId id="287" r:id="rId12"/>
    <p:sldId id="289" r:id="rId13"/>
    <p:sldId id="290" r:id="rId14"/>
    <p:sldId id="291" r:id="rId15"/>
    <p:sldId id="292" r:id="rId16"/>
    <p:sldId id="285" r:id="rId17"/>
    <p:sldId id="273" r:id="rId18"/>
    <p:sldId id="275" r:id="rId19"/>
    <p:sldId id="257" r:id="rId20"/>
    <p:sldId id="258" r:id="rId21"/>
    <p:sldId id="260" r:id="rId22"/>
    <p:sldId id="261" r:id="rId23"/>
    <p:sldId id="262" r:id="rId24"/>
    <p:sldId id="264" r:id="rId25"/>
    <p:sldId id="266" r:id="rId26"/>
    <p:sldId id="276" r:id="rId27"/>
    <p:sldId id="268" r:id="rId28"/>
    <p:sldId id="269" r:id="rId29"/>
    <p:sldId id="267" r:id="rId30"/>
    <p:sldId id="271" r:id="rId31"/>
    <p:sldId id="270" r:id="rId32"/>
    <p:sldId id="277" r:id="rId33"/>
    <p:sldId id="27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380" autoAdjust="0"/>
  </p:normalViewPr>
  <p:slideViewPr>
    <p:cSldViewPr>
      <p:cViewPr varScale="1">
        <p:scale>
          <a:sx n="65" d="100"/>
          <a:sy n="65" d="100"/>
        </p:scale>
        <p:origin x="7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7E4AE-1ADD-4C83-AD40-DA9964D512E3}" type="datetimeFigureOut">
              <a:rPr lang="en-IN" smtClean="0"/>
              <a:pPr/>
              <a:t>05-10-2018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CE075-DCE1-4F78-97E8-AA727F4E6D3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CE075-DCE1-4F78-97E8-AA727F4E6D3D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59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2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24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82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25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2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29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9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9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908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508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1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2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7400"/>
            <a:ext cx="7848600" cy="2362200"/>
          </a:xfrm>
        </p:spPr>
        <p:txBody>
          <a:bodyPr>
            <a:noAutofit/>
          </a:bodyPr>
          <a:lstStyle/>
          <a:p>
            <a:pPr algn="ctr"/>
            <a:br>
              <a:rPr lang="en-IN" sz="4000" b="1" dirty="0"/>
            </a:br>
            <a:br>
              <a:rPr lang="en-IN" sz="4000" b="1" dirty="0"/>
            </a:br>
            <a:r>
              <a:rPr lang="en-IN" sz="4000" b="1" dirty="0"/>
              <a:t>Electronic Information Resources/Services @ AIISH: Types and Access Modes </a:t>
            </a:r>
            <a:endParaRPr lang="en-IN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22F11-06AF-44BB-912D-E10A8619F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239001" cy="1320800"/>
          </a:xfrm>
        </p:spPr>
        <p:txBody>
          <a:bodyPr>
            <a:normAutofit fontScale="90000"/>
          </a:bodyPr>
          <a:lstStyle/>
          <a:p>
            <a:r>
              <a:rPr lang="en-IN" dirty="0"/>
              <a:t>Bibliographic management system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183DC-1FB1-4A83-B07C-1F66EE2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143000"/>
            <a:ext cx="6347714" cy="4898363"/>
          </a:xfrm>
        </p:spPr>
        <p:txBody>
          <a:bodyPr/>
          <a:lstStyle/>
          <a:p>
            <a:endParaRPr lang="en-IN" dirty="0"/>
          </a:p>
          <a:p>
            <a:r>
              <a:rPr lang="en-IN" sz="2400" dirty="0"/>
              <a:t>Software tools for managing bibliography</a:t>
            </a:r>
          </a:p>
          <a:p>
            <a:endParaRPr lang="en-IN" dirty="0"/>
          </a:p>
          <a:p>
            <a:r>
              <a:rPr lang="en-IN" sz="2400" dirty="0"/>
              <a:t>Free Vs Fee-based</a:t>
            </a:r>
          </a:p>
          <a:p>
            <a:endParaRPr lang="en-IN" dirty="0"/>
          </a:p>
          <a:p>
            <a:pPr indent="11113"/>
            <a:r>
              <a:rPr lang="en-IN" sz="2000" dirty="0"/>
              <a:t>EndNote</a:t>
            </a:r>
          </a:p>
          <a:p>
            <a:pPr indent="11113"/>
            <a:r>
              <a:rPr lang="en-IN" sz="2000" dirty="0"/>
              <a:t>Zotero</a:t>
            </a:r>
          </a:p>
          <a:p>
            <a:pPr indent="11113"/>
            <a:r>
              <a:rPr lang="en-IN" sz="2000" dirty="0" err="1"/>
              <a:t>Mendley</a:t>
            </a:r>
            <a:r>
              <a:rPr lang="en-IN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3499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1654A-D9EC-4D82-8D12-A2131D24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Discovery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4D626-1995-462E-9A85-1C86C14E9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Variety of E-Resources</a:t>
            </a:r>
          </a:p>
          <a:p>
            <a:r>
              <a:rPr lang="en-IN" dirty="0"/>
              <a:t>Scattered Information</a:t>
            </a:r>
          </a:p>
          <a:p>
            <a:r>
              <a:rPr lang="en-IN" dirty="0"/>
              <a:t>Manual Searching</a:t>
            </a:r>
          </a:p>
          <a:p>
            <a:r>
              <a:rPr lang="en-IN" dirty="0"/>
              <a:t>Common Search Tool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798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3F8C3-DD11-4915-9D01-4F277D6B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010401" cy="1320800"/>
          </a:xfrm>
        </p:spPr>
        <p:txBody>
          <a:bodyPr/>
          <a:lstStyle/>
          <a:p>
            <a:r>
              <a:rPr lang="en-IN" dirty="0"/>
              <a:t>Online Public Access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02B77-F1D5-438A-BE79-5D6EA9F23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Tool for searching the print resources</a:t>
            </a:r>
          </a:p>
          <a:p>
            <a:r>
              <a:rPr lang="en-IN" dirty="0"/>
              <a:t>Mainly books</a:t>
            </a:r>
          </a:p>
          <a:p>
            <a:r>
              <a:rPr lang="en-IN" dirty="0"/>
              <a:t>Author, Title, Subject</a:t>
            </a:r>
          </a:p>
          <a:p>
            <a:r>
              <a:rPr lang="en-IN" dirty="0"/>
              <a:t>Status, No. of Copies</a:t>
            </a:r>
          </a:p>
          <a:p>
            <a:r>
              <a:rPr lang="en-IN" dirty="0"/>
              <a:t>Modern tools: Feedback</a:t>
            </a:r>
          </a:p>
        </p:txBody>
      </p:sp>
    </p:spTree>
    <p:extLst>
      <p:ext uri="{BB962C8B-B14F-4D97-AF65-F5344CB8AC3E}">
        <p14:creationId xmlns:p14="http://schemas.microsoft.com/office/powerpoint/2010/main" val="1989832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6271-D598-45A1-BA87-FA8376044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Plagiarism Detection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C9848-4B7F-464A-BC3E-18E1C4531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/>
              <a:t>Unauthorized copying </a:t>
            </a:r>
            <a:r>
              <a:rPr lang="en-IN" dirty="0"/>
              <a:t> </a:t>
            </a:r>
          </a:p>
          <a:p>
            <a:r>
              <a:rPr lang="en-IN" sz="2400" dirty="0"/>
              <a:t>Unethical</a:t>
            </a:r>
            <a:r>
              <a:rPr lang="en-IN" dirty="0"/>
              <a:t> </a:t>
            </a:r>
          </a:p>
          <a:p>
            <a:r>
              <a:rPr lang="en-IN" dirty="0"/>
              <a:t>Tools for detecting plagiarism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1309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15CFA-DED1-47ED-80F4-0A255242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Remote Login Tool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A217-205B-42CB-B819-FCCD475B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Intranet Access</a:t>
            </a:r>
          </a:p>
          <a:p>
            <a:r>
              <a:rPr lang="en-IN" dirty="0"/>
              <a:t>Access from Across the Globe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7400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62E6D-6F9C-472A-89B3-9894D72D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Writing support tool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C1B76-0BB1-48D4-9D44-91AB0A4B4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Grammar</a:t>
            </a:r>
          </a:p>
          <a:p>
            <a:r>
              <a:rPr lang="en-IN" dirty="0"/>
              <a:t>Style</a:t>
            </a:r>
          </a:p>
          <a:p>
            <a:r>
              <a:rPr lang="en-IN" dirty="0"/>
              <a:t>Format</a:t>
            </a:r>
          </a:p>
        </p:txBody>
      </p:sp>
    </p:spTree>
    <p:extLst>
      <p:ext uri="{BB962C8B-B14F-4D97-AF65-F5344CB8AC3E}">
        <p14:creationId xmlns:p14="http://schemas.microsoft.com/office/powerpoint/2010/main" val="2116285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CAA7-A792-42E6-B592-E370DD63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1014-2858-409C-8BD9-78B3C0CB6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3617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0" y="609600"/>
            <a:ext cx="7848601" cy="914400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AIISH Library and Information Centre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71600"/>
            <a:ext cx="6347714" cy="46697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IN" sz="3600" dirty="0"/>
              <a:t>E-books, E-</a:t>
            </a:r>
            <a:r>
              <a:rPr lang="en-IN" sz="3600" dirty="0" err="1"/>
              <a:t>jrnls</a:t>
            </a:r>
            <a:r>
              <a:rPr lang="en-IN" sz="3600" dirty="0"/>
              <a:t>, databases, Research Repository</a:t>
            </a:r>
          </a:p>
          <a:p>
            <a:pPr algn="just"/>
            <a:r>
              <a:rPr lang="en-IN" sz="3200" dirty="0"/>
              <a:t>OPAC, Remote login, Bibliographic management Plagiarism detection, Grammar checker</a:t>
            </a:r>
          </a:p>
          <a:p>
            <a:r>
              <a:rPr lang="en-IN" sz="3200" dirty="0"/>
              <a:t>N-LIST service</a:t>
            </a:r>
          </a:p>
          <a:p>
            <a:r>
              <a:rPr lang="en-IN" sz="3200" dirty="0"/>
              <a:t>ERMED</a:t>
            </a:r>
          </a:p>
          <a:p>
            <a:pPr algn="just"/>
            <a:endParaRPr lang="en-IN" sz="3200" dirty="0"/>
          </a:p>
          <a:p>
            <a:pPr algn="just"/>
            <a:endParaRPr lang="en-IN" sz="3200" dirty="0"/>
          </a:p>
          <a:p>
            <a:pPr marL="0" indent="0" algn="just">
              <a:buNone/>
            </a:pPr>
            <a:endParaRPr lang="en-IN" sz="3200" dirty="0"/>
          </a:p>
          <a:p>
            <a:pPr>
              <a:lnSpc>
                <a:spcPct val="150000"/>
              </a:lnSpc>
            </a:pPr>
            <a:endParaRPr lang="en-IN" sz="3600" dirty="0"/>
          </a:p>
          <a:p>
            <a:pPr>
              <a:lnSpc>
                <a:spcPct val="150000"/>
              </a:lnSpc>
            </a:pPr>
            <a:endParaRPr lang="en-IN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Access Modes</a:t>
            </a:r>
            <a:br>
              <a:rPr lang="en-IN" dirty="0"/>
            </a:br>
            <a:r>
              <a:rPr lang="en-IN" b="1" dirty="0">
                <a:solidFill>
                  <a:srgbClr val="0070C0"/>
                </a:solidFill>
              </a:rPr>
              <a:t>www.aiish.ac.in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Username &amp; password based</a:t>
            </a:r>
            <a:r>
              <a:rPr lang="en-IN" dirty="0"/>
              <a:t> </a:t>
            </a:r>
          </a:p>
          <a:p>
            <a:pPr>
              <a:buNone/>
            </a:pPr>
            <a:r>
              <a:rPr lang="en-IN" dirty="0"/>
              <a:t>	Self-created</a:t>
            </a:r>
          </a:p>
          <a:p>
            <a:pPr>
              <a:buNone/>
            </a:pPr>
            <a:r>
              <a:rPr lang="en-IN" dirty="0"/>
              <a:t>	Created by </a:t>
            </a:r>
            <a:r>
              <a:rPr lang="en-IN" u="sng" dirty="0"/>
              <a:t>Us</a:t>
            </a:r>
          </a:p>
          <a:p>
            <a:pPr>
              <a:tabLst>
                <a:tab pos="371475" algn="l"/>
              </a:tabLst>
            </a:pPr>
            <a:r>
              <a:rPr lang="en-IN" b="1" dirty="0"/>
              <a:t>	Intranet-based </a:t>
            </a:r>
          </a:p>
          <a:p>
            <a:pPr>
              <a:buNone/>
              <a:tabLst>
                <a:tab pos="371475" algn="l"/>
              </a:tabLst>
            </a:pPr>
            <a:r>
              <a:rPr lang="en-IN" dirty="0"/>
              <a:t>	Time-bound</a:t>
            </a:r>
          </a:p>
          <a:p>
            <a:pPr>
              <a:buNone/>
              <a:tabLst>
                <a:tab pos="371475" algn="l"/>
              </a:tabLst>
            </a:pPr>
            <a:r>
              <a:rPr lang="en-IN" dirty="0"/>
              <a:t>	Any time</a:t>
            </a:r>
          </a:p>
          <a:p>
            <a:r>
              <a:rPr lang="en-IN" b="1" dirty="0"/>
              <a:t>User Restrictions</a:t>
            </a:r>
          </a:p>
          <a:p>
            <a:pPr>
              <a:buNone/>
            </a:pPr>
            <a:r>
              <a:rPr lang="en-IN" dirty="0"/>
              <a:t>	Only for </a:t>
            </a:r>
            <a:r>
              <a:rPr lang="en-IN" dirty="0" err="1"/>
              <a:t>AIISH</a:t>
            </a:r>
            <a:r>
              <a:rPr lang="en-IN" dirty="0"/>
              <a:t> Staff &amp; students</a:t>
            </a:r>
          </a:p>
          <a:p>
            <a:pPr>
              <a:buNone/>
            </a:pPr>
            <a:r>
              <a:rPr lang="en-IN" dirty="0"/>
              <a:t>	For all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359437"/>
            <a:ext cx="6347713" cy="914400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Research Repository ...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8613"/>
            <a:ext cx="6858002" cy="388077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endParaRPr lang="en-IN" dirty="0"/>
          </a:p>
          <a:p>
            <a:pPr>
              <a:buFont typeface="Wingdings" pitchFamily="2" charset="2"/>
              <a:buChar char="q"/>
            </a:pPr>
            <a:r>
              <a:rPr lang="en-IN" sz="3000" dirty="0"/>
              <a:t>A digital repository of research reports of AIISH</a:t>
            </a:r>
          </a:p>
          <a:p>
            <a:pPr>
              <a:buFont typeface="Wingdings" pitchFamily="2" charset="2"/>
              <a:buChar char="q"/>
            </a:pPr>
            <a:r>
              <a:rPr lang="en-IN" sz="3000" dirty="0"/>
              <a:t>Contents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PG Dissertations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Independent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</a:t>
            </a:r>
            <a:r>
              <a:rPr lang="en-IN" sz="3000" dirty="0" err="1"/>
              <a:t>ARF</a:t>
            </a:r>
            <a:r>
              <a:rPr lang="en-IN" sz="3000" dirty="0"/>
              <a:t>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PhD Theses</a:t>
            </a:r>
          </a:p>
          <a:p>
            <a:pPr>
              <a:buNone/>
            </a:pPr>
            <a:r>
              <a:rPr lang="en-IN" dirty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N" sz="3200" dirty="0"/>
              <a:t>E-books 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en-IN" sz="3200"/>
              <a:t>E-journals</a:t>
            </a:r>
          </a:p>
          <a:p>
            <a:pPr>
              <a:buNone/>
            </a:pPr>
            <a:r>
              <a:rPr lang="en-IN" sz="3200"/>
              <a:t>3</a:t>
            </a:r>
            <a:r>
              <a:rPr lang="en-IN" sz="3200" dirty="0"/>
              <a:t>. Databases </a:t>
            </a:r>
          </a:p>
          <a:p>
            <a:pPr>
              <a:buNone/>
            </a:pPr>
            <a:r>
              <a:rPr lang="en-IN" sz="3200" dirty="0"/>
              <a:t>4. Research Repository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28600"/>
            <a:ext cx="6347713" cy="836402"/>
          </a:xfrm>
        </p:spPr>
        <p:txBody>
          <a:bodyPr>
            <a:normAutofit fontScale="90000"/>
          </a:bodyPr>
          <a:lstStyle/>
          <a:p>
            <a:r>
              <a:rPr lang="en-IN" dirty="0"/>
              <a:t>Research Repository ...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914400"/>
            <a:ext cx="8077202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2800" dirty="0"/>
              <a:t>Features &amp; drawbacks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Largest sp.&amp; hg. Repository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Various search options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Updated on a daily basis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Not downloadable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Not </a:t>
            </a:r>
            <a:r>
              <a:rPr lang="en-IN" sz="2800" b="1" i="1" dirty="0" err="1"/>
              <a:t>copyable</a:t>
            </a:r>
            <a:endParaRPr lang="en-IN" sz="2800" b="1" i="1" dirty="0"/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 full-text searching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Content errors (Help us)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Missing pages</a:t>
            </a:r>
          </a:p>
          <a:p>
            <a:pPr indent="203200">
              <a:buFont typeface="Courier New" pitchFamily="49" charset="0"/>
              <a:buChar char="o"/>
            </a:pPr>
            <a:endParaRPr lang="en-IN" sz="2800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Research Repository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24000"/>
            <a:ext cx="6347714" cy="451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Self registration 	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Free for all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Globally accessible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927" y="266700"/>
            <a:ext cx="6347713" cy="609600"/>
          </a:xfrm>
        </p:spPr>
        <p:txBody>
          <a:bodyPr>
            <a:normAutofit fontScale="90000"/>
          </a:bodyPr>
          <a:lstStyle/>
          <a:p>
            <a:pPr>
              <a:tabLst>
                <a:tab pos="273050" algn="l"/>
              </a:tabLst>
            </a:pPr>
            <a:r>
              <a:rPr lang="en-IN" dirty="0"/>
              <a:t>Databases..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7" y="1197429"/>
            <a:ext cx="7946574" cy="5431971"/>
          </a:xfrm>
        </p:spPr>
        <p:txBody>
          <a:bodyPr>
            <a:noAutofit/>
          </a:bodyPr>
          <a:lstStyle/>
          <a:p>
            <a:pPr algn="just"/>
            <a:r>
              <a:rPr lang="en-IN" sz="2800" dirty="0"/>
              <a:t>Bibliographic </a:t>
            </a:r>
          </a:p>
          <a:p>
            <a:pPr marL="0" indent="0" algn="just">
              <a:buNone/>
            </a:pPr>
            <a:r>
              <a:rPr lang="en-IN" sz="2800" dirty="0"/>
              <a:t>		COMDISDOME</a:t>
            </a:r>
          </a:p>
          <a:p>
            <a:pPr marL="0" indent="0" algn="just">
              <a:buNone/>
            </a:pPr>
            <a:r>
              <a:rPr lang="en-IN" sz="2800" dirty="0"/>
              <a:t>		LLBA  </a:t>
            </a:r>
          </a:p>
          <a:p>
            <a:pPr algn="just"/>
            <a:r>
              <a:rPr lang="en-IN" sz="2800" dirty="0"/>
              <a:t>Full-text		</a:t>
            </a:r>
          </a:p>
          <a:p>
            <a:pPr algn="just">
              <a:buNone/>
            </a:pPr>
            <a:r>
              <a:rPr lang="en-IN" sz="2800" dirty="0"/>
              <a:t>			</a:t>
            </a:r>
            <a:r>
              <a:rPr lang="en-IN" sz="2800" dirty="0" err="1"/>
              <a:t>PsycARTICLES</a:t>
            </a:r>
            <a:endParaRPr lang="en-IN" sz="2800" dirty="0"/>
          </a:p>
          <a:p>
            <a:pPr algn="just">
              <a:buNone/>
            </a:pPr>
            <a:r>
              <a:rPr lang="en-IN" sz="2800" dirty="0"/>
              <a:t>			</a:t>
            </a:r>
            <a:r>
              <a:rPr lang="en-IN" sz="2800" dirty="0" err="1"/>
              <a:t>MedOne</a:t>
            </a:r>
            <a:r>
              <a:rPr lang="en-IN" sz="2800" dirty="0"/>
              <a:t> </a:t>
            </a:r>
            <a:r>
              <a:rPr lang="en-IN" sz="2800" dirty="0" err="1"/>
              <a:t>ComSci</a:t>
            </a:r>
            <a:endParaRPr lang="en-IN" sz="2800" dirty="0"/>
          </a:p>
          <a:p>
            <a:pPr algn="just"/>
            <a:r>
              <a:rPr lang="en-IN" sz="2800" dirty="0"/>
              <a:t>Hybrid</a:t>
            </a:r>
          </a:p>
          <a:p>
            <a:pPr marL="0" indent="0" algn="just">
              <a:buNone/>
            </a:pPr>
            <a:r>
              <a:rPr lang="en-IN" sz="2800" dirty="0"/>
              <a:t>		J-Gate</a:t>
            </a:r>
          </a:p>
          <a:p>
            <a:pPr algn="just">
              <a:buFont typeface="Courier New" pitchFamily="49" charset="0"/>
              <a:buChar char="o"/>
            </a:pPr>
            <a:r>
              <a:rPr lang="en-IN" sz="2800" dirty="0"/>
              <a:t>Free: </a:t>
            </a:r>
            <a:r>
              <a:rPr lang="en-IN" sz="2800" dirty="0" err="1"/>
              <a:t>PubMed</a:t>
            </a:r>
            <a:r>
              <a:rPr lang="en-IN" sz="2800" dirty="0"/>
              <a:t>, </a:t>
            </a:r>
            <a:r>
              <a:rPr lang="en-IN" sz="2800" dirty="0" err="1"/>
              <a:t>RehabData</a:t>
            </a:r>
            <a:endParaRPr lang="en-IN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Databases: Access Mode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772401" cy="3880773"/>
          </a:xfrm>
        </p:spPr>
        <p:txBody>
          <a:bodyPr/>
          <a:lstStyle/>
          <a:p>
            <a:pPr marL="722313" indent="-176213">
              <a:buFont typeface="Courier New" pitchFamily="49" charset="0"/>
              <a:buChar char="o"/>
            </a:pPr>
            <a:r>
              <a:rPr lang="en-IN" sz="3600" dirty="0"/>
              <a:t>Intranet-based only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sz="3600" dirty="0"/>
              <a:t>Facility for personal account creation </a:t>
            </a:r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54" y="381000"/>
            <a:ext cx="6347713" cy="1320800"/>
          </a:xfrm>
        </p:spPr>
        <p:txBody>
          <a:bodyPr/>
          <a:lstStyle/>
          <a:p>
            <a:r>
              <a:rPr lang="en-IN" dirty="0"/>
              <a:t>N-LIST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154" y="1270000"/>
            <a:ext cx="8158845" cy="5207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en-IN" sz="3500" dirty="0"/>
              <a:t>MHRD, UGC, INFLIBNET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6000 + e-journals &amp; 135000+ e-books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Publisher &amp; Subject-wise browsing 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Searching through common interface 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Ebrary</a:t>
            </a:r>
          </a:p>
          <a:p>
            <a:endParaRPr lang="en-IN" sz="3200" dirty="0"/>
          </a:p>
          <a:p>
            <a:pPr>
              <a:buNone/>
            </a:pPr>
            <a:r>
              <a:rPr lang="en-IN" sz="1400" dirty="0"/>
              <a:t>		</a:t>
            </a:r>
          </a:p>
          <a:p>
            <a:pPr>
              <a:buNone/>
            </a:pPr>
            <a:r>
              <a:rPr lang="en-IN" sz="1400" dirty="0"/>
              <a:t>		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N-LIST: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1488613"/>
            <a:ext cx="7952017" cy="44549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en-IN" dirty="0"/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User name &amp; password-based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No self-creation of account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Global access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ERMED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95400"/>
            <a:ext cx="8077202" cy="474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3200" dirty="0">
                <a:solidFill>
                  <a:srgbClr val="FF0000"/>
                </a:solidFill>
              </a:rPr>
              <a:t>E</a:t>
            </a:r>
            <a:r>
              <a:rPr lang="en-IN" sz="3200" dirty="0"/>
              <a:t>ducational </a:t>
            </a:r>
            <a:r>
              <a:rPr lang="en-IN" sz="3200" dirty="0">
                <a:solidFill>
                  <a:srgbClr val="FF0000"/>
                </a:solidFill>
              </a:rPr>
              <a:t>R</a:t>
            </a:r>
            <a:r>
              <a:rPr lang="en-IN" sz="3200" dirty="0"/>
              <a:t>esources in </a:t>
            </a:r>
            <a:r>
              <a:rPr lang="en-IN" sz="3200" dirty="0">
                <a:solidFill>
                  <a:srgbClr val="FF0000"/>
                </a:solidFill>
              </a:rPr>
              <a:t>Med</a:t>
            </a:r>
            <a:r>
              <a:rPr lang="en-IN" sz="3200" dirty="0"/>
              <a:t>icine</a:t>
            </a:r>
          </a:p>
          <a:p>
            <a:pPr>
              <a:lnSpc>
                <a:spcPct val="150000"/>
              </a:lnSpc>
            </a:pPr>
            <a:r>
              <a:rPr lang="en-IN" sz="3200" dirty="0"/>
              <a:t>Ministry of Health &amp; Family Welfare, </a:t>
            </a:r>
            <a:r>
              <a:rPr lang="en-IN" sz="3200" dirty="0" err="1"/>
              <a:t>GOI</a:t>
            </a:r>
            <a:endParaRPr lang="en-IN" sz="3200" dirty="0"/>
          </a:p>
          <a:p>
            <a:pPr>
              <a:lnSpc>
                <a:spcPct val="150000"/>
              </a:lnSpc>
            </a:pPr>
            <a:r>
              <a:rPr lang="en-IN" sz="3200" dirty="0"/>
              <a:t>Only E-journals</a:t>
            </a:r>
          </a:p>
          <a:p>
            <a:pPr>
              <a:lnSpc>
                <a:spcPct val="150000"/>
              </a:lnSpc>
            </a:pPr>
            <a:r>
              <a:rPr lang="en-IN" sz="3200" dirty="0"/>
              <a:t>Intranet-based access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429"/>
            <a:ext cx="6347713" cy="685800"/>
          </a:xfrm>
        </p:spPr>
        <p:txBody>
          <a:bodyPr/>
          <a:lstStyle/>
          <a:p>
            <a:r>
              <a:rPr lang="en-IN" dirty="0"/>
              <a:t>E-journals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740229"/>
            <a:ext cx="8077202" cy="606334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Types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AIISH subscribed – 115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N-LIST – 66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ERMED – 240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Open Access – 200 nos. (</a:t>
            </a:r>
            <a:r>
              <a:rPr lang="en-IN" sz="3200" i="1" dirty="0">
                <a:solidFill>
                  <a:srgbClr val="FF0000"/>
                </a:solidFill>
              </a:rPr>
              <a:t>Do not publish</a:t>
            </a:r>
            <a:r>
              <a:rPr lang="en-IN" sz="3200" dirty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AIISH Archive- 14 nos.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</a:t>
            </a:r>
            <a:r>
              <a:rPr lang="en-IN" sz="3200" dirty="0" err="1"/>
              <a:t>AIISH</a:t>
            </a:r>
            <a:r>
              <a:rPr lang="en-IN" sz="3200" dirty="0"/>
              <a:t> subscribed &amp; </a:t>
            </a:r>
            <a:r>
              <a:rPr lang="en-IN" sz="3200" dirty="0" err="1"/>
              <a:t>ERMED</a:t>
            </a:r>
            <a:r>
              <a:rPr lang="en-IN" sz="3200" dirty="0"/>
              <a:t>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N-LIST: Username &amp; Password based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1280886"/>
            <a:ext cx="7799616" cy="49675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Types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 err="1"/>
              <a:t>AIISH</a:t>
            </a:r>
            <a:r>
              <a:rPr lang="en-IN" sz="3200" dirty="0"/>
              <a:t> subscribed – 176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N-LIST – 2826 nos.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 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 err="1"/>
              <a:t>AIISH</a:t>
            </a:r>
            <a:r>
              <a:rPr lang="en-IN" sz="3200" dirty="0"/>
              <a:t> subscribed: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N-LIST: Username &amp; Password based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E-book searching interface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9357"/>
            <a:ext cx="6347713" cy="843643"/>
          </a:xfrm>
        </p:spPr>
        <p:txBody>
          <a:bodyPr/>
          <a:lstStyle/>
          <a:p>
            <a:r>
              <a:rPr lang="en-IN" dirty="0"/>
              <a:t>Book CD-ROMs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Features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Supplementary materials</a:t>
            </a:r>
          </a:p>
          <a:p>
            <a:pPr>
              <a:buNone/>
            </a:pPr>
            <a:r>
              <a:rPr lang="en-IN" sz="3200" dirty="0"/>
              <a:t>		 Total = 250 +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Search: Keyword, title, subject &amp; author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 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Intranet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Time-bound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3097F-F858-4573-975E-CFFBCCCE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85800"/>
          </a:xfrm>
        </p:spPr>
        <p:txBody>
          <a:bodyPr/>
          <a:lstStyle/>
          <a:p>
            <a:r>
              <a:rPr lang="en-IN" dirty="0"/>
              <a:t>E-services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144BA-4E90-4CE4-B42F-4CB5647FD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95400"/>
            <a:ext cx="6347714" cy="4745963"/>
          </a:xfrm>
        </p:spPr>
        <p:txBody>
          <a:bodyPr>
            <a:normAutofit/>
          </a:bodyPr>
          <a:lstStyle/>
          <a:p>
            <a:r>
              <a:rPr lang="en-IN" sz="3200" dirty="0"/>
              <a:t>Bibliographic management</a:t>
            </a:r>
          </a:p>
          <a:p>
            <a:r>
              <a:rPr lang="en-IN" sz="3200" dirty="0"/>
              <a:t>Discovery system</a:t>
            </a:r>
          </a:p>
          <a:p>
            <a:r>
              <a:rPr lang="en-IN" sz="3200" dirty="0"/>
              <a:t>Online Public Access Catalogue</a:t>
            </a:r>
          </a:p>
          <a:p>
            <a:r>
              <a:rPr lang="en-IN" sz="3200" dirty="0"/>
              <a:t>Plagiarism detection</a:t>
            </a:r>
          </a:p>
          <a:p>
            <a:r>
              <a:rPr lang="en-IN" sz="3200" dirty="0"/>
              <a:t>Remote login</a:t>
            </a:r>
          </a:p>
          <a:p>
            <a:r>
              <a:rPr lang="en-IN" sz="3200" dirty="0"/>
              <a:t>Writing support tool</a:t>
            </a:r>
          </a:p>
        </p:txBody>
      </p:sp>
    </p:spTree>
    <p:extLst>
      <p:ext uri="{BB962C8B-B14F-4D97-AF65-F5344CB8AC3E}">
        <p14:creationId xmlns:p14="http://schemas.microsoft.com/office/powerpoint/2010/main" val="994981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001001" cy="990600"/>
          </a:xfrm>
        </p:spPr>
        <p:txBody>
          <a:bodyPr>
            <a:normAutofit/>
          </a:bodyPr>
          <a:lstStyle/>
          <a:p>
            <a:r>
              <a:rPr lang="en-IN" dirty="0"/>
              <a:t>Online Public Access Catalogue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24000"/>
            <a:ext cx="7467601" cy="4517363"/>
          </a:xfrm>
        </p:spPr>
        <p:txBody>
          <a:bodyPr/>
          <a:lstStyle/>
          <a:p>
            <a:r>
              <a:rPr lang="en-IN" sz="3200" dirty="0"/>
              <a:t>Tool for searching print books</a:t>
            </a:r>
          </a:p>
          <a:p>
            <a:r>
              <a:rPr lang="en-IN" sz="3200" dirty="0"/>
              <a:t>Intranet-based </a:t>
            </a:r>
          </a:p>
          <a:p>
            <a:r>
              <a:rPr lang="en-IN" sz="3200" dirty="0"/>
              <a:t>Provides:</a:t>
            </a:r>
          </a:p>
          <a:p>
            <a:pPr>
              <a:buNone/>
            </a:pPr>
            <a:r>
              <a:rPr lang="en-IN" sz="3200" dirty="0"/>
              <a:t>			Location</a:t>
            </a:r>
          </a:p>
          <a:p>
            <a:pPr>
              <a:buNone/>
            </a:pPr>
            <a:r>
              <a:rPr lang="en-IN" sz="3200" dirty="0"/>
              <a:t>			No. of Copies </a:t>
            </a:r>
          </a:p>
          <a:p>
            <a:pPr>
              <a:buNone/>
            </a:pPr>
            <a:r>
              <a:rPr lang="en-IN" sz="3200" dirty="0"/>
              <a:t>			Status</a:t>
            </a:r>
          </a:p>
          <a:p>
            <a:pPr>
              <a:buNone/>
            </a:pPr>
            <a:endParaRPr lang="en-IN" dirty="0"/>
          </a:p>
          <a:p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r>
              <a:rPr lang="en-IN" dirty="0"/>
              <a:t>Plagiarism Detection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8613"/>
            <a:ext cx="7315201" cy="388077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Software: </a:t>
            </a:r>
            <a:r>
              <a:rPr lang="en-IN" sz="3200" dirty="0" err="1"/>
              <a:t>Turnitin</a:t>
            </a:r>
            <a:r>
              <a:rPr lang="en-IN" sz="3200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Global access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6237"/>
            <a:ext cx="7848601" cy="1062963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Remote Access Information Service</a:t>
            </a:r>
            <a:br>
              <a:rPr lang="en-IN" dirty="0"/>
            </a:br>
            <a:r>
              <a:rPr lang="en-IN" dirty="0"/>
              <a:t>	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371600"/>
            <a:ext cx="8077201" cy="4669763"/>
          </a:xfrm>
        </p:spPr>
        <p:txBody>
          <a:bodyPr>
            <a:normAutofit/>
          </a:bodyPr>
          <a:lstStyle/>
          <a:p>
            <a:r>
              <a:rPr lang="en-IN" sz="3200" dirty="0"/>
              <a:t>Remote login to intranet </a:t>
            </a:r>
          </a:p>
          <a:p>
            <a:r>
              <a:rPr lang="en-IN" sz="3200" dirty="0"/>
              <a:t>Access from across the globe</a:t>
            </a:r>
          </a:p>
          <a:p>
            <a:r>
              <a:rPr lang="en-IN" sz="3200" dirty="0"/>
              <a:t>Username and password-based</a:t>
            </a:r>
          </a:p>
          <a:p>
            <a:r>
              <a:rPr lang="en-IN" sz="3200" dirty="0"/>
              <a:t>Joint creation of username &amp; password</a:t>
            </a:r>
          </a:p>
          <a:p>
            <a:r>
              <a:rPr lang="en-IN" sz="3200" dirty="0"/>
              <a:t>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162801" cy="838200"/>
          </a:xfrm>
        </p:spPr>
        <p:txBody>
          <a:bodyPr/>
          <a:lstStyle/>
          <a:p>
            <a:r>
              <a:rPr lang="en-IN" dirty="0"/>
              <a:t>Bibliographic Management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13" y="1488613"/>
            <a:ext cx="6347714" cy="3880773"/>
          </a:xfrm>
        </p:spPr>
        <p:txBody>
          <a:bodyPr/>
          <a:lstStyle/>
          <a:p>
            <a:r>
              <a:rPr lang="en-IN" sz="2800" dirty="0"/>
              <a:t>Software: EndNote</a:t>
            </a:r>
          </a:p>
          <a:p>
            <a:r>
              <a:rPr lang="en-IN" sz="2800" dirty="0"/>
              <a:t>Desktop based Activation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spcBef>
                <a:spcPct val="0"/>
              </a:spcBef>
              <a:buNone/>
            </a:pPr>
            <a:r>
              <a:rPr lang="en-IN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Writing Support Tool</a:t>
            </a:r>
          </a:p>
          <a:p>
            <a:pPr marL="0" indent="0">
              <a:spcBef>
                <a:spcPct val="0"/>
              </a:spcBef>
              <a:buNone/>
            </a:pPr>
            <a:endParaRPr lang="en-IN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IN" sz="2800" dirty="0"/>
              <a:t>Software: Grammarly </a:t>
            </a:r>
          </a:p>
          <a:p>
            <a:pPr>
              <a:spcBef>
                <a:spcPct val="0"/>
              </a:spcBef>
            </a:pPr>
            <a:r>
              <a:rPr lang="en-IN" sz="2800" dirty="0"/>
              <a:t>User name &amp; Password based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47CC0-9600-4815-97B2-B5D628A9E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571D4-118B-4963-BD18-FBF1F4FD2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524000"/>
            <a:ext cx="7543801" cy="4517363"/>
          </a:xfrm>
        </p:spPr>
        <p:txBody>
          <a:bodyPr>
            <a:normAutofit/>
          </a:bodyPr>
          <a:lstStyle/>
          <a:p>
            <a:r>
              <a:rPr lang="en-IN" sz="2400" dirty="0"/>
              <a:t>Electronic counterparts of print journals</a:t>
            </a:r>
          </a:p>
          <a:p>
            <a:r>
              <a:rPr lang="en-IN" sz="2400" dirty="0"/>
              <a:t>Born Digital or Digitized</a:t>
            </a:r>
          </a:p>
          <a:p>
            <a:r>
              <a:rPr lang="en-IN" sz="2400" dirty="0"/>
              <a:t>Features</a:t>
            </a:r>
          </a:p>
          <a:p>
            <a:pPr lvl="1"/>
            <a:r>
              <a:rPr lang="en-IN" sz="2400" dirty="0"/>
              <a:t>Links to related information</a:t>
            </a:r>
          </a:p>
          <a:p>
            <a:pPr lvl="1"/>
            <a:r>
              <a:rPr lang="en-IN" sz="2400" dirty="0"/>
              <a:t>Multimedia</a:t>
            </a:r>
          </a:p>
          <a:p>
            <a:pPr lvl="1"/>
            <a:r>
              <a:rPr lang="en-IN" sz="2400" dirty="0"/>
              <a:t>Content Searching</a:t>
            </a:r>
          </a:p>
          <a:p>
            <a:pPr lvl="1"/>
            <a:r>
              <a:rPr lang="en-IN" sz="2400" dirty="0"/>
              <a:t>Evolving technology</a:t>
            </a:r>
          </a:p>
          <a:p>
            <a:pPr lvl="1"/>
            <a:r>
              <a:rPr lang="en-IN" sz="2400" dirty="0"/>
              <a:t>Not many in Speech &amp; Hearing</a:t>
            </a:r>
          </a:p>
        </p:txBody>
      </p:sp>
    </p:spTree>
    <p:extLst>
      <p:ext uri="{BB962C8B-B14F-4D97-AF65-F5344CB8AC3E}">
        <p14:creationId xmlns:p14="http://schemas.microsoft.com/office/powerpoint/2010/main" val="247603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1CED6-710B-4413-A1B2-A1973A413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E-Journals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5D62D-57B1-4DD8-BDE7-8A30728CA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19200"/>
            <a:ext cx="7086601" cy="4822163"/>
          </a:xfrm>
        </p:spPr>
        <p:txBody>
          <a:bodyPr>
            <a:normAutofit/>
          </a:bodyPr>
          <a:lstStyle/>
          <a:p>
            <a:r>
              <a:rPr lang="en-IN" sz="2400" dirty="0"/>
              <a:t>Electronic counterparts of print journals</a:t>
            </a:r>
          </a:p>
          <a:p>
            <a:r>
              <a:rPr lang="en-IN" sz="2400" dirty="0"/>
              <a:t>Born Digital or Digitized</a:t>
            </a:r>
          </a:p>
          <a:p>
            <a:r>
              <a:rPr lang="en-IN" sz="2400" dirty="0"/>
              <a:t>Features</a:t>
            </a:r>
          </a:p>
          <a:p>
            <a:pPr lvl="1"/>
            <a:r>
              <a:rPr lang="en-IN" sz="2400" dirty="0"/>
              <a:t>Links to related information</a:t>
            </a:r>
          </a:p>
          <a:p>
            <a:pPr lvl="1"/>
            <a:r>
              <a:rPr lang="en-IN" sz="2400" dirty="0"/>
              <a:t>Multimedia</a:t>
            </a:r>
          </a:p>
          <a:p>
            <a:pPr lvl="1"/>
            <a:r>
              <a:rPr lang="en-IN" sz="2400" dirty="0"/>
              <a:t>Content Searching</a:t>
            </a:r>
          </a:p>
          <a:p>
            <a:pPr lvl="1"/>
            <a:r>
              <a:rPr lang="en-IN" sz="2400" dirty="0"/>
              <a:t>Evolving technology</a:t>
            </a:r>
          </a:p>
          <a:p>
            <a:pPr lvl="1"/>
            <a:r>
              <a:rPr lang="en-IN" sz="2400" dirty="0"/>
              <a:t>Not many in Speech &amp; Hearing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481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23C18-2350-4E2B-A175-E95BC66AA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D6434-2275-48E5-8D8A-3B03A8FCE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42C40C-6C1A-471C-8C5F-5155831C3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A33D856-6F26-4545-BD2B-49AE35338AF6}"/>
              </a:ext>
            </a:extLst>
          </p:cNvPr>
          <p:cNvSpPr/>
          <p:nvPr/>
        </p:nvSpPr>
        <p:spPr>
          <a:xfrm>
            <a:off x="1272288" y="1016000"/>
            <a:ext cx="2613912" cy="914400"/>
          </a:xfrm>
          <a:prstGeom prst="ellipse">
            <a:avLst/>
          </a:prstGeom>
          <a:noFill/>
          <a:ln w="50800">
            <a:solidFill>
              <a:srgbClr val="FF0000">
                <a:alpha val="7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BDEF54C-5081-4242-9657-EEDECFA06341}"/>
              </a:ext>
            </a:extLst>
          </p:cNvPr>
          <p:cNvSpPr/>
          <p:nvPr/>
        </p:nvSpPr>
        <p:spPr>
          <a:xfrm>
            <a:off x="5257802" y="1881519"/>
            <a:ext cx="2613912" cy="914400"/>
          </a:xfrm>
          <a:prstGeom prst="ellipse">
            <a:avLst/>
          </a:prstGeom>
          <a:noFill/>
          <a:ln w="50800">
            <a:solidFill>
              <a:srgbClr val="FF0000">
                <a:alpha val="7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46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CEDFC-B4DC-49D4-9341-1705ABDB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anchor="ctr">
            <a:normAutofit/>
          </a:bodyPr>
          <a:lstStyle/>
          <a:p>
            <a:r>
              <a:rPr lang="en-IN">
                <a:solidFill>
                  <a:schemeClr val="tx1">
                    <a:lumMod val="85000"/>
                    <a:lumOff val="15000"/>
                  </a:schemeClr>
                </a:solidFill>
              </a:rPr>
              <a:t>Databases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CB7CA-68D7-48EC-B48D-F5D3F77E2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032" y="609599"/>
            <a:ext cx="6026568" cy="67056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sz="2400" dirty="0">
              <a:solidFill>
                <a:srgbClr val="FFFFFF"/>
              </a:solidFill>
            </a:endParaRPr>
          </a:p>
          <a:p>
            <a:endParaRPr lang="en-IN" sz="2400" dirty="0">
              <a:solidFill>
                <a:srgbClr val="FFFFFF"/>
              </a:solidFill>
            </a:endParaRPr>
          </a:p>
          <a:p>
            <a:r>
              <a:rPr lang="en-IN" sz="2400" dirty="0">
                <a:solidFill>
                  <a:srgbClr val="FFFFFF"/>
                </a:solidFill>
              </a:rPr>
              <a:t>Collection of resources in a field</a:t>
            </a:r>
          </a:p>
          <a:p>
            <a:r>
              <a:rPr lang="en-IN" sz="2400" dirty="0">
                <a:solidFill>
                  <a:srgbClr val="FFFFFF"/>
                </a:solidFill>
              </a:rPr>
              <a:t>Content Types: 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Journal articles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Conference papers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Book chapters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Theses &amp; dissertations </a:t>
            </a: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r>
              <a:rPr lang="en-IN" sz="2400" dirty="0">
                <a:solidFill>
                  <a:srgbClr val="FFFFFF"/>
                </a:solidFill>
              </a:rPr>
              <a:t>Nature of Content:</a:t>
            </a:r>
          </a:p>
          <a:p>
            <a:pPr lvl="1" indent="157163"/>
            <a:r>
              <a:rPr lang="en-IN" sz="2400" dirty="0">
                <a:solidFill>
                  <a:srgbClr val="FFFFFF"/>
                </a:solidFill>
              </a:rPr>
              <a:t>Full-Text</a:t>
            </a:r>
          </a:p>
          <a:p>
            <a:pPr lvl="1" indent="-20638"/>
            <a:r>
              <a:rPr lang="en-IN" sz="2400" dirty="0">
                <a:solidFill>
                  <a:srgbClr val="FFFFFF"/>
                </a:solidFill>
              </a:rPr>
              <a:t>Bibliographic </a:t>
            </a: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endParaRPr lang="en-IN" dirty="0">
              <a:solidFill>
                <a:srgbClr val="FFFFFF"/>
              </a:solidFill>
            </a:endParaRPr>
          </a:p>
          <a:p>
            <a:endParaRPr lang="en-IN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30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52E7F-FF93-471F-A0E3-345115A3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52EC0-56B4-4766-9300-9CB346B17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1CE8A5-9933-40A2-8584-61EBFA94F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330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4456-EFC7-4F64-BA45-D6C619BC2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Research Repository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3A736-C842-42B3-988D-C5EDFC05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sz="2400" dirty="0"/>
              <a:t>Organized Collection of Research Reports</a:t>
            </a:r>
          </a:p>
          <a:p>
            <a:pPr marL="0" indent="0">
              <a:buNone/>
            </a:pPr>
            <a:endParaRPr lang="en-IN" sz="2400" dirty="0"/>
          </a:p>
          <a:p>
            <a:r>
              <a:rPr lang="en-IN" sz="2400" dirty="0"/>
              <a:t>Institutional Repository Vs National </a:t>
            </a:r>
          </a:p>
          <a:p>
            <a:endParaRPr lang="en-IN" sz="2400" dirty="0"/>
          </a:p>
          <a:p>
            <a:r>
              <a:rPr lang="en-IN" sz="2400" dirty="0"/>
              <a:t>Subject-specific Repository Vs General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7520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4058</TotalTime>
  <Words>506</Words>
  <Application>Microsoft Office PowerPoint</Application>
  <PresentationFormat>On-screen Show (4:3)</PresentationFormat>
  <Paragraphs>221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Courier New</vt:lpstr>
      <vt:lpstr>Trebuchet MS</vt:lpstr>
      <vt:lpstr>Wingdings</vt:lpstr>
      <vt:lpstr>Wingdings 3</vt:lpstr>
      <vt:lpstr>Facet</vt:lpstr>
      <vt:lpstr>  Electronic Information Resources/Services @ AIISH: Types and Access Modes </vt:lpstr>
      <vt:lpstr>E-Resources</vt:lpstr>
      <vt:lpstr>E-services</vt:lpstr>
      <vt:lpstr>E-Books</vt:lpstr>
      <vt:lpstr>E-Journals</vt:lpstr>
      <vt:lpstr>PowerPoint Presentation</vt:lpstr>
      <vt:lpstr>Databases</vt:lpstr>
      <vt:lpstr>PowerPoint Presentation</vt:lpstr>
      <vt:lpstr>Research Repository</vt:lpstr>
      <vt:lpstr>Bibliographic management system  </vt:lpstr>
      <vt:lpstr>Discovery System</vt:lpstr>
      <vt:lpstr>Online Public Access Catalogue</vt:lpstr>
      <vt:lpstr>Plagiarism Detection Tool</vt:lpstr>
      <vt:lpstr>Remote Login Tool </vt:lpstr>
      <vt:lpstr>Writing support tool </vt:lpstr>
      <vt:lpstr>PowerPoint Presentation</vt:lpstr>
      <vt:lpstr>AIISH Library and Information Centre</vt:lpstr>
      <vt:lpstr>Access Modes www.aiish.ac.in</vt:lpstr>
      <vt:lpstr> Research Repository ...  </vt:lpstr>
      <vt:lpstr>Research Repository ...  </vt:lpstr>
      <vt:lpstr>Research Repository ...</vt:lpstr>
      <vt:lpstr>Databases..</vt:lpstr>
      <vt:lpstr>Databases: Access Mode </vt:lpstr>
      <vt:lpstr>N-LIST ...</vt:lpstr>
      <vt:lpstr>N-LIST: Access</vt:lpstr>
      <vt:lpstr>ERMED</vt:lpstr>
      <vt:lpstr>E-journals </vt:lpstr>
      <vt:lpstr>E-books</vt:lpstr>
      <vt:lpstr>Book CD-ROMs</vt:lpstr>
      <vt:lpstr>Online Public Access Catalogue </vt:lpstr>
      <vt:lpstr>Plagiarism Detection </vt:lpstr>
      <vt:lpstr> Remote Access Information Service    </vt:lpstr>
      <vt:lpstr>Bibliographic Management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AIISH Library &amp; Information Centre: E-resources &amp; Services</dc:title>
  <dc:creator>Dr. Shijith Kumar C</dc:creator>
  <cp:lastModifiedBy>Shijith Kumar</cp:lastModifiedBy>
  <cp:revision>51</cp:revision>
  <dcterms:created xsi:type="dcterms:W3CDTF">2006-08-16T00:00:00Z</dcterms:created>
  <dcterms:modified xsi:type="dcterms:W3CDTF">2018-10-06T03:02:42Z</dcterms:modified>
</cp:coreProperties>
</file>