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38"/>
  </p:notesMasterIdLst>
  <p:sldIdLst>
    <p:sldId id="256" r:id="rId2"/>
    <p:sldId id="273" r:id="rId3"/>
    <p:sldId id="279" r:id="rId4"/>
    <p:sldId id="275" r:id="rId5"/>
    <p:sldId id="257" r:id="rId6"/>
    <p:sldId id="258" r:id="rId7"/>
    <p:sldId id="260" r:id="rId8"/>
    <p:sldId id="281" r:id="rId9"/>
    <p:sldId id="282" r:id="rId10"/>
    <p:sldId id="261" r:id="rId11"/>
    <p:sldId id="262" r:id="rId12"/>
    <p:sldId id="284" r:id="rId13"/>
    <p:sldId id="287" r:id="rId14"/>
    <p:sldId id="283" r:id="rId15"/>
    <p:sldId id="288" r:id="rId16"/>
    <p:sldId id="289" r:id="rId17"/>
    <p:sldId id="285" r:id="rId18"/>
    <p:sldId id="286" r:id="rId19"/>
    <p:sldId id="290" r:id="rId20"/>
    <p:sldId id="268" r:id="rId21"/>
    <p:sldId id="291" r:id="rId22"/>
    <p:sldId id="264" r:id="rId23"/>
    <p:sldId id="266" r:id="rId24"/>
    <p:sldId id="292" r:id="rId25"/>
    <p:sldId id="276" r:id="rId26"/>
    <p:sldId id="293" r:id="rId27"/>
    <p:sldId id="269" r:id="rId28"/>
    <p:sldId id="294" r:id="rId29"/>
    <p:sldId id="267" r:id="rId30"/>
    <p:sldId id="295" r:id="rId31"/>
    <p:sldId id="271" r:id="rId32"/>
    <p:sldId id="296" r:id="rId33"/>
    <p:sldId id="270" r:id="rId34"/>
    <p:sldId id="277" r:id="rId35"/>
    <p:sldId id="278" r:id="rId36"/>
    <p:sldId id="29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380" autoAdjust="0"/>
  </p:normalViewPr>
  <p:slideViewPr>
    <p:cSldViewPr>
      <p:cViewPr varScale="1">
        <p:scale>
          <a:sx n="65" d="100"/>
          <a:sy n="65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7E4AE-1ADD-4C83-AD40-DA9964D512E3}" type="datetimeFigureOut">
              <a:rPr lang="en-IN" smtClean="0"/>
              <a:pPr/>
              <a:t>26-10-2018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CE075-DCE1-4F78-97E8-AA727F4E6D3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CE075-DCE1-4F78-97E8-AA727F4E6D3D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30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5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1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0919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00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02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61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43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580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2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9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8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8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1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69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94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7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90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57400"/>
            <a:ext cx="7848600" cy="2362200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/>
              <a:t>Electronic </a:t>
            </a:r>
            <a:r>
              <a:rPr lang="en-IN" sz="4000" b="1"/>
              <a:t>Information Resources &amp; Services </a:t>
            </a:r>
            <a:br>
              <a:rPr lang="en-IN" sz="4000" b="1" dirty="0"/>
            </a:br>
            <a:r>
              <a:rPr lang="en-IN" sz="4000" b="1" dirty="0">
                <a:solidFill>
                  <a:srgbClr val="FF0000"/>
                </a:solidFill>
              </a:rPr>
              <a:t>@ AIISH</a:t>
            </a:r>
            <a:endParaRPr lang="en-IN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27" y="266700"/>
            <a:ext cx="6347713" cy="609600"/>
          </a:xfrm>
        </p:spPr>
        <p:txBody>
          <a:bodyPr>
            <a:normAutofit fontScale="90000"/>
          </a:bodyPr>
          <a:lstStyle/>
          <a:p>
            <a:pPr>
              <a:tabLst>
                <a:tab pos="273050" algn="l"/>
              </a:tabLst>
            </a:pPr>
            <a:r>
              <a:rPr lang="en-IN" b="1" dirty="0">
                <a:solidFill>
                  <a:srgbClr val="00B0F0"/>
                </a:solidFill>
              </a:rPr>
              <a:t>Databases..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7" y="1197429"/>
            <a:ext cx="7946574" cy="5431971"/>
          </a:xfrm>
        </p:spPr>
        <p:txBody>
          <a:bodyPr>
            <a:noAutofit/>
          </a:bodyPr>
          <a:lstStyle/>
          <a:p>
            <a:pPr algn="just"/>
            <a:r>
              <a:rPr lang="en-IN" sz="2800" dirty="0"/>
              <a:t>Bibliographic </a:t>
            </a:r>
          </a:p>
          <a:p>
            <a:pPr marL="0" indent="0" algn="just">
              <a:buNone/>
            </a:pPr>
            <a:r>
              <a:rPr lang="en-IN" sz="2800" dirty="0"/>
              <a:t>		</a:t>
            </a:r>
            <a:r>
              <a:rPr lang="en-IN" sz="2800" dirty="0">
                <a:solidFill>
                  <a:srgbClr val="FFFF00"/>
                </a:solidFill>
              </a:rPr>
              <a:t>COMDISDOME</a:t>
            </a:r>
          </a:p>
          <a:p>
            <a:pPr marL="0" indent="0" algn="just">
              <a:buNone/>
            </a:pPr>
            <a:r>
              <a:rPr lang="en-IN" sz="2800" dirty="0">
                <a:solidFill>
                  <a:srgbClr val="00B0F0"/>
                </a:solidFill>
              </a:rPr>
              <a:t>		Linguistic and Lang. </a:t>
            </a:r>
            <a:r>
              <a:rPr lang="en-IN" sz="2800" dirty="0" err="1">
                <a:solidFill>
                  <a:srgbClr val="00B0F0"/>
                </a:solidFill>
              </a:rPr>
              <a:t>Behav</a:t>
            </a:r>
            <a:r>
              <a:rPr lang="en-IN" sz="2800" dirty="0">
                <a:solidFill>
                  <a:srgbClr val="00B0F0"/>
                </a:solidFill>
              </a:rPr>
              <a:t>. Abstract </a:t>
            </a:r>
          </a:p>
          <a:p>
            <a:pPr marL="0" indent="0" algn="just">
              <a:buNone/>
            </a:pPr>
            <a:r>
              <a:rPr lang="en-IN" sz="2800" dirty="0">
                <a:solidFill>
                  <a:srgbClr val="00B0F0"/>
                </a:solidFill>
              </a:rPr>
              <a:t>		</a:t>
            </a:r>
            <a:r>
              <a:rPr lang="en-IN" sz="2800" dirty="0"/>
              <a:t>PubMed, </a:t>
            </a:r>
            <a:r>
              <a:rPr lang="en-IN" sz="2800" dirty="0" err="1"/>
              <a:t>RehabData</a:t>
            </a:r>
            <a:endParaRPr lang="en-IN" sz="2800" dirty="0"/>
          </a:p>
          <a:p>
            <a:pPr algn="just"/>
            <a:r>
              <a:rPr lang="en-IN" sz="2800" dirty="0"/>
              <a:t>Full-text		</a:t>
            </a:r>
          </a:p>
          <a:p>
            <a:pPr algn="just">
              <a:buNone/>
            </a:pPr>
            <a:r>
              <a:rPr lang="en-IN" sz="2800" dirty="0"/>
              <a:t>			</a:t>
            </a:r>
            <a:r>
              <a:rPr lang="en-IN" sz="2800" dirty="0" err="1">
                <a:solidFill>
                  <a:srgbClr val="FFFF00"/>
                </a:solidFill>
              </a:rPr>
              <a:t>PsycARTICLES</a:t>
            </a:r>
            <a:endParaRPr lang="en-IN" sz="2800" dirty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en-IN" sz="2800" dirty="0">
                <a:solidFill>
                  <a:srgbClr val="00B0F0"/>
                </a:solidFill>
              </a:rPr>
              <a:t>			</a:t>
            </a:r>
            <a:r>
              <a:rPr lang="en-IN" sz="2800" dirty="0" err="1">
                <a:solidFill>
                  <a:srgbClr val="00B0F0"/>
                </a:solidFill>
              </a:rPr>
              <a:t>MedOne</a:t>
            </a:r>
            <a:r>
              <a:rPr lang="en-IN" sz="2800" dirty="0">
                <a:solidFill>
                  <a:srgbClr val="00B0F0"/>
                </a:solidFill>
              </a:rPr>
              <a:t> </a:t>
            </a:r>
            <a:r>
              <a:rPr lang="en-IN" sz="2800" dirty="0" err="1">
                <a:solidFill>
                  <a:srgbClr val="00B0F0"/>
                </a:solidFill>
              </a:rPr>
              <a:t>ComSci</a:t>
            </a:r>
            <a:endParaRPr lang="en-IN" sz="2800" dirty="0">
              <a:solidFill>
                <a:srgbClr val="00B0F0"/>
              </a:solidFill>
            </a:endParaRPr>
          </a:p>
          <a:p>
            <a:pPr algn="just"/>
            <a:r>
              <a:rPr lang="en-IN" sz="2800" dirty="0"/>
              <a:t>Hybrid</a:t>
            </a:r>
          </a:p>
          <a:p>
            <a:pPr marL="0" indent="0" algn="just">
              <a:buNone/>
            </a:pPr>
            <a:r>
              <a:rPr lang="en-IN" sz="2800" dirty="0"/>
              <a:t>		</a:t>
            </a:r>
            <a:r>
              <a:rPr lang="en-IN" sz="2800" dirty="0">
                <a:solidFill>
                  <a:srgbClr val="FFFF00"/>
                </a:solidFill>
              </a:rPr>
              <a:t>J-Gate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2"/>
          </a:xfrm>
        </p:spPr>
        <p:txBody>
          <a:bodyPr/>
          <a:lstStyle/>
          <a:p>
            <a:r>
              <a:rPr lang="en-IN" b="1" dirty="0">
                <a:solidFill>
                  <a:srgbClr val="00B0F0"/>
                </a:solidFill>
              </a:rPr>
              <a:t>Databases: Access Mode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8763002" cy="3880773"/>
          </a:xfrm>
        </p:spPr>
        <p:txBody>
          <a:bodyPr/>
          <a:lstStyle/>
          <a:p>
            <a:pPr marL="722313" indent="-176213">
              <a:buFont typeface="Courier New" pitchFamily="49" charset="0"/>
              <a:buChar char="o"/>
            </a:pPr>
            <a:r>
              <a:rPr lang="en-IN" sz="3600" dirty="0">
                <a:solidFill>
                  <a:srgbClr val="FFFF00"/>
                </a:solidFill>
              </a:rPr>
              <a:t>Intranet-based only</a:t>
            </a:r>
          </a:p>
          <a:p>
            <a:pPr marL="722313" indent="-176213">
              <a:buFont typeface="Courier New" pitchFamily="49" charset="0"/>
              <a:buChar char="o"/>
            </a:pPr>
            <a:r>
              <a:rPr lang="en-IN" sz="3600" dirty="0"/>
              <a:t>Facility for personal account creation </a:t>
            </a:r>
          </a:p>
          <a:p>
            <a:pPr>
              <a:buFont typeface="Wingdings" pitchFamily="2" charset="2"/>
              <a:buChar char="q"/>
            </a:pP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25FD01-CE45-4399-A54A-4E217C663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61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4A15C6-F92D-4C2A-BE0E-0CD20AB5F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0" y="-457201"/>
            <a:ext cx="9059539" cy="69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2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53454-9488-4FEC-82F8-E3366CCE1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" y="532996"/>
            <a:ext cx="9030960" cy="5792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F6931A-F6D8-4215-BD70-2E36AE482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165"/>
            <a:ext cx="9144000" cy="4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62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EF87E-4AF1-4622-AB3A-6F15FAE15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88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88E08A-475D-419E-89D6-B39D3D447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50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8F9FE8-77C5-4BF2-8A27-E62287B66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0"/>
            <a:ext cx="9144000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0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451AF7-6DD9-4CE6-A726-56D7390DD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04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BDC79B-FABB-49A0-91C7-C549F86C2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3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94118"/>
            <a:ext cx="8305802" cy="46697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IN" sz="3600" b="1" dirty="0">
                <a:solidFill>
                  <a:srgbClr val="FF0000"/>
                </a:solidFill>
              </a:rPr>
              <a:t>						</a:t>
            </a:r>
            <a:r>
              <a:rPr lang="en-IN" sz="3600" b="1" u="sng" dirty="0">
                <a:solidFill>
                  <a:srgbClr val="FFFF00"/>
                </a:solidFill>
              </a:rPr>
              <a:t>E-Resources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IN" sz="3600" dirty="0">
                <a:solidFill>
                  <a:schemeClr val="tx1">
                    <a:lumMod val="95000"/>
                  </a:schemeClr>
                </a:solidFill>
              </a:rPr>
              <a:t>E-books</a:t>
            </a:r>
            <a:r>
              <a:rPr lang="en-IN" sz="3600" dirty="0"/>
              <a:t>, </a:t>
            </a:r>
            <a:r>
              <a:rPr lang="en-IN" sz="3600" dirty="0">
                <a:solidFill>
                  <a:srgbClr val="00B0F0"/>
                </a:solidFill>
              </a:rPr>
              <a:t>E-journals</a:t>
            </a:r>
            <a:r>
              <a:rPr lang="en-IN" sz="3600" dirty="0"/>
              <a:t>, </a:t>
            </a:r>
            <a:r>
              <a:rPr lang="en-IN" sz="3600" dirty="0">
                <a:solidFill>
                  <a:srgbClr val="FFFF00"/>
                </a:solidFill>
              </a:rPr>
              <a:t>Databases</a:t>
            </a:r>
            <a:r>
              <a:rPr lang="en-IN" sz="3600" dirty="0"/>
              <a:t>, </a:t>
            </a:r>
            <a:r>
              <a:rPr lang="en-IN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Research Repository</a:t>
            </a:r>
          </a:p>
          <a:p>
            <a:pPr marL="0" indent="0" algn="just">
              <a:buNone/>
            </a:pPr>
            <a:r>
              <a:rPr lang="en-IN" sz="3200" b="1" dirty="0">
                <a:solidFill>
                  <a:srgbClr val="FFFF00"/>
                </a:solidFill>
              </a:rPr>
              <a:t>							</a:t>
            </a:r>
            <a:r>
              <a:rPr lang="en-IN" sz="3600" b="1" u="sng" dirty="0">
                <a:solidFill>
                  <a:srgbClr val="FFFF00"/>
                </a:solidFill>
              </a:rPr>
              <a:t>E-Services</a:t>
            </a:r>
          </a:p>
          <a:p>
            <a:pPr marL="0" indent="0" algn="just">
              <a:buNone/>
            </a:pPr>
            <a:r>
              <a:rPr lang="en-IN" sz="3200" dirty="0"/>
              <a:t>Bibliographic Management, </a:t>
            </a:r>
            <a:r>
              <a:rPr lang="en-IN" sz="3200" dirty="0">
                <a:solidFill>
                  <a:srgbClr val="00B050"/>
                </a:solidFill>
              </a:rPr>
              <a:t> OPAC</a:t>
            </a:r>
            <a:r>
              <a:rPr lang="en-IN" sz="3200" dirty="0"/>
              <a:t>, </a:t>
            </a:r>
            <a:r>
              <a:rPr lang="en-IN" sz="3200" dirty="0">
                <a:solidFill>
                  <a:srgbClr val="00B0F0"/>
                </a:solidFill>
              </a:rPr>
              <a:t>Remote Login</a:t>
            </a:r>
            <a:r>
              <a:rPr lang="en-IN" sz="3200" dirty="0"/>
              <a:t>, </a:t>
            </a:r>
            <a:r>
              <a:rPr lang="en-IN" sz="3200" dirty="0">
                <a:solidFill>
                  <a:srgbClr val="FF0000"/>
                </a:solidFill>
              </a:rPr>
              <a:t>Plagiarism Detection</a:t>
            </a:r>
            <a:r>
              <a:rPr lang="en-IN" sz="3200" dirty="0"/>
              <a:t>, </a:t>
            </a:r>
            <a:r>
              <a:rPr lang="en-IN" sz="3200" dirty="0">
                <a:solidFill>
                  <a:srgbClr val="FFFF00"/>
                </a:solidFill>
              </a:rPr>
              <a:t>Writing Support </a:t>
            </a:r>
          </a:p>
          <a:p>
            <a:pPr marL="0" indent="0" algn="just">
              <a:buNone/>
            </a:pPr>
            <a:endParaRPr lang="en-IN" sz="3200" dirty="0"/>
          </a:p>
          <a:p>
            <a:pPr algn="just"/>
            <a:endParaRPr lang="en-IN" sz="3200" dirty="0"/>
          </a:p>
          <a:p>
            <a:pPr marL="0" indent="0" algn="just">
              <a:buNone/>
            </a:pPr>
            <a:endParaRPr lang="en-IN" sz="3200" dirty="0"/>
          </a:p>
          <a:p>
            <a:pPr>
              <a:lnSpc>
                <a:spcPct val="150000"/>
              </a:lnSpc>
            </a:pPr>
            <a:endParaRPr lang="en-IN" sz="3600" dirty="0"/>
          </a:p>
          <a:p>
            <a:pPr>
              <a:lnSpc>
                <a:spcPct val="150000"/>
              </a:lnSpc>
            </a:pPr>
            <a:endParaRPr lang="en-IN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429"/>
            <a:ext cx="6347713" cy="68580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00B0F0"/>
                </a:solidFill>
              </a:rPr>
              <a:t>E-journals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740229"/>
            <a:ext cx="8077202" cy="606334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IN" sz="3200" dirty="0"/>
              <a:t>Types 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AIISH subscribed – 115 nos. 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N-LIST – 66 nos.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ERMED – 240 nos.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Open Access – 200 nos. 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AIISH Archive- 14 nos. </a:t>
            </a:r>
          </a:p>
          <a:p>
            <a:pPr>
              <a:buFont typeface="Wingdings" pitchFamily="2" charset="2"/>
              <a:buChar char="q"/>
            </a:pPr>
            <a:r>
              <a:rPr lang="en-IN" sz="3200" dirty="0"/>
              <a:t>Access</a:t>
            </a:r>
          </a:p>
          <a:p>
            <a:pPr indent="106363">
              <a:buFont typeface="Courier New" pitchFamily="49" charset="0"/>
              <a:buChar char="o"/>
            </a:pPr>
            <a:r>
              <a:rPr lang="en-IN" sz="3200" dirty="0"/>
              <a:t> </a:t>
            </a:r>
            <a:r>
              <a:rPr lang="en-IN" sz="3200" dirty="0" err="1"/>
              <a:t>AIISH</a:t>
            </a:r>
            <a:r>
              <a:rPr lang="en-IN" sz="3200" dirty="0"/>
              <a:t> subscribed &amp; </a:t>
            </a:r>
            <a:r>
              <a:rPr lang="en-IN" sz="3200" dirty="0" err="1"/>
              <a:t>ERMED</a:t>
            </a:r>
            <a:r>
              <a:rPr lang="en-IN" sz="3200" dirty="0"/>
              <a:t>: Intranet</a:t>
            </a:r>
          </a:p>
          <a:p>
            <a:pPr indent="106363">
              <a:buFont typeface="Courier New" pitchFamily="49" charset="0"/>
              <a:buChar char="o"/>
            </a:pPr>
            <a:r>
              <a:rPr lang="en-IN" sz="3200" dirty="0"/>
              <a:t> N-LIST: Username &amp; Password based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A3D5D-B7E3-4047-80BF-38C067E64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5BEE3D-EAC4-46DC-A2F6-ACF40AFE5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600" cy="6858000"/>
          </a:xfrm>
        </p:spPr>
      </p:pic>
    </p:spTree>
    <p:extLst>
      <p:ext uri="{BB962C8B-B14F-4D97-AF65-F5344CB8AC3E}">
        <p14:creationId xmlns:p14="http://schemas.microsoft.com/office/powerpoint/2010/main" val="2342856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54" y="381000"/>
            <a:ext cx="6347713" cy="1320800"/>
          </a:xfrm>
        </p:spPr>
        <p:txBody>
          <a:bodyPr/>
          <a:lstStyle/>
          <a:p>
            <a:r>
              <a:rPr lang="en-IN" dirty="0"/>
              <a:t>N-LIST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154" y="1270000"/>
            <a:ext cx="8158845" cy="5207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IN" sz="3500" dirty="0"/>
              <a:t>MHRD, UGC, INFLIBNET</a:t>
            </a:r>
          </a:p>
          <a:p>
            <a:pPr>
              <a:lnSpc>
                <a:spcPct val="170000"/>
              </a:lnSpc>
            </a:pPr>
            <a:r>
              <a:rPr lang="en-IN" sz="3500" dirty="0"/>
              <a:t>6000 + e-journals &amp; 135000+ e-books</a:t>
            </a:r>
          </a:p>
          <a:p>
            <a:pPr>
              <a:lnSpc>
                <a:spcPct val="170000"/>
              </a:lnSpc>
            </a:pPr>
            <a:r>
              <a:rPr lang="en-IN" sz="3500" dirty="0"/>
              <a:t>Publisher &amp; Subject-wise browsing </a:t>
            </a:r>
          </a:p>
          <a:p>
            <a:pPr>
              <a:lnSpc>
                <a:spcPct val="170000"/>
              </a:lnSpc>
            </a:pPr>
            <a:r>
              <a:rPr lang="en-IN" sz="3500" dirty="0"/>
              <a:t>Searching through common interface </a:t>
            </a:r>
          </a:p>
          <a:p>
            <a:pPr>
              <a:lnSpc>
                <a:spcPct val="170000"/>
              </a:lnSpc>
            </a:pPr>
            <a:r>
              <a:rPr lang="en-IN" sz="3500" dirty="0"/>
              <a:t>Ebrary</a:t>
            </a:r>
          </a:p>
          <a:p>
            <a:endParaRPr lang="en-IN" sz="3200" dirty="0"/>
          </a:p>
          <a:p>
            <a:pPr>
              <a:buNone/>
            </a:pPr>
            <a:r>
              <a:rPr lang="en-IN" sz="1400" dirty="0"/>
              <a:t>		</a:t>
            </a:r>
          </a:p>
          <a:p>
            <a:pPr>
              <a:buNone/>
            </a:pPr>
            <a:r>
              <a:rPr lang="en-IN" sz="1400" dirty="0"/>
              <a:t>		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N-LIST: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84" y="1488613"/>
            <a:ext cx="7952017" cy="44549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IN" dirty="0"/>
          </a:p>
          <a:p>
            <a:pPr marL="8001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200" dirty="0"/>
              <a:t>User name &amp; password-based</a:t>
            </a:r>
          </a:p>
          <a:p>
            <a:pPr marL="8001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200" dirty="0"/>
              <a:t>Only for </a:t>
            </a:r>
            <a:r>
              <a:rPr lang="en-IN" sz="3200" dirty="0" err="1"/>
              <a:t>AIISH</a:t>
            </a:r>
            <a:r>
              <a:rPr lang="en-IN" sz="3200" dirty="0"/>
              <a:t> staff &amp; students</a:t>
            </a:r>
          </a:p>
          <a:p>
            <a:pPr marL="8001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200" dirty="0"/>
              <a:t>No self-creation of account</a:t>
            </a:r>
          </a:p>
          <a:p>
            <a:pPr marL="8001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200" dirty="0"/>
              <a:t>Global access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F531-C42D-4905-A8D0-EB1154FA0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F732AB-3FBF-4349-947D-23E0AEDDF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7010400"/>
          </a:xfrm>
        </p:spPr>
      </p:pic>
    </p:spTree>
    <p:extLst>
      <p:ext uri="{BB962C8B-B14F-4D97-AF65-F5344CB8AC3E}">
        <p14:creationId xmlns:p14="http://schemas.microsoft.com/office/powerpoint/2010/main" val="3280536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ERMED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8077202" cy="474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FF0000"/>
                </a:solidFill>
              </a:rPr>
              <a:t>E</a:t>
            </a:r>
            <a:r>
              <a:rPr lang="en-IN" sz="3200" dirty="0"/>
              <a:t>ducational </a:t>
            </a:r>
            <a:r>
              <a:rPr lang="en-IN" sz="3200" dirty="0">
                <a:solidFill>
                  <a:srgbClr val="FF0000"/>
                </a:solidFill>
              </a:rPr>
              <a:t>R</a:t>
            </a:r>
            <a:r>
              <a:rPr lang="en-IN" sz="3200" dirty="0"/>
              <a:t>esources in </a:t>
            </a:r>
            <a:r>
              <a:rPr lang="en-IN" sz="3200" dirty="0">
                <a:solidFill>
                  <a:srgbClr val="FF0000"/>
                </a:solidFill>
              </a:rPr>
              <a:t>Med</a:t>
            </a:r>
            <a:r>
              <a:rPr lang="en-IN" sz="3200" dirty="0"/>
              <a:t>icine</a:t>
            </a:r>
          </a:p>
          <a:p>
            <a:pPr>
              <a:lnSpc>
                <a:spcPct val="150000"/>
              </a:lnSpc>
            </a:pPr>
            <a:r>
              <a:rPr lang="en-IN" sz="3200" dirty="0"/>
              <a:t>Ministry of Health &amp; Family Welfare, </a:t>
            </a:r>
            <a:r>
              <a:rPr lang="en-IN" sz="3200" dirty="0" err="1"/>
              <a:t>GOI</a:t>
            </a:r>
            <a:endParaRPr lang="en-IN" sz="3200" dirty="0"/>
          </a:p>
          <a:p>
            <a:pPr>
              <a:lnSpc>
                <a:spcPct val="150000"/>
              </a:lnSpc>
            </a:pPr>
            <a:r>
              <a:rPr lang="en-IN" sz="3200" dirty="0"/>
              <a:t>Only E-journals</a:t>
            </a:r>
          </a:p>
          <a:p>
            <a:pPr>
              <a:lnSpc>
                <a:spcPct val="150000"/>
              </a:lnSpc>
            </a:pPr>
            <a:r>
              <a:rPr lang="en-IN" sz="3200" dirty="0"/>
              <a:t>Intranet-based access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2B1E-EB67-45EC-B320-CAAD7968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2D5CA8-2826-4D73-8DA7-E7B9211F0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</p:spPr>
      </p:pic>
    </p:spTree>
    <p:extLst>
      <p:ext uri="{BB962C8B-B14F-4D97-AF65-F5344CB8AC3E}">
        <p14:creationId xmlns:p14="http://schemas.microsoft.com/office/powerpoint/2010/main" val="3229219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B0F0"/>
                </a:solidFill>
              </a:rPr>
              <a:t>E-books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84" y="1280886"/>
            <a:ext cx="8180616" cy="49675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sz="3200" dirty="0"/>
              <a:t>Types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 err="1"/>
              <a:t>AIISH</a:t>
            </a:r>
            <a:r>
              <a:rPr lang="en-IN" sz="3200" dirty="0"/>
              <a:t> subscribed – 176 nos. 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N-LIST – 2826 nos. </a:t>
            </a:r>
          </a:p>
          <a:p>
            <a:pPr>
              <a:buFont typeface="Wingdings" pitchFamily="2" charset="2"/>
              <a:buChar char="q"/>
            </a:pPr>
            <a:r>
              <a:rPr lang="en-IN" sz="3200" dirty="0"/>
              <a:t>Access </a:t>
            </a:r>
          </a:p>
          <a:p>
            <a:pPr indent="106363">
              <a:buFont typeface="Courier New" pitchFamily="49" charset="0"/>
              <a:buChar char="o"/>
            </a:pPr>
            <a:r>
              <a:rPr lang="en-IN" sz="3200" dirty="0" err="1"/>
              <a:t>AIISH</a:t>
            </a:r>
            <a:r>
              <a:rPr lang="en-IN" sz="3200" dirty="0"/>
              <a:t> subscribed: Intranet</a:t>
            </a:r>
          </a:p>
          <a:p>
            <a:pPr indent="106363">
              <a:buFont typeface="Courier New" pitchFamily="49" charset="0"/>
              <a:buChar char="o"/>
            </a:pPr>
            <a:r>
              <a:rPr lang="en-IN" sz="3200" dirty="0"/>
              <a:t> N-LIST: Username &amp; Password based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9251-5CB4-4817-8555-F1EC8CD8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204764-6466-410F-ADEE-2F834B6D3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05850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9357"/>
            <a:ext cx="6347713" cy="843643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00B0F0"/>
                </a:solidFill>
              </a:rPr>
              <a:t>Book CD-ROMs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410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IN" sz="3200" dirty="0"/>
              <a:t>Features 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Supplementary materials</a:t>
            </a:r>
          </a:p>
          <a:p>
            <a:pPr>
              <a:buNone/>
            </a:pPr>
            <a:r>
              <a:rPr lang="en-IN" sz="3200" dirty="0"/>
              <a:t>		 Total = 250 +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Search: Keyword, title, subject &amp; author</a:t>
            </a:r>
          </a:p>
          <a:p>
            <a:pPr>
              <a:buFont typeface="Wingdings" pitchFamily="2" charset="2"/>
              <a:buChar char="q"/>
            </a:pPr>
            <a:r>
              <a:rPr lang="en-IN" sz="3200" dirty="0"/>
              <a:t> Access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Intranet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Time-bound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E7C93-9BDF-4A56-BF32-7F785C10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8430690" cy="766482"/>
          </a:xfrm>
        </p:spPr>
        <p:txBody>
          <a:bodyPr/>
          <a:lstStyle/>
          <a:p>
            <a:r>
              <a:rPr lang="en-IN" sz="4000" dirty="0"/>
              <a:t>National Information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6535E-76B4-4B26-89D4-B6C9E7EE5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450" y="1241323"/>
            <a:ext cx="8430690" cy="53880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000" dirty="0">
                <a:solidFill>
                  <a:srgbClr val="FFFF00"/>
                </a:solidFill>
              </a:rPr>
              <a:t>National Library and Information Services Infrastructure for Scholarly Content –</a:t>
            </a:r>
            <a:r>
              <a:rPr lang="en-US" sz="3000" dirty="0">
                <a:solidFill>
                  <a:srgbClr val="00B0F0"/>
                </a:solidFill>
              </a:rPr>
              <a:t>(</a:t>
            </a:r>
            <a:r>
              <a:rPr lang="en-US" sz="3000" b="1" dirty="0">
                <a:solidFill>
                  <a:srgbClr val="00B0F0"/>
                </a:solidFill>
              </a:rPr>
              <a:t>N</a:t>
            </a:r>
            <a:r>
              <a:rPr lang="en-US" sz="3000" dirty="0">
                <a:solidFill>
                  <a:srgbClr val="00B0F0"/>
                </a:solidFill>
              </a:rPr>
              <a:t>-</a:t>
            </a:r>
            <a:r>
              <a:rPr lang="en-US" sz="3000" b="1" dirty="0">
                <a:solidFill>
                  <a:srgbClr val="00B0F0"/>
                </a:solidFill>
              </a:rPr>
              <a:t>LIST)</a:t>
            </a:r>
            <a:r>
              <a:rPr lang="en-US" sz="3000" dirty="0"/>
              <a:t> </a:t>
            </a:r>
          </a:p>
          <a:p>
            <a:pPr marL="342900" indent="-77788" algn="just"/>
            <a:r>
              <a:rPr lang="en-US" sz="2800" dirty="0"/>
              <a:t>INFLIBNET, UGC</a:t>
            </a:r>
          </a:p>
          <a:p>
            <a:pPr marL="342900" indent="-77788" algn="just"/>
            <a:r>
              <a:rPr lang="en-US" sz="2800" dirty="0"/>
              <a:t>Higher Education Institutions</a:t>
            </a:r>
          </a:p>
          <a:p>
            <a:pPr marL="342900" indent="-77788" algn="just"/>
            <a:r>
              <a:rPr lang="en-US" sz="2800" dirty="0"/>
              <a:t>E-books, E-journals, Databases</a:t>
            </a:r>
          </a:p>
          <a:p>
            <a:pPr marL="0" indent="0">
              <a:buNone/>
            </a:pPr>
            <a:r>
              <a:rPr lang="en-IN" sz="3000" dirty="0">
                <a:solidFill>
                  <a:srgbClr val="FFFF00"/>
                </a:solidFill>
              </a:rPr>
              <a:t>Educational Resources in Medicine (ERMED)</a:t>
            </a:r>
          </a:p>
          <a:p>
            <a:pPr marL="342900" indent="-77788"/>
            <a:r>
              <a:rPr lang="en-IN" sz="2800" dirty="0"/>
              <a:t>MHFW</a:t>
            </a:r>
          </a:p>
          <a:p>
            <a:pPr marL="342900" indent="-77788"/>
            <a:r>
              <a:rPr lang="en-IN" sz="2800" dirty="0"/>
              <a:t>Health Institutions </a:t>
            </a:r>
          </a:p>
          <a:p>
            <a:pPr marL="342900" indent="-77788"/>
            <a:r>
              <a:rPr lang="en-IN" sz="2800" dirty="0"/>
              <a:t>E-Journals</a:t>
            </a:r>
          </a:p>
        </p:txBody>
      </p:sp>
    </p:spTree>
    <p:extLst>
      <p:ext uri="{BB962C8B-B14F-4D97-AF65-F5344CB8AC3E}">
        <p14:creationId xmlns:p14="http://schemas.microsoft.com/office/powerpoint/2010/main" val="1755974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EDA84-B734-4DED-BBA8-AD4B57D0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7F994A-B12E-40D7-8345-5812AF977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6705600"/>
          </a:xfrm>
        </p:spPr>
      </p:pic>
    </p:spTree>
    <p:extLst>
      <p:ext uri="{BB962C8B-B14F-4D97-AF65-F5344CB8AC3E}">
        <p14:creationId xmlns:p14="http://schemas.microsoft.com/office/powerpoint/2010/main" val="2300426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001001" cy="990600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00B0F0"/>
                </a:solidFill>
              </a:rPr>
              <a:t>Online Public Access Catalogue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24000"/>
            <a:ext cx="7467601" cy="4517363"/>
          </a:xfrm>
        </p:spPr>
        <p:txBody>
          <a:bodyPr/>
          <a:lstStyle/>
          <a:p>
            <a:r>
              <a:rPr lang="en-IN" sz="3200" dirty="0"/>
              <a:t>Tool for searching print books</a:t>
            </a:r>
          </a:p>
          <a:p>
            <a:r>
              <a:rPr lang="en-IN" sz="3200" dirty="0"/>
              <a:t>Intranet-based </a:t>
            </a:r>
          </a:p>
          <a:p>
            <a:r>
              <a:rPr lang="en-IN" sz="3200" dirty="0"/>
              <a:t>Provides:</a:t>
            </a:r>
          </a:p>
          <a:p>
            <a:pPr>
              <a:buNone/>
            </a:pPr>
            <a:r>
              <a:rPr lang="en-IN" sz="3200" dirty="0"/>
              <a:t>			Location</a:t>
            </a:r>
          </a:p>
          <a:p>
            <a:pPr>
              <a:buNone/>
            </a:pPr>
            <a:r>
              <a:rPr lang="en-IN" sz="3200" dirty="0"/>
              <a:t>			No. of Copies </a:t>
            </a:r>
          </a:p>
          <a:p>
            <a:pPr>
              <a:buNone/>
            </a:pPr>
            <a:r>
              <a:rPr lang="en-IN" sz="3200" dirty="0"/>
              <a:t>			Status</a:t>
            </a:r>
          </a:p>
          <a:p>
            <a:pPr>
              <a:buNone/>
            </a:pPr>
            <a:endParaRPr lang="en-IN" dirty="0"/>
          </a:p>
          <a:p>
            <a:endParaRPr lang="en-IN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B0C34-2625-4C66-A565-7319213DA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5BFAEB-C0D3-4CB0-8698-7CD66D815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915400" cy="7086600"/>
          </a:xfrm>
        </p:spPr>
      </p:pic>
    </p:spTree>
    <p:extLst>
      <p:ext uri="{BB962C8B-B14F-4D97-AF65-F5344CB8AC3E}">
        <p14:creationId xmlns:p14="http://schemas.microsoft.com/office/powerpoint/2010/main" val="2939252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00B0F0"/>
                </a:solidFill>
              </a:rPr>
              <a:t>Plagiarism Detection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88613"/>
            <a:ext cx="7315201" cy="388077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IN" sz="3200" dirty="0"/>
              <a:t>Software: </a:t>
            </a:r>
            <a:r>
              <a:rPr lang="en-IN" sz="3200" dirty="0" err="1"/>
              <a:t>Turnitin</a:t>
            </a:r>
            <a:r>
              <a:rPr lang="en-IN" sz="3200" dirty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IN" sz="3200" dirty="0"/>
              <a:t>Access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	User name &amp; password based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	Only for </a:t>
            </a:r>
            <a:r>
              <a:rPr lang="en-IN" sz="3200" dirty="0" err="1"/>
              <a:t>AIISH</a:t>
            </a:r>
            <a:r>
              <a:rPr lang="en-IN" sz="3200" dirty="0"/>
              <a:t> staff &amp; students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	Global access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6237"/>
            <a:ext cx="7848601" cy="1062963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solidFill>
                  <a:srgbClr val="00B0F0"/>
                </a:solidFill>
              </a:rPr>
              <a:t>Remote Login</a:t>
            </a:r>
            <a:br>
              <a:rPr lang="en-IN" dirty="0"/>
            </a:br>
            <a:r>
              <a:rPr lang="en-IN" dirty="0"/>
              <a:t>	 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71600"/>
            <a:ext cx="8915402" cy="4669763"/>
          </a:xfrm>
        </p:spPr>
        <p:txBody>
          <a:bodyPr>
            <a:normAutofit/>
          </a:bodyPr>
          <a:lstStyle/>
          <a:p>
            <a:r>
              <a:rPr lang="en-IN" sz="3200" dirty="0"/>
              <a:t>Remote login to intranet </a:t>
            </a:r>
          </a:p>
          <a:p>
            <a:r>
              <a:rPr lang="en-IN" sz="3200" dirty="0"/>
              <a:t>Access from across the globe</a:t>
            </a:r>
          </a:p>
          <a:p>
            <a:r>
              <a:rPr lang="en-IN" sz="3200" dirty="0"/>
              <a:t>Username and password-based</a:t>
            </a:r>
          </a:p>
          <a:p>
            <a:r>
              <a:rPr lang="en-IN" sz="3200" dirty="0"/>
              <a:t>Joint creation of username &amp; password</a:t>
            </a:r>
          </a:p>
          <a:p>
            <a:r>
              <a:rPr lang="en-IN" sz="3200" dirty="0"/>
              <a:t>Only for AIISH staff &amp; students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924801" cy="838200"/>
          </a:xfrm>
        </p:spPr>
        <p:txBody>
          <a:bodyPr/>
          <a:lstStyle/>
          <a:p>
            <a:r>
              <a:rPr lang="en-IN" b="1" dirty="0"/>
              <a:t>Bibliographic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13" y="1488613"/>
            <a:ext cx="6347714" cy="3880773"/>
          </a:xfrm>
        </p:spPr>
        <p:txBody>
          <a:bodyPr/>
          <a:lstStyle/>
          <a:p>
            <a:r>
              <a:rPr lang="en-IN" sz="2800" dirty="0"/>
              <a:t>Software: EndNote</a:t>
            </a:r>
          </a:p>
          <a:p>
            <a:r>
              <a:rPr lang="en-IN" sz="2800" dirty="0"/>
              <a:t>Desktop based Activation</a:t>
            </a:r>
          </a:p>
          <a:p>
            <a:pPr marL="0" indent="0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117E-87B8-43A2-BF2E-53F4CF454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4400" b="1" dirty="0">
                <a:solidFill>
                  <a:srgbClr val="00B0F0"/>
                </a:solidFill>
              </a:rPr>
              <a:t>Writing Support Tool</a:t>
            </a:r>
            <a:br>
              <a:rPr lang="en-IN" sz="4400" b="1" dirty="0">
                <a:solidFill>
                  <a:srgbClr val="00B0F0"/>
                </a:solidFill>
              </a:rPr>
            </a:br>
            <a:endParaRPr lang="en-IN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55B54-34FC-46F9-92CC-7079D41E5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en-IN" sz="280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</a:pPr>
            <a:r>
              <a:rPr lang="en-IN" sz="3200" dirty="0"/>
              <a:t>Software: Grammarly </a:t>
            </a:r>
          </a:p>
          <a:p>
            <a:pPr marL="0" indent="0">
              <a:spcBef>
                <a:spcPct val="0"/>
              </a:spcBef>
              <a:buNone/>
            </a:pPr>
            <a:endParaRPr lang="en-IN" sz="3200" dirty="0"/>
          </a:p>
          <a:p>
            <a:pPr>
              <a:spcBef>
                <a:spcPct val="0"/>
              </a:spcBef>
            </a:pPr>
            <a:r>
              <a:rPr lang="en-IN" sz="3200" dirty="0"/>
              <a:t>User name &amp; Password based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097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07" y="199671"/>
            <a:ext cx="7055380" cy="1171929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00B0F0"/>
                </a:solidFill>
              </a:rPr>
              <a:t>Access Modes</a:t>
            </a:r>
            <a:br>
              <a:rPr lang="en-IN" dirty="0">
                <a:solidFill>
                  <a:srgbClr val="FFFF00"/>
                </a:solidFill>
              </a:rPr>
            </a:br>
            <a:r>
              <a:rPr lang="en-IN" sz="2800" dirty="0">
                <a:solidFill>
                  <a:srgbClr val="FFFF00"/>
                </a:solidFill>
              </a:rPr>
              <a:t>www.aiish.ac.in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203" y="1371600"/>
            <a:ext cx="7831590" cy="4648206"/>
          </a:xfrm>
        </p:spPr>
        <p:txBody>
          <a:bodyPr>
            <a:normAutofit/>
          </a:bodyPr>
          <a:lstStyle/>
          <a:p>
            <a:r>
              <a:rPr lang="en-IN" sz="2400" b="1" dirty="0"/>
              <a:t>Username &amp; password based</a:t>
            </a:r>
            <a:r>
              <a:rPr lang="en-IN" sz="2400" dirty="0"/>
              <a:t> </a:t>
            </a:r>
          </a:p>
          <a:p>
            <a:pPr marL="633413" indent="0"/>
            <a:r>
              <a:rPr lang="en-IN" sz="2400" dirty="0"/>
              <a:t>	Self-created</a:t>
            </a:r>
          </a:p>
          <a:p>
            <a:pPr marL="633413" indent="0"/>
            <a:r>
              <a:rPr lang="en-IN" sz="2400" dirty="0"/>
              <a:t>	Created by </a:t>
            </a:r>
            <a:r>
              <a:rPr lang="en-IN" sz="2400" u="sng" dirty="0"/>
              <a:t>Us</a:t>
            </a:r>
          </a:p>
          <a:p>
            <a:pPr>
              <a:tabLst>
                <a:tab pos="371475" algn="l"/>
              </a:tabLst>
            </a:pPr>
            <a:r>
              <a:rPr lang="en-IN" sz="2400" b="1" dirty="0"/>
              <a:t>	Intranet-based </a:t>
            </a:r>
          </a:p>
          <a:p>
            <a:pPr marL="633413" indent="0">
              <a:tabLst>
                <a:tab pos="811213" algn="l"/>
              </a:tabLst>
            </a:pPr>
            <a:r>
              <a:rPr lang="en-IN" sz="2400" dirty="0"/>
              <a:t>	Time-bound</a:t>
            </a:r>
          </a:p>
          <a:p>
            <a:pPr marL="633413" indent="0">
              <a:tabLst>
                <a:tab pos="811213" algn="l"/>
              </a:tabLst>
            </a:pPr>
            <a:r>
              <a:rPr lang="en-IN" sz="2400" dirty="0"/>
              <a:t>	Any time</a:t>
            </a:r>
          </a:p>
          <a:p>
            <a:r>
              <a:rPr lang="en-IN" sz="2400" b="1" dirty="0"/>
              <a:t>User Restrictions</a:t>
            </a:r>
          </a:p>
          <a:p>
            <a:pPr marL="633413" indent="0"/>
            <a:r>
              <a:rPr lang="en-IN" sz="2400" dirty="0"/>
              <a:t>	Only for </a:t>
            </a:r>
            <a:r>
              <a:rPr lang="en-IN" sz="2400" dirty="0" err="1"/>
              <a:t>AIISH</a:t>
            </a:r>
            <a:r>
              <a:rPr lang="en-IN" sz="2400" dirty="0"/>
              <a:t> Staff &amp; students</a:t>
            </a:r>
          </a:p>
          <a:p>
            <a:pPr marL="633413" indent="0"/>
            <a:r>
              <a:rPr lang="en-IN" sz="2400" dirty="0"/>
              <a:t>	For all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59437"/>
            <a:ext cx="6347713" cy="914400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00B0F0"/>
                </a:solidFill>
              </a:rPr>
              <a:t>Research Repository </a:t>
            </a:r>
            <a:r>
              <a:rPr lang="en-IN" dirty="0"/>
              <a:t>... 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73837"/>
            <a:ext cx="8153402" cy="388077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IN" sz="3000" dirty="0"/>
              <a:t>Digital collection of research reports of AIISH</a:t>
            </a:r>
          </a:p>
          <a:p>
            <a:pPr>
              <a:buFont typeface="Wingdings" pitchFamily="2" charset="2"/>
              <a:buChar char="q"/>
            </a:pPr>
            <a:r>
              <a:rPr lang="en-IN" sz="3000" dirty="0">
                <a:solidFill>
                  <a:srgbClr val="00B0F0"/>
                </a:solidFill>
              </a:rPr>
              <a:t>Content</a:t>
            </a:r>
          </a:p>
          <a:p>
            <a:pPr indent="106363">
              <a:buFont typeface="Courier New" pitchFamily="49" charset="0"/>
              <a:buChar char="o"/>
              <a:tabLst>
                <a:tab pos="722313" algn="l"/>
              </a:tabLst>
            </a:pPr>
            <a:r>
              <a:rPr lang="en-IN" sz="3000" dirty="0"/>
              <a:t>	</a:t>
            </a:r>
            <a:r>
              <a:rPr lang="en-IN" sz="3000" dirty="0">
                <a:solidFill>
                  <a:srgbClr val="FFC000"/>
                </a:solidFill>
              </a:rPr>
              <a:t>PG Dissertations</a:t>
            </a:r>
          </a:p>
          <a:p>
            <a:pPr indent="106363">
              <a:buFont typeface="Courier New" pitchFamily="49" charset="0"/>
              <a:buChar char="o"/>
              <a:tabLst>
                <a:tab pos="722313" algn="l"/>
              </a:tabLst>
            </a:pPr>
            <a:r>
              <a:rPr lang="en-IN" sz="3000" dirty="0"/>
              <a:t>	</a:t>
            </a:r>
            <a:r>
              <a:rPr lang="en-IN" sz="3000" dirty="0">
                <a:solidFill>
                  <a:srgbClr val="00B0F0"/>
                </a:solidFill>
              </a:rPr>
              <a:t>Independent Projects</a:t>
            </a:r>
          </a:p>
          <a:p>
            <a:pPr indent="106363">
              <a:buFont typeface="Courier New" pitchFamily="49" charset="0"/>
              <a:buChar char="o"/>
              <a:tabLst>
                <a:tab pos="722313" algn="l"/>
              </a:tabLst>
            </a:pPr>
            <a:r>
              <a:rPr lang="en-IN" sz="3000" dirty="0">
                <a:solidFill>
                  <a:srgbClr val="C00000"/>
                </a:solidFill>
              </a:rPr>
              <a:t>	</a:t>
            </a:r>
            <a:r>
              <a:rPr lang="en-IN" sz="3000" dirty="0" err="1">
                <a:solidFill>
                  <a:srgbClr val="C00000"/>
                </a:solidFill>
              </a:rPr>
              <a:t>ARF</a:t>
            </a:r>
            <a:r>
              <a:rPr lang="en-IN" sz="3000" dirty="0">
                <a:solidFill>
                  <a:srgbClr val="C00000"/>
                </a:solidFill>
              </a:rPr>
              <a:t> Projects</a:t>
            </a:r>
          </a:p>
          <a:p>
            <a:pPr indent="106363">
              <a:buFont typeface="Courier New" pitchFamily="49" charset="0"/>
              <a:buChar char="o"/>
              <a:tabLst>
                <a:tab pos="722313" algn="l"/>
              </a:tabLst>
            </a:pPr>
            <a:r>
              <a:rPr lang="en-IN" sz="3000" dirty="0"/>
              <a:t>	PhD Theses</a:t>
            </a:r>
          </a:p>
          <a:p>
            <a:pPr>
              <a:buNone/>
            </a:pPr>
            <a:r>
              <a:rPr lang="en-IN" dirty="0"/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28600"/>
            <a:ext cx="7086602" cy="836402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00B0F0"/>
                </a:solidFill>
              </a:rPr>
              <a:t>Research Repository:</a:t>
            </a:r>
            <a:r>
              <a:rPr lang="en-IN" sz="2700" b="1" dirty="0">
                <a:solidFill>
                  <a:srgbClr val="00B0F0"/>
                </a:solidFill>
              </a:rPr>
              <a:t> Features </a:t>
            </a:r>
            <a:br>
              <a:rPr lang="en-IN" b="1" dirty="0">
                <a:solidFill>
                  <a:srgbClr val="00B0F0"/>
                </a:solidFill>
              </a:rPr>
            </a:br>
            <a:endParaRPr lang="en-IN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914400"/>
            <a:ext cx="8077202" cy="5715000"/>
          </a:xfrm>
        </p:spPr>
        <p:txBody>
          <a:bodyPr>
            <a:normAutofit/>
          </a:bodyPr>
          <a:lstStyle/>
          <a:p>
            <a:pPr indent="203200">
              <a:buFont typeface="Courier New" pitchFamily="49" charset="0"/>
              <a:buChar char="o"/>
            </a:pPr>
            <a:r>
              <a:rPr lang="en-IN" sz="3200" dirty="0"/>
              <a:t>Largest Sp.&amp; Hg. Repository</a:t>
            </a:r>
          </a:p>
          <a:p>
            <a:pPr indent="203200">
              <a:buFont typeface="Courier New" pitchFamily="49" charset="0"/>
              <a:buChar char="o"/>
            </a:pPr>
            <a:r>
              <a:rPr lang="en-IN" sz="3200" dirty="0"/>
              <a:t>Various search options</a:t>
            </a:r>
          </a:p>
          <a:p>
            <a:pPr indent="203200">
              <a:buFont typeface="Courier New" pitchFamily="49" charset="0"/>
              <a:buChar char="o"/>
            </a:pPr>
            <a:r>
              <a:rPr lang="en-IN" sz="3200" dirty="0"/>
              <a:t>Updated on a daily basis 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i="1" dirty="0"/>
              <a:t>Not downloadable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i="1" dirty="0"/>
              <a:t>Not </a:t>
            </a:r>
            <a:r>
              <a:rPr lang="en-IN" sz="3200" i="1" dirty="0" err="1"/>
              <a:t>copyable</a:t>
            </a:r>
            <a:endParaRPr lang="en-IN" sz="3200" i="1" dirty="0"/>
          </a:p>
          <a:p>
            <a:pPr indent="9525">
              <a:buFont typeface="Courier New" pitchFamily="49" charset="0"/>
              <a:buChar char="o"/>
            </a:pPr>
            <a:r>
              <a:rPr lang="en-IN" sz="3200" i="1" dirty="0"/>
              <a:t>No full-text searching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i="1" dirty="0"/>
              <a:t>Content errors (Help us)</a:t>
            </a:r>
          </a:p>
          <a:p>
            <a:pPr indent="9525">
              <a:buFont typeface="Courier New" pitchFamily="49" charset="0"/>
              <a:buChar char="o"/>
            </a:pPr>
            <a:r>
              <a:rPr lang="en-IN" sz="3200" i="1" dirty="0"/>
              <a:t>Missing pages</a:t>
            </a:r>
          </a:p>
          <a:p>
            <a:pPr indent="0">
              <a:buNone/>
            </a:pPr>
            <a:endParaRPr lang="en-IN" sz="2800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744890" cy="1400530"/>
          </a:xfrm>
        </p:spPr>
        <p:txBody>
          <a:bodyPr/>
          <a:lstStyle/>
          <a:p>
            <a:r>
              <a:rPr lang="en-IN" b="1" dirty="0">
                <a:solidFill>
                  <a:srgbClr val="00B0F0"/>
                </a:solidFill>
              </a:rPr>
              <a:t>Research Repository: </a:t>
            </a:r>
            <a:r>
              <a:rPr lang="en-IN" sz="2000" b="1" dirty="0">
                <a:solidFill>
                  <a:srgbClr val="00B0F0"/>
                </a:solidFill>
              </a:rPr>
              <a:t>Access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24000"/>
            <a:ext cx="7391401" cy="4517363"/>
          </a:xfrm>
        </p:spPr>
        <p:txBody>
          <a:bodyPr>
            <a:normAutofit/>
          </a:bodyPr>
          <a:lstStyle/>
          <a:p>
            <a:pPr indent="9525">
              <a:buFont typeface="Courier New" pitchFamily="49" charset="0"/>
              <a:buChar char="o"/>
            </a:pPr>
            <a:r>
              <a:rPr lang="en-IN" sz="3200" dirty="0"/>
              <a:t>User name &amp; password based</a:t>
            </a:r>
          </a:p>
          <a:p>
            <a:pPr indent="0">
              <a:buNone/>
            </a:pPr>
            <a:endParaRPr lang="en-IN" sz="3200" dirty="0"/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Self registration 	</a:t>
            </a:r>
          </a:p>
          <a:p>
            <a:pPr indent="0">
              <a:buNone/>
            </a:pPr>
            <a:endParaRPr lang="en-IN" sz="3200" dirty="0"/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Free for all</a:t>
            </a:r>
          </a:p>
          <a:p>
            <a:pPr indent="9525">
              <a:buFont typeface="Courier New" pitchFamily="49" charset="0"/>
              <a:buChar char="o"/>
            </a:pPr>
            <a:endParaRPr lang="en-IN" sz="3200" dirty="0"/>
          </a:p>
          <a:p>
            <a:pPr indent="9525">
              <a:buFont typeface="Courier New" pitchFamily="49" charset="0"/>
              <a:buChar char="o"/>
            </a:pPr>
            <a:r>
              <a:rPr lang="en-IN" sz="3200" dirty="0"/>
              <a:t>Globally accessible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B63F4-AAFC-4FAC-93D8-7704116A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E54405F-68DB-43DA-8AB3-BCFA47744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553200"/>
          </a:xfrm>
        </p:spPr>
      </p:pic>
    </p:spTree>
    <p:extLst>
      <p:ext uri="{BB962C8B-B14F-4D97-AF65-F5344CB8AC3E}">
        <p14:creationId xmlns:p14="http://schemas.microsoft.com/office/powerpoint/2010/main" val="136672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D75C4-054E-4E6A-BCD7-61B1AABB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9F319F-7B6F-40F2-89A8-77D3D536A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95106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4511</TotalTime>
  <Words>315</Words>
  <Application>Microsoft Office PowerPoint</Application>
  <PresentationFormat>On-screen Show (4:3)</PresentationFormat>
  <Paragraphs>139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Courier New</vt:lpstr>
      <vt:lpstr>Wingdings</vt:lpstr>
      <vt:lpstr>Wingdings 3</vt:lpstr>
      <vt:lpstr>Ion</vt:lpstr>
      <vt:lpstr>Electronic Information Resources &amp; Services  @ AIISH</vt:lpstr>
      <vt:lpstr>PowerPoint Presentation</vt:lpstr>
      <vt:lpstr>National Information Services</vt:lpstr>
      <vt:lpstr>Access Modes www.aiish.ac.in</vt:lpstr>
      <vt:lpstr>Research Repository ...  </vt:lpstr>
      <vt:lpstr>Research Repository: Features  </vt:lpstr>
      <vt:lpstr>Research Repository: Access Modes</vt:lpstr>
      <vt:lpstr>PowerPoint Presentation</vt:lpstr>
      <vt:lpstr>PowerPoint Presentation</vt:lpstr>
      <vt:lpstr>Databases..</vt:lpstr>
      <vt:lpstr>Databases: Access Mode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E-journals </vt:lpstr>
      <vt:lpstr>PowerPoint Presentation</vt:lpstr>
      <vt:lpstr>N-LIST ...</vt:lpstr>
      <vt:lpstr>N-LIST: Access</vt:lpstr>
      <vt:lpstr>PowerPoint Presentation</vt:lpstr>
      <vt:lpstr>ERMED</vt:lpstr>
      <vt:lpstr>PowerPoint Presentation</vt:lpstr>
      <vt:lpstr>E-books</vt:lpstr>
      <vt:lpstr>PowerPoint Presentation</vt:lpstr>
      <vt:lpstr>Book CD-ROMs</vt:lpstr>
      <vt:lpstr>PowerPoint Presentation</vt:lpstr>
      <vt:lpstr>Online Public Access Catalogue </vt:lpstr>
      <vt:lpstr>PowerPoint Presentation</vt:lpstr>
      <vt:lpstr>Plagiarism Detection </vt:lpstr>
      <vt:lpstr>Remote Login    </vt:lpstr>
      <vt:lpstr>Bibliographic Management</vt:lpstr>
      <vt:lpstr>Writing Support Tool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AIISH Library &amp; Information Centre: E-resources &amp; Services</dc:title>
  <dc:creator>Dr. Shijith Kumar C</dc:creator>
  <cp:lastModifiedBy>Shijith Kumar</cp:lastModifiedBy>
  <cp:revision>76</cp:revision>
  <dcterms:created xsi:type="dcterms:W3CDTF">2006-08-16T00:00:00Z</dcterms:created>
  <dcterms:modified xsi:type="dcterms:W3CDTF">2018-10-26T10:33:10Z</dcterms:modified>
</cp:coreProperties>
</file>