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9"/>
  </p:notesMasterIdLst>
  <p:sldIdLst>
    <p:sldId id="256" r:id="rId2"/>
    <p:sldId id="272" r:id="rId3"/>
    <p:sldId id="279" r:id="rId4"/>
    <p:sldId id="280" r:id="rId5"/>
    <p:sldId id="281" r:id="rId6"/>
    <p:sldId id="282" r:id="rId7"/>
    <p:sldId id="294" r:id="rId8"/>
    <p:sldId id="293" r:id="rId9"/>
    <p:sldId id="295" r:id="rId10"/>
    <p:sldId id="283" r:id="rId11"/>
    <p:sldId id="286" r:id="rId12"/>
    <p:sldId id="288" r:id="rId13"/>
    <p:sldId id="287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380" autoAdjust="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7E4AE-1ADD-4C83-AD40-DA9964D512E3}" type="datetimeFigureOut">
              <a:rPr lang="en-IN" smtClean="0"/>
              <a:pPr/>
              <a:t>26-10-2018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CE075-DCE1-4F78-97E8-AA727F4E6D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994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52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324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86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2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25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2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329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91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908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508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1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2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76400"/>
            <a:ext cx="8229600" cy="35052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br>
              <a:rPr lang="en-IN" sz="4000" b="1" dirty="0"/>
            </a:br>
            <a:r>
              <a:rPr lang="en-IN" sz="4000" b="1" dirty="0">
                <a:solidFill>
                  <a:srgbClr val="FF0000"/>
                </a:solidFill>
              </a:rPr>
              <a:t>Electronic Information Resources </a:t>
            </a:r>
            <a:br>
              <a:rPr lang="en-IN" sz="4000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&amp;</a:t>
            </a:r>
            <a:br>
              <a:rPr lang="en-IN" sz="4000" b="1" dirty="0">
                <a:solidFill>
                  <a:srgbClr val="FF0000"/>
                </a:solidFill>
              </a:rPr>
            </a:br>
            <a:r>
              <a:rPr lang="en-IN" sz="4000" b="1" dirty="0">
                <a:solidFill>
                  <a:srgbClr val="FF0000"/>
                </a:solidFill>
              </a:rPr>
              <a:t>Services </a:t>
            </a:r>
            <a:br>
              <a:rPr lang="en-IN" sz="4000" b="1" dirty="0">
                <a:solidFill>
                  <a:srgbClr val="FF0000"/>
                </a:solidFill>
              </a:rPr>
            </a:br>
            <a:endParaRPr lang="en-IN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EDFC-B4DC-49D4-9341-1705ABDB2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en-IN">
                <a:solidFill>
                  <a:schemeClr val="tx1">
                    <a:lumMod val="85000"/>
                    <a:lumOff val="15000"/>
                  </a:schemeClr>
                </a:solidFill>
              </a:rPr>
              <a:t>Databases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CB7CA-68D7-48EC-B48D-F5D3F77E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032" y="609599"/>
            <a:ext cx="6026568" cy="67056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sz="2400" dirty="0">
              <a:solidFill>
                <a:srgbClr val="FFFFFF"/>
              </a:solidFill>
            </a:endParaRPr>
          </a:p>
          <a:p>
            <a:endParaRPr lang="en-IN" sz="2400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Collection of resources in a field</a:t>
            </a:r>
          </a:p>
          <a:p>
            <a:r>
              <a:rPr lang="en-IN" sz="2400" dirty="0">
                <a:solidFill>
                  <a:srgbClr val="FFFFFF"/>
                </a:solidFill>
              </a:rPr>
              <a:t>Content Types: 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Journal articles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Conference papers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Book chapters</a:t>
            </a:r>
          </a:p>
          <a:p>
            <a:pPr marL="1346200" indent="-449263">
              <a:tabLst>
                <a:tab pos="2690813" algn="l"/>
              </a:tabLst>
            </a:pPr>
            <a:r>
              <a:rPr lang="en-IN" sz="2400" dirty="0">
                <a:solidFill>
                  <a:srgbClr val="FFFFFF"/>
                </a:solidFill>
              </a:rPr>
              <a:t>Theses &amp; dissertations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r>
              <a:rPr lang="en-IN" sz="2400" dirty="0">
                <a:solidFill>
                  <a:srgbClr val="FFFFFF"/>
                </a:solidFill>
              </a:rPr>
              <a:t>Nature of Content:</a:t>
            </a:r>
          </a:p>
          <a:p>
            <a:pPr lvl="1" indent="157163"/>
            <a:r>
              <a:rPr lang="en-IN" sz="2400" dirty="0">
                <a:solidFill>
                  <a:srgbClr val="FFFFFF"/>
                </a:solidFill>
              </a:rPr>
              <a:t>Full-Text</a:t>
            </a:r>
          </a:p>
          <a:p>
            <a:pPr lvl="1" indent="-20638"/>
            <a:r>
              <a:rPr lang="en-IN" sz="2400" dirty="0">
                <a:solidFill>
                  <a:srgbClr val="FFFFFF"/>
                </a:solidFill>
              </a:rPr>
              <a:t>Bibliographic </a:t>
            </a: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  <a:p>
            <a:endParaRPr lang="en-IN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30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C4456-EFC7-4F64-BA45-D6C619BC2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Research Repository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3A736-C842-42B3-988D-C5EDFC05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sz="2400" dirty="0"/>
              <a:t>Organized Collection of Research Reports</a:t>
            </a:r>
          </a:p>
          <a:p>
            <a:pPr marL="0" indent="0">
              <a:buNone/>
            </a:pPr>
            <a:endParaRPr lang="en-IN" sz="2400" dirty="0"/>
          </a:p>
          <a:p>
            <a:r>
              <a:rPr lang="en-IN" sz="2400" dirty="0"/>
              <a:t>Institutional Repository Vs National </a:t>
            </a:r>
          </a:p>
          <a:p>
            <a:endParaRPr lang="en-IN" sz="2400" dirty="0"/>
          </a:p>
          <a:p>
            <a:r>
              <a:rPr lang="en-IN" sz="2400" dirty="0"/>
              <a:t>Subject-specific Repository Vs General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752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22F11-06AF-44BB-912D-E10A8619F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239001" cy="1320800"/>
          </a:xfrm>
        </p:spPr>
        <p:txBody>
          <a:bodyPr>
            <a:normAutofit fontScale="90000"/>
          </a:bodyPr>
          <a:lstStyle/>
          <a:p>
            <a:r>
              <a:rPr lang="en-IN" dirty="0"/>
              <a:t>Bibliographic Management System</a:t>
            </a:r>
            <a:br>
              <a:rPr lang="en-IN" dirty="0"/>
            </a:b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183DC-1FB1-4A83-B07C-1F66EE29E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143000"/>
            <a:ext cx="6347714" cy="4898363"/>
          </a:xfrm>
        </p:spPr>
        <p:txBody>
          <a:bodyPr/>
          <a:lstStyle/>
          <a:p>
            <a:endParaRPr lang="en-IN" dirty="0"/>
          </a:p>
          <a:p>
            <a:r>
              <a:rPr lang="en-IN" sz="3200" dirty="0"/>
              <a:t>Tool for managing bibliography</a:t>
            </a:r>
          </a:p>
          <a:p>
            <a:endParaRPr lang="en-IN" sz="3200" dirty="0"/>
          </a:p>
          <a:p>
            <a:r>
              <a:rPr lang="en-IN" sz="3200" dirty="0"/>
              <a:t>Free Vs Fee-based</a:t>
            </a:r>
          </a:p>
          <a:p>
            <a:endParaRPr lang="en-IN" dirty="0"/>
          </a:p>
          <a:p>
            <a:pPr indent="11113"/>
            <a:r>
              <a:rPr lang="en-IN" sz="2800" dirty="0"/>
              <a:t>EndNote</a:t>
            </a:r>
          </a:p>
          <a:p>
            <a:pPr indent="11113"/>
            <a:r>
              <a:rPr lang="en-IN" sz="2800" dirty="0"/>
              <a:t>Zotero</a:t>
            </a:r>
          </a:p>
          <a:p>
            <a:pPr indent="11113"/>
            <a:r>
              <a:rPr lang="en-IN" sz="2800" dirty="0" err="1"/>
              <a:t>Mendley</a:t>
            </a:r>
            <a:r>
              <a:rPr lang="en-IN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3499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654A-D9EC-4D82-8D12-A2131D240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38200"/>
          </a:xfrm>
        </p:spPr>
        <p:txBody>
          <a:bodyPr/>
          <a:lstStyle/>
          <a:p>
            <a:r>
              <a:rPr lang="en-IN" dirty="0"/>
              <a:t>Discovery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D626-1995-462E-9A85-1C86C14E9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47800"/>
            <a:ext cx="6347714" cy="4593563"/>
          </a:xfrm>
        </p:spPr>
        <p:txBody>
          <a:bodyPr/>
          <a:lstStyle/>
          <a:p>
            <a:r>
              <a:rPr lang="en-IN" sz="3200" dirty="0"/>
              <a:t>Variety of E-Resources</a:t>
            </a:r>
          </a:p>
          <a:p>
            <a:r>
              <a:rPr lang="en-IN" sz="3200" dirty="0"/>
              <a:t>Scattered Information</a:t>
            </a:r>
          </a:p>
          <a:p>
            <a:r>
              <a:rPr lang="en-IN" sz="3200" dirty="0"/>
              <a:t>Manual Searching</a:t>
            </a:r>
          </a:p>
          <a:p>
            <a:r>
              <a:rPr lang="en-IN" sz="3200" dirty="0"/>
              <a:t>Common Search Tool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79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F8C3-DD11-4915-9D01-4F277D6B7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010401" cy="1320800"/>
          </a:xfrm>
        </p:spPr>
        <p:txBody>
          <a:bodyPr/>
          <a:lstStyle/>
          <a:p>
            <a:r>
              <a:rPr lang="en-IN" dirty="0"/>
              <a:t>Online Public Access Catalogue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2B77-F1D5-438A-BE79-5D6EA9F23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447800"/>
            <a:ext cx="7696202" cy="4593563"/>
          </a:xfrm>
        </p:spPr>
        <p:txBody>
          <a:bodyPr>
            <a:normAutofit/>
          </a:bodyPr>
          <a:lstStyle/>
          <a:p>
            <a:r>
              <a:rPr lang="en-IN" sz="3200" dirty="0"/>
              <a:t>Tool for searching the print resources</a:t>
            </a:r>
          </a:p>
          <a:p>
            <a:r>
              <a:rPr lang="en-IN" sz="3200" dirty="0"/>
              <a:t>Mainly books</a:t>
            </a:r>
          </a:p>
          <a:p>
            <a:r>
              <a:rPr lang="en-IN" sz="3200" dirty="0"/>
              <a:t>Author, Title, Subject</a:t>
            </a:r>
          </a:p>
          <a:p>
            <a:r>
              <a:rPr lang="en-IN" sz="3200" dirty="0"/>
              <a:t>Status, No. of Copies</a:t>
            </a:r>
          </a:p>
          <a:p>
            <a:r>
              <a:rPr lang="en-IN" sz="3200" dirty="0"/>
              <a:t>Modern tools: Feedback</a:t>
            </a:r>
          </a:p>
        </p:txBody>
      </p:sp>
    </p:spTree>
    <p:extLst>
      <p:ext uri="{BB962C8B-B14F-4D97-AF65-F5344CB8AC3E}">
        <p14:creationId xmlns:p14="http://schemas.microsoft.com/office/powerpoint/2010/main" val="1989832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6271-D598-45A1-BA87-FA8376044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Plagiarism Detection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9848-4B7F-464A-BC3E-18E1C4531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600200"/>
            <a:ext cx="6934201" cy="4441163"/>
          </a:xfrm>
        </p:spPr>
        <p:txBody>
          <a:bodyPr/>
          <a:lstStyle/>
          <a:p>
            <a:r>
              <a:rPr lang="en-IN" sz="3200" dirty="0"/>
              <a:t>Unauthorized copying  </a:t>
            </a:r>
          </a:p>
          <a:p>
            <a:r>
              <a:rPr lang="en-IN" sz="3200" dirty="0"/>
              <a:t>Unethical </a:t>
            </a:r>
          </a:p>
          <a:p>
            <a:r>
              <a:rPr lang="en-IN" sz="3200" dirty="0"/>
              <a:t>Tools for detecting plagiarism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1309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5CFA-DED1-47ED-80F4-0A255242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Remote Login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A217-205B-42CB-B819-FCCD475BD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24000"/>
            <a:ext cx="6347714" cy="4517363"/>
          </a:xfrm>
        </p:spPr>
        <p:txBody>
          <a:bodyPr/>
          <a:lstStyle/>
          <a:p>
            <a:r>
              <a:rPr lang="en-IN" sz="2800" dirty="0"/>
              <a:t>Intranet Access</a:t>
            </a:r>
          </a:p>
          <a:p>
            <a:r>
              <a:rPr lang="en-IN" sz="2800" dirty="0"/>
              <a:t>Access from Across the Globe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7400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62E6D-6F9C-472A-89B3-9894D72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Writing Support Tool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C1B76-0BB1-48D4-9D44-91AB0A4B4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6347714" cy="4669763"/>
          </a:xfrm>
        </p:spPr>
        <p:txBody>
          <a:bodyPr>
            <a:normAutofit/>
          </a:bodyPr>
          <a:lstStyle/>
          <a:p>
            <a:r>
              <a:rPr lang="en-IN" sz="3200" dirty="0"/>
              <a:t>Grammar</a:t>
            </a:r>
          </a:p>
          <a:p>
            <a:r>
              <a:rPr lang="en-IN" sz="3200" dirty="0"/>
              <a:t>Style</a:t>
            </a:r>
          </a:p>
          <a:p>
            <a:r>
              <a:rPr lang="en-IN" sz="3200" dirty="0"/>
              <a:t>Format</a:t>
            </a:r>
          </a:p>
        </p:txBody>
      </p:sp>
    </p:spTree>
    <p:extLst>
      <p:ext uri="{BB962C8B-B14F-4D97-AF65-F5344CB8AC3E}">
        <p14:creationId xmlns:p14="http://schemas.microsoft.com/office/powerpoint/2010/main" val="2116285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	E-Resources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N" sz="3200" dirty="0"/>
              <a:t>E-books </a:t>
            </a:r>
          </a:p>
          <a:p>
            <a:pPr marL="514350" indent="-514350">
              <a:buFont typeface="Wingdings 3" charset="2"/>
              <a:buAutoNum type="arabicPeriod"/>
            </a:pPr>
            <a:r>
              <a:rPr lang="en-IN" sz="3200" dirty="0"/>
              <a:t>E-journals</a:t>
            </a:r>
          </a:p>
          <a:p>
            <a:pPr>
              <a:buNone/>
            </a:pPr>
            <a:r>
              <a:rPr lang="en-IN" sz="3200" dirty="0"/>
              <a:t>3. Databases </a:t>
            </a:r>
          </a:p>
          <a:p>
            <a:pPr>
              <a:buNone/>
            </a:pPr>
            <a:r>
              <a:rPr lang="en-IN" sz="3200" dirty="0"/>
              <a:t>4. Digital Research Repository</a:t>
            </a:r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pPr>
              <a:buNone/>
            </a:pPr>
            <a:endParaRPr lang="en-IN" dirty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3097F-F858-4573-975E-CFFBCCCE3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85800"/>
          </a:xfrm>
          <a:solidFill>
            <a:schemeClr val="bg1"/>
          </a:solidFill>
        </p:spPr>
        <p:txBody>
          <a:bodyPr/>
          <a:lstStyle/>
          <a:p>
            <a:r>
              <a:rPr lang="en-IN" dirty="0"/>
              <a:t>			E-Services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144BA-4E90-4CE4-B42F-4CB5647FD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95400"/>
            <a:ext cx="6347714" cy="4745963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IN" sz="3200" dirty="0"/>
              <a:t>Bibliographic management</a:t>
            </a:r>
          </a:p>
          <a:p>
            <a:r>
              <a:rPr lang="en-IN" sz="3200" dirty="0"/>
              <a:t>Discovery system</a:t>
            </a:r>
          </a:p>
          <a:p>
            <a:r>
              <a:rPr lang="en-IN" sz="3200" dirty="0"/>
              <a:t>Online Public Access Catalogue</a:t>
            </a:r>
          </a:p>
          <a:p>
            <a:r>
              <a:rPr lang="en-IN" sz="3200" dirty="0"/>
              <a:t>Plagiarism detection</a:t>
            </a:r>
          </a:p>
          <a:p>
            <a:r>
              <a:rPr lang="en-IN" sz="3200" dirty="0"/>
              <a:t>Remote login</a:t>
            </a:r>
          </a:p>
          <a:p>
            <a:r>
              <a:rPr lang="en-IN" sz="3200" dirty="0"/>
              <a:t>Writing support</a:t>
            </a:r>
          </a:p>
        </p:txBody>
      </p:sp>
    </p:spTree>
    <p:extLst>
      <p:ext uri="{BB962C8B-B14F-4D97-AF65-F5344CB8AC3E}">
        <p14:creationId xmlns:p14="http://schemas.microsoft.com/office/powerpoint/2010/main" val="994981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47CC0-9600-4815-97B2-B5D628A9E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	E-Books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571D4-118B-4963-BD18-FBF1F4FD2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524000"/>
            <a:ext cx="7543801" cy="45173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lvl="1"/>
            <a:r>
              <a:rPr lang="en-IN" sz="2400" dirty="0"/>
              <a:t>Not many in Speech &amp; Hearing</a:t>
            </a:r>
          </a:p>
        </p:txBody>
      </p:sp>
    </p:spTree>
    <p:extLst>
      <p:ext uri="{BB962C8B-B14F-4D97-AF65-F5344CB8AC3E}">
        <p14:creationId xmlns:p14="http://schemas.microsoft.com/office/powerpoint/2010/main" val="247603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1CED6-710B-4413-A1B2-A1973A41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	E-Journals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5D62D-57B1-4DD8-BDE7-8A30728CA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19200"/>
            <a:ext cx="7086601" cy="4822163"/>
          </a:xfrm>
        </p:spPr>
        <p:txBody>
          <a:bodyPr>
            <a:normAutofit/>
          </a:bodyPr>
          <a:lstStyle/>
          <a:p>
            <a:r>
              <a:rPr lang="en-IN" sz="2400" dirty="0"/>
              <a:t>Electronic counterparts of print journals</a:t>
            </a:r>
          </a:p>
          <a:p>
            <a:r>
              <a:rPr lang="en-IN" sz="2400" dirty="0"/>
              <a:t>Born Digital or Digitized</a:t>
            </a:r>
          </a:p>
          <a:p>
            <a:r>
              <a:rPr lang="en-IN" sz="2400" dirty="0"/>
              <a:t>Features</a:t>
            </a:r>
          </a:p>
          <a:p>
            <a:pPr lvl="1"/>
            <a:r>
              <a:rPr lang="en-IN" sz="2400" dirty="0"/>
              <a:t>Links to related information</a:t>
            </a:r>
          </a:p>
          <a:p>
            <a:pPr lvl="1"/>
            <a:r>
              <a:rPr lang="en-IN" sz="2400" dirty="0"/>
              <a:t>Multimedia</a:t>
            </a:r>
          </a:p>
          <a:p>
            <a:pPr lvl="1"/>
            <a:r>
              <a:rPr lang="en-IN" sz="2400" dirty="0"/>
              <a:t>Content Searching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481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3C18-2350-4E2B-A175-E95BC66AA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D6434-2275-48E5-8D8A-3B03A8FCE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42C40C-6C1A-471C-8C5F-5155831C32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A33D856-6F26-4545-BD2B-49AE35338AF6}"/>
              </a:ext>
            </a:extLst>
          </p:cNvPr>
          <p:cNvSpPr/>
          <p:nvPr/>
        </p:nvSpPr>
        <p:spPr>
          <a:xfrm>
            <a:off x="1272288" y="1016000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DEF54C-5081-4242-9657-EEDECFA06341}"/>
              </a:ext>
            </a:extLst>
          </p:cNvPr>
          <p:cNvSpPr/>
          <p:nvPr/>
        </p:nvSpPr>
        <p:spPr>
          <a:xfrm>
            <a:off x="5257802" y="1881519"/>
            <a:ext cx="2613912" cy="914400"/>
          </a:xfrm>
          <a:prstGeom prst="ellipse">
            <a:avLst/>
          </a:prstGeom>
          <a:noFill/>
          <a:ln w="50800">
            <a:solidFill>
              <a:srgbClr val="FF0000">
                <a:alpha val="77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467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926D8-C4F9-43D0-A426-97A6F916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211C1F-DC54-487E-8C97-EE81122946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239000"/>
          </a:xfrm>
        </p:spPr>
      </p:pic>
    </p:spTree>
    <p:extLst>
      <p:ext uri="{BB962C8B-B14F-4D97-AF65-F5344CB8AC3E}">
        <p14:creationId xmlns:p14="http://schemas.microsoft.com/office/powerpoint/2010/main" val="206914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50FB8-02D0-415D-AC4B-3CFF1BA9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92A0E12-8F5F-4E13-BD77-063E9FA949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644595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C0437-2D7A-48FF-A6AD-8C593026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D1E0A9D-05D8-4869-8A69-BA31CCA26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34200"/>
          </a:xfrm>
        </p:spPr>
      </p:pic>
    </p:spTree>
    <p:extLst>
      <p:ext uri="{BB962C8B-B14F-4D97-AF65-F5344CB8AC3E}">
        <p14:creationId xmlns:p14="http://schemas.microsoft.com/office/powerpoint/2010/main" val="30317846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4306</TotalTime>
  <Words>182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 Electronic Information Resources  &amp; Services  </vt:lpstr>
      <vt:lpstr>     E-Resources</vt:lpstr>
      <vt:lpstr>   E-Services</vt:lpstr>
      <vt:lpstr>     E-Books</vt:lpstr>
      <vt:lpstr>     E-Journals</vt:lpstr>
      <vt:lpstr>PowerPoint Presentation</vt:lpstr>
      <vt:lpstr>PowerPoint Presentation</vt:lpstr>
      <vt:lpstr>PowerPoint Presentation</vt:lpstr>
      <vt:lpstr>PowerPoint Presentation</vt:lpstr>
      <vt:lpstr>Databases</vt:lpstr>
      <vt:lpstr>Research Repository</vt:lpstr>
      <vt:lpstr>Bibliographic Management System  </vt:lpstr>
      <vt:lpstr>Discovery System</vt:lpstr>
      <vt:lpstr>Online Public Access Catalogue</vt:lpstr>
      <vt:lpstr>Plagiarism Detection Tool</vt:lpstr>
      <vt:lpstr>Remote Login Tool </vt:lpstr>
      <vt:lpstr>Writing Support Tool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AIISH Library &amp; Information Centre: E-resources &amp; Services</dc:title>
  <dc:creator>Dr. Shijith Kumar C</dc:creator>
  <cp:lastModifiedBy>Shijith Kumar</cp:lastModifiedBy>
  <cp:revision>64</cp:revision>
  <dcterms:created xsi:type="dcterms:W3CDTF">2006-08-16T00:00:00Z</dcterms:created>
  <dcterms:modified xsi:type="dcterms:W3CDTF">2018-10-26T11:19:51Z</dcterms:modified>
</cp:coreProperties>
</file>