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1" r:id="rId1"/>
  </p:sldMasterIdLst>
  <p:notesMasterIdLst>
    <p:notesMasterId r:id="rId22"/>
  </p:notesMasterIdLst>
  <p:sldIdLst>
    <p:sldId id="256" r:id="rId2"/>
    <p:sldId id="272" r:id="rId3"/>
    <p:sldId id="279" r:id="rId4"/>
    <p:sldId id="273" r:id="rId5"/>
    <p:sldId id="275" r:id="rId6"/>
    <p:sldId id="257" r:id="rId7"/>
    <p:sldId id="258" r:id="rId8"/>
    <p:sldId id="260" r:id="rId9"/>
    <p:sldId id="261" r:id="rId10"/>
    <p:sldId id="262" r:id="rId11"/>
    <p:sldId id="264" r:id="rId12"/>
    <p:sldId id="266" r:id="rId13"/>
    <p:sldId id="276" r:id="rId14"/>
    <p:sldId id="268" r:id="rId15"/>
    <p:sldId id="269" r:id="rId16"/>
    <p:sldId id="267" r:id="rId17"/>
    <p:sldId id="271" r:id="rId18"/>
    <p:sldId id="270" r:id="rId19"/>
    <p:sldId id="277" r:id="rId20"/>
    <p:sldId id="278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279" autoAdjust="0"/>
    <p:restoredTop sz="86380" autoAdjust="0"/>
  </p:normalViewPr>
  <p:slideViewPr>
    <p:cSldViewPr>
      <p:cViewPr varScale="1">
        <p:scale>
          <a:sx n="56" d="100"/>
          <a:sy n="56" d="100"/>
        </p:scale>
        <p:origin x="1248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67E4AE-1ADD-4C83-AD40-DA9964D512E3}" type="datetimeFigureOut">
              <a:rPr lang="en-IN" smtClean="0"/>
              <a:pPr/>
              <a:t>09-06-2018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9CE075-DCE1-4F78-97E8-AA727F4E6D3D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9CE075-DCE1-4F78-97E8-AA727F4E6D3D}" type="slidenum">
              <a:rPr lang="en-IN" smtClean="0"/>
              <a:pPr/>
              <a:t>9</a:t>
            </a:fld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5599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525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032457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1867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68268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6255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1529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03290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691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092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767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504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272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39087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7508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711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924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2" r:id="rId1"/>
    <p:sldLayoutId id="2147483853" r:id="rId2"/>
    <p:sldLayoutId id="2147483854" r:id="rId3"/>
    <p:sldLayoutId id="2147483855" r:id="rId4"/>
    <p:sldLayoutId id="2147483856" r:id="rId5"/>
    <p:sldLayoutId id="2147483857" r:id="rId6"/>
    <p:sldLayoutId id="2147483858" r:id="rId7"/>
    <p:sldLayoutId id="2147483859" r:id="rId8"/>
    <p:sldLayoutId id="2147483860" r:id="rId9"/>
    <p:sldLayoutId id="2147483861" r:id="rId10"/>
    <p:sldLayoutId id="2147483862" r:id="rId11"/>
    <p:sldLayoutId id="2147483863" r:id="rId12"/>
    <p:sldLayoutId id="2147483864" r:id="rId13"/>
    <p:sldLayoutId id="2147483865" r:id="rId14"/>
    <p:sldLayoutId id="2147483866" r:id="rId15"/>
    <p:sldLayoutId id="214748386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2057400"/>
            <a:ext cx="7848600" cy="2362200"/>
          </a:xfrm>
        </p:spPr>
        <p:txBody>
          <a:bodyPr>
            <a:noAutofit/>
          </a:bodyPr>
          <a:lstStyle/>
          <a:p>
            <a:pPr algn="ctr"/>
            <a:br>
              <a:rPr lang="en-IN" sz="4000" b="1" dirty="0"/>
            </a:br>
            <a:br>
              <a:rPr lang="en-IN" sz="4000" b="1" dirty="0"/>
            </a:br>
            <a:r>
              <a:rPr lang="en-IN" sz="4000" b="1" dirty="0"/>
              <a:t>Electronic Information Resources/Services @ AIISH: Types and Access Modes </a:t>
            </a:r>
            <a:endParaRPr lang="en-IN" sz="4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Databases: Access Mode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2160590"/>
            <a:ext cx="7772401" cy="3880773"/>
          </a:xfrm>
        </p:spPr>
        <p:txBody>
          <a:bodyPr/>
          <a:lstStyle/>
          <a:p>
            <a:pPr marL="722313" indent="-176213">
              <a:buFont typeface="Courier New" pitchFamily="49" charset="0"/>
              <a:buChar char="o"/>
            </a:pPr>
            <a:r>
              <a:rPr lang="en-IN" sz="3600" dirty="0"/>
              <a:t>Intranet-based only</a:t>
            </a:r>
          </a:p>
          <a:p>
            <a:pPr marL="722313" indent="-176213">
              <a:buFont typeface="Courier New" pitchFamily="49" charset="0"/>
              <a:buChar char="o"/>
            </a:pPr>
            <a:r>
              <a:rPr lang="en-IN" sz="3600" dirty="0"/>
              <a:t>Facility for personal account creation </a:t>
            </a:r>
          </a:p>
          <a:p>
            <a:pPr>
              <a:buFont typeface="Wingdings" pitchFamily="2" charset="2"/>
              <a:buChar char="q"/>
            </a:pPr>
            <a:endParaRPr lang="en-IN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154" y="381000"/>
            <a:ext cx="6347713" cy="1320800"/>
          </a:xfrm>
        </p:spPr>
        <p:txBody>
          <a:bodyPr/>
          <a:lstStyle/>
          <a:p>
            <a:r>
              <a:rPr lang="en-IN" dirty="0"/>
              <a:t>N-LIST ...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4154" y="1270000"/>
            <a:ext cx="8158845" cy="520700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70000"/>
              </a:lnSpc>
            </a:pPr>
            <a:r>
              <a:rPr lang="en-IN" sz="3500" dirty="0"/>
              <a:t>MHRD, UGC, INFLIBNET</a:t>
            </a:r>
          </a:p>
          <a:p>
            <a:pPr>
              <a:lnSpc>
                <a:spcPct val="170000"/>
              </a:lnSpc>
            </a:pPr>
            <a:r>
              <a:rPr lang="en-IN" sz="3500" dirty="0"/>
              <a:t>6000 + e-journals &amp; 135000+ e-books</a:t>
            </a:r>
          </a:p>
          <a:p>
            <a:pPr>
              <a:lnSpc>
                <a:spcPct val="170000"/>
              </a:lnSpc>
            </a:pPr>
            <a:r>
              <a:rPr lang="en-IN" sz="3500" dirty="0"/>
              <a:t>Publisher &amp; Subject-wise browsing </a:t>
            </a:r>
          </a:p>
          <a:p>
            <a:pPr>
              <a:lnSpc>
                <a:spcPct val="170000"/>
              </a:lnSpc>
            </a:pPr>
            <a:r>
              <a:rPr lang="en-IN" sz="3500" dirty="0"/>
              <a:t>Searching through common interface </a:t>
            </a:r>
          </a:p>
          <a:p>
            <a:pPr>
              <a:lnSpc>
                <a:spcPct val="170000"/>
              </a:lnSpc>
            </a:pPr>
            <a:r>
              <a:rPr lang="en-IN" sz="3500" dirty="0"/>
              <a:t>Ebrary</a:t>
            </a:r>
          </a:p>
          <a:p>
            <a:endParaRPr lang="en-IN" sz="3200" dirty="0"/>
          </a:p>
          <a:p>
            <a:pPr>
              <a:buNone/>
            </a:pPr>
            <a:r>
              <a:rPr lang="en-IN" sz="1400" dirty="0"/>
              <a:t>		</a:t>
            </a:r>
          </a:p>
          <a:p>
            <a:pPr>
              <a:buNone/>
            </a:pPr>
            <a:r>
              <a:rPr lang="en-IN" sz="1400" dirty="0"/>
              <a:t>		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N-LIST: Access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2384" y="1488613"/>
            <a:ext cx="7952017" cy="4454987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endParaRPr lang="en-IN" dirty="0"/>
          </a:p>
          <a:p>
            <a:pPr marL="800100" indent="-4572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sz="3200" dirty="0"/>
              <a:t>User name &amp; password-based</a:t>
            </a:r>
          </a:p>
          <a:p>
            <a:pPr marL="800100" indent="-4572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sz="3200" dirty="0"/>
              <a:t>Only for </a:t>
            </a:r>
            <a:r>
              <a:rPr lang="en-IN" sz="3200" dirty="0" err="1"/>
              <a:t>AIISH</a:t>
            </a:r>
            <a:r>
              <a:rPr lang="en-IN" sz="3200" dirty="0"/>
              <a:t> staff &amp; students</a:t>
            </a:r>
          </a:p>
          <a:p>
            <a:pPr marL="800100" indent="-4572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sz="3200" dirty="0"/>
              <a:t>No self-creation of account</a:t>
            </a:r>
          </a:p>
          <a:p>
            <a:pPr marL="800100" indent="-4572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sz="3200" dirty="0"/>
              <a:t>Global access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err="1"/>
              <a:t>ERMED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295400"/>
            <a:ext cx="8077202" cy="47459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IN" sz="3200" dirty="0">
                <a:solidFill>
                  <a:srgbClr val="FF0000"/>
                </a:solidFill>
              </a:rPr>
              <a:t>E</a:t>
            </a:r>
            <a:r>
              <a:rPr lang="en-IN" sz="3200" dirty="0"/>
              <a:t>ducational </a:t>
            </a:r>
            <a:r>
              <a:rPr lang="en-IN" sz="3200" dirty="0">
                <a:solidFill>
                  <a:srgbClr val="FF0000"/>
                </a:solidFill>
              </a:rPr>
              <a:t>R</a:t>
            </a:r>
            <a:r>
              <a:rPr lang="en-IN" sz="3200" dirty="0"/>
              <a:t>esources in </a:t>
            </a:r>
            <a:r>
              <a:rPr lang="en-IN" sz="3200" dirty="0">
                <a:solidFill>
                  <a:srgbClr val="FF0000"/>
                </a:solidFill>
              </a:rPr>
              <a:t>Med</a:t>
            </a:r>
            <a:r>
              <a:rPr lang="en-IN" sz="3200" dirty="0"/>
              <a:t>icine</a:t>
            </a:r>
          </a:p>
          <a:p>
            <a:pPr>
              <a:lnSpc>
                <a:spcPct val="150000"/>
              </a:lnSpc>
            </a:pPr>
            <a:r>
              <a:rPr lang="en-IN" sz="3200" dirty="0"/>
              <a:t>Ministry of Health &amp; Family Welfare, </a:t>
            </a:r>
            <a:r>
              <a:rPr lang="en-IN" sz="3200" dirty="0" err="1"/>
              <a:t>GOI</a:t>
            </a:r>
            <a:endParaRPr lang="en-IN" sz="3200" dirty="0"/>
          </a:p>
          <a:p>
            <a:pPr>
              <a:lnSpc>
                <a:spcPct val="150000"/>
              </a:lnSpc>
            </a:pPr>
            <a:r>
              <a:rPr lang="en-IN" sz="3200" dirty="0"/>
              <a:t>Only E-journals</a:t>
            </a:r>
          </a:p>
          <a:p>
            <a:pPr>
              <a:lnSpc>
                <a:spcPct val="150000"/>
              </a:lnSpc>
            </a:pPr>
            <a:r>
              <a:rPr lang="en-IN" sz="3200" dirty="0"/>
              <a:t>Intranet-based access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54429"/>
            <a:ext cx="6347713" cy="685800"/>
          </a:xfrm>
        </p:spPr>
        <p:txBody>
          <a:bodyPr/>
          <a:lstStyle/>
          <a:p>
            <a:r>
              <a:rPr lang="en-IN" dirty="0"/>
              <a:t>E-journals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740229"/>
            <a:ext cx="8077202" cy="6063342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en-IN" sz="3200" dirty="0"/>
              <a:t>Types </a:t>
            </a:r>
          </a:p>
          <a:p>
            <a:pPr indent="9525">
              <a:buFont typeface="Courier New" pitchFamily="49" charset="0"/>
              <a:buChar char="o"/>
            </a:pPr>
            <a:r>
              <a:rPr lang="en-IN" sz="3200" dirty="0"/>
              <a:t>AIISH subscribed – 115 nos. </a:t>
            </a:r>
          </a:p>
          <a:p>
            <a:pPr indent="9525">
              <a:buFont typeface="Courier New" pitchFamily="49" charset="0"/>
              <a:buChar char="o"/>
            </a:pPr>
            <a:r>
              <a:rPr lang="en-IN" sz="3200" dirty="0"/>
              <a:t>N-LIST – 66 nos.</a:t>
            </a:r>
          </a:p>
          <a:p>
            <a:pPr indent="9525">
              <a:buFont typeface="Courier New" pitchFamily="49" charset="0"/>
              <a:buChar char="o"/>
            </a:pPr>
            <a:r>
              <a:rPr lang="en-IN" sz="3200" dirty="0"/>
              <a:t>ERMED – 240 nos.</a:t>
            </a:r>
          </a:p>
          <a:p>
            <a:pPr indent="9525">
              <a:buFont typeface="Courier New" pitchFamily="49" charset="0"/>
              <a:buChar char="o"/>
            </a:pPr>
            <a:r>
              <a:rPr lang="en-IN" sz="3200" dirty="0"/>
              <a:t>Open Access – 200 nos. (</a:t>
            </a:r>
            <a:r>
              <a:rPr lang="en-IN" sz="3200" i="1" dirty="0">
                <a:solidFill>
                  <a:srgbClr val="FF0000"/>
                </a:solidFill>
              </a:rPr>
              <a:t>Do not publish</a:t>
            </a:r>
            <a:r>
              <a:rPr lang="en-IN" sz="3200" dirty="0"/>
              <a:t>)</a:t>
            </a:r>
          </a:p>
          <a:p>
            <a:pPr indent="9525">
              <a:buFont typeface="Courier New" pitchFamily="49" charset="0"/>
              <a:buChar char="o"/>
            </a:pPr>
            <a:r>
              <a:rPr lang="en-IN" sz="3200" dirty="0"/>
              <a:t>AIISH Archive- 14 nos. </a:t>
            </a:r>
          </a:p>
          <a:p>
            <a:pPr>
              <a:buFont typeface="Wingdings" pitchFamily="2" charset="2"/>
              <a:buChar char="q"/>
            </a:pPr>
            <a:r>
              <a:rPr lang="en-IN" sz="3200" dirty="0"/>
              <a:t>Access</a:t>
            </a:r>
          </a:p>
          <a:p>
            <a:pPr indent="106363">
              <a:buFont typeface="Courier New" pitchFamily="49" charset="0"/>
              <a:buChar char="o"/>
            </a:pPr>
            <a:r>
              <a:rPr lang="en-IN" sz="3200" dirty="0"/>
              <a:t> </a:t>
            </a:r>
            <a:r>
              <a:rPr lang="en-IN" sz="3200" dirty="0" err="1"/>
              <a:t>AIISH</a:t>
            </a:r>
            <a:r>
              <a:rPr lang="en-IN" sz="3200" dirty="0"/>
              <a:t> subscribed &amp; </a:t>
            </a:r>
            <a:r>
              <a:rPr lang="en-IN" sz="3200" dirty="0" err="1"/>
              <a:t>ERMED</a:t>
            </a:r>
            <a:r>
              <a:rPr lang="en-IN" sz="3200" dirty="0"/>
              <a:t>: Intranet</a:t>
            </a:r>
          </a:p>
          <a:p>
            <a:pPr indent="106363">
              <a:buFont typeface="Courier New" pitchFamily="49" charset="0"/>
              <a:buChar char="o"/>
            </a:pPr>
            <a:r>
              <a:rPr lang="en-IN" sz="3200" dirty="0"/>
              <a:t> N-LIST: Username &amp; Password based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E-books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2384" y="1280886"/>
            <a:ext cx="7799616" cy="4967514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IN" sz="3200" dirty="0"/>
              <a:t>Types</a:t>
            </a:r>
          </a:p>
          <a:p>
            <a:pPr indent="9525">
              <a:buFont typeface="Courier New" pitchFamily="49" charset="0"/>
              <a:buChar char="o"/>
            </a:pPr>
            <a:r>
              <a:rPr lang="en-IN" sz="3200" dirty="0" err="1"/>
              <a:t>AIISH</a:t>
            </a:r>
            <a:r>
              <a:rPr lang="en-IN" sz="3200" dirty="0"/>
              <a:t> subscribed – 176 nos. </a:t>
            </a:r>
          </a:p>
          <a:p>
            <a:pPr indent="9525">
              <a:buFont typeface="Courier New" pitchFamily="49" charset="0"/>
              <a:buChar char="o"/>
            </a:pPr>
            <a:r>
              <a:rPr lang="en-IN" sz="3200" dirty="0"/>
              <a:t>N-LIST – 2826 nos. </a:t>
            </a:r>
          </a:p>
          <a:p>
            <a:pPr>
              <a:buFont typeface="Wingdings" pitchFamily="2" charset="2"/>
              <a:buChar char="q"/>
            </a:pPr>
            <a:r>
              <a:rPr lang="en-IN" sz="3200" dirty="0"/>
              <a:t>Access </a:t>
            </a:r>
          </a:p>
          <a:p>
            <a:pPr indent="106363">
              <a:buFont typeface="Courier New" pitchFamily="49" charset="0"/>
              <a:buChar char="o"/>
            </a:pPr>
            <a:r>
              <a:rPr lang="en-IN" sz="3200" dirty="0" err="1"/>
              <a:t>AIISH</a:t>
            </a:r>
            <a:r>
              <a:rPr lang="en-IN" sz="3200" dirty="0"/>
              <a:t> subscribed: Intranet</a:t>
            </a:r>
          </a:p>
          <a:p>
            <a:pPr indent="106363">
              <a:buFont typeface="Courier New" pitchFamily="49" charset="0"/>
              <a:buChar char="o"/>
            </a:pPr>
            <a:r>
              <a:rPr lang="en-IN" sz="3200" dirty="0"/>
              <a:t> N-LIST: Username &amp; Password based</a:t>
            </a:r>
          </a:p>
          <a:p>
            <a:pPr indent="106363">
              <a:buFont typeface="Courier New" pitchFamily="49" charset="0"/>
              <a:buChar char="o"/>
            </a:pPr>
            <a:r>
              <a:rPr lang="en-IN" sz="3200" dirty="0"/>
              <a:t> E-book searching interface 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99357"/>
            <a:ext cx="6347713" cy="843643"/>
          </a:xfrm>
        </p:spPr>
        <p:txBody>
          <a:bodyPr/>
          <a:lstStyle/>
          <a:p>
            <a:r>
              <a:rPr lang="en-IN" dirty="0"/>
              <a:t>Book CD-ROMs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686800" cy="541020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en-IN" sz="3200" dirty="0"/>
              <a:t>Features </a:t>
            </a:r>
          </a:p>
          <a:p>
            <a:pPr indent="9525">
              <a:buFont typeface="Courier New" pitchFamily="49" charset="0"/>
              <a:buChar char="o"/>
            </a:pPr>
            <a:r>
              <a:rPr lang="en-IN" sz="3200" dirty="0"/>
              <a:t>Supplementary materials</a:t>
            </a:r>
          </a:p>
          <a:p>
            <a:pPr>
              <a:buNone/>
            </a:pPr>
            <a:r>
              <a:rPr lang="en-IN" sz="3200" dirty="0"/>
              <a:t>		 Total = 250 +</a:t>
            </a:r>
          </a:p>
          <a:p>
            <a:pPr indent="9525">
              <a:buFont typeface="Courier New" pitchFamily="49" charset="0"/>
              <a:buChar char="o"/>
            </a:pPr>
            <a:r>
              <a:rPr lang="en-IN" sz="3200" dirty="0"/>
              <a:t>Search: Keyword, title, subject &amp; author</a:t>
            </a:r>
          </a:p>
          <a:p>
            <a:pPr>
              <a:buFont typeface="Wingdings" pitchFamily="2" charset="2"/>
              <a:buChar char="q"/>
            </a:pPr>
            <a:r>
              <a:rPr lang="en-IN" sz="3200" dirty="0"/>
              <a:t> Access</a:t>
            </a:r>
          </a:p>
          <a:p>
            <a:pPr indent="9525">
              <a:buFont typeface="Courier New" pitchFamily="49" charset="0"/>
              <a:buChar char="o"/>
            </a:pPr>
            <a:r>
              <a:rPr lang="en-IN" sz="3200" dirty="0"/>
              <a:t>Intranet</a:t>
            </a:r>
          </a:p>
          <a:p>
            <a:pPr indent="9525">
              <a:buFont typeface="Courier New" pitchFamily="49" charset="0"/>
              <a:buChar char="o"/>
            </a:pPr>
            <a:r>
              <a:rPr lang="en-IN" sz="3200" dirty="0"/>
              <a:t>Time-bound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8001001" cy="990600"/>
          </a:xfrm>
        </p:spPr>
        <p:txBody>
          <a:bodyPr>
            <a:normAutofit/>
          </a:bodyPr>
          <a:lstStyle/>
          <a:p>
            <a:r>
              <a:rPr lang="en-IN" dirty="0"/>
              <a:t>Online Public Access Catalogue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524000"/>
            <a:ext cx="7467601" cy="4517363"/>
          </a:xfrm>
        </p:spPr>
        <p:txBody>
          <a:bodyPr/>
          <a:lstStyle/>
          <a:p>
            <a:r>
              <a:rPr lang="en-IN" sz="3200" dirty="0"/>
              <a:t>Tool for searching print books</a:t>
            </a:r>
          </a:p>
          <a:p>
            <a:r>
              <a:rPr lang="en-IN" sz="3200" dirty="0"/>
              <a:t>Intranet-based </a:t>
            </a:r>
          </a:p>
          <a:p>
            <a:r>
              <a:rPr lang="en-IN" sz="3200" dirty="0"/>
              <a:t>Provides:</a:t>
            </a:r>
          </a:p>
          <a:p>
            <a:pPr>
              <a:buNone/>
            </a:pPr>
            <a:r>
              <a:rPr lang="en-IN" sz="3200" dirty="0"/>
              <a:t>			Location</a:t>
            </a:r>
          </a:p>
          <a:p>
            <a:pPr>
              <a:buNone/>
            </a:pPr>
            <a:r>
              <a:rPr lang="en-IN" sz="3200" dirty="0"/>
              <a:t>			No. of Copies </a:t>
            </a:r>
          </a:p>
          <a:p>
            <a:pPr>
              <a:buNone/>
            </a:pPr>
            <a:r>
              <a:rPr lang="en-IN" sz="3200" dirty="0"/>
              <a:t>			Status</a:t>
            </a:r>
          </a:p>
          <a:p>
            <a:pPr>
              <a:buNone/>
            </a:pPr>
            <a:endParaRPr lang="en-IN" dirty="0"/>
          </a:p>
          <a:p>
            <a:endParaRPr lang="en-IN" dirty="0"/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762000"/>
          </a:xfrm>
        </p:spPr>
        <p:txBody>
          <a:bodyPr/>
          <a:lstStyle/>
          <a:p>
            <a:r>
              <a:rPr lang="en-IN" dirty="0"/>
              <a:t>Plagiarism Detection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488613"/>
            <a:ext cx="7315201" cy="3880773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en-IN" sz="3200" dirty="0"/>
              <a:t>Software: </a:t>
            </a:r>
            <a:r>
              <a:rPr lang="en-IN" sz="3200" dirty="0" err="1"/>
              <a:t>Turnitin</a:t>
            </a:r>
            <a:r>
              <a:rPr lang="en-IN" sz="3200" dirty="0"/>
              <a:t> </a:t>
            </a:r>
          </a:p>
          <a:p>
            <a:pPr>
              <a:buFont typeface="Wingdings" pitchFamily="2" charset="2"/>
              <a:buChar char="q"/>
            </a:pPr>
            <a:r>
              <a:rPr lang="en-IN" sz="3200" dirty="0"/>
              <a:t>Access</a:t>
            </a:r>
          </a:p>
          <a:p>
            <a:pPr indent="9525">
              <a:buFont typeface="Courier New" pitchFamily="49" charset="0"/>
              <a:buChar char="o"/>
            </a:pPr>
            <a:r>
              <a:rPr lang="en-IN" sz="3200" dirty="0"/>
              <a:t>	User name &amp; password based</a:t>
            </a:r>
          </a:p>
          <a:p>
            <a:pPr indent="9525">
              <a:buFont typeface="Courier New" pitchFamily="49" charset="0"/>
              <a:buChar char="o"/>
            </a:pPr>
            <a:r>
              <a:rPr lang="en-IN" sz="3200" dirty="0"/>
              <a:t>	Only for </a:t>
            </a:r>
            <a:r>
              <a:rPr lang="en-IN" sz="3200" dirty="0" err="1"/>
              <a:t>AIISH</a:t>
            </a:r>
            <a:r>
              <a:rPr lang="en-IN" sz="3200" dirty="0"/>
              <a:t> staff &amp; students</a:t>
            </a:r>
          </a:p>
          <a:p>
            <a:pPr indent="9525">
              <a:buFont typeface="Courier New" pitchFamily="49" charset="0"/>
              <a:buChar char="o"/>
            </a:pPr>
            <a:r>
              <a:rPr lang="en-IN" sz="3200" dirty="0"/>
              <a:t>	Global access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6237"/>
            <a:ext cx="7848601" cy="1062963"/>
          </a:xfrm>
        </p:spPr>
        <p:txBody>
          <a:bodyPr>
            <a:normAutofit fontScale="90000"/>
          </a:bodyPr>
          <a:lstStyle/>
          <a:p>
            <a:br>
              <a:rPr lang="en-IN" dirty="0"/>
            </a:br>
            <a:r>
              <a:rPr lang="en-IN" dirty="0"/>
              <a:t>Remote Access Information Service</a:t>
            </a:r>
            <a:br>
              <a:rPr lang="en-IN" dirty="0"/>
            </a:br>
            <a:r>
              <a:rPr lang="en-IN" dirty="0"/>
              <a:t>	 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371600"/>
            <a:ext cx="8077201" cy="4669763"/>
          </a:xfrm>
        </p:spPr>
        <p:txBody>
          <a:bodyPr>
            <a:normAutofit/>
          </a:bodyPr>
          <a:lstStyle/>
          <a:p>
            <a:r>
              <a:rPr lang="en-IN" sz="3200" dirty="0"/>
              <a:t>Remote login to intranet </a:t>
            </a:r>
          </a:p>
          <a:p>
            <a:r>
              <a:rPr lang="en-IN" sz="3200" dirty="0"/>
              <a:t>Access from across the globe</a:t>
            </a:r>
          </a:p>
          <a:p>
            <a:r>
              <a:rPr lang="en-IN" sz="3200" dirty="0"/>
              <a:t>Username and password-based</a:t>
            </a:r>
          </a:p>
          <a:p>
            <a:r>
              <a:rPr lang="en-IN" sz="3200" dirty="0"/>
              <a:t>Joint creation of username &amp; password</a:t>
            </a:r>
          </a:p>
          <a:p>
            <a:r>
              <a:rPr lang="en-IN" sz="3200" dirty="0"/>
              <a:t>Only for </a:t>
            </a:r>
            <a:r>
              <a:rPr lang="en-IN" sz="3200" dirty="0" err="1"/>
              <a:t>AIISH</a:t>
            </a:r>
            <a:r>
              <a:rPr lang="en-IN" sz="3200" dirty="0"/>
              <a:t> staff &amp; students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E-Resources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N" sz="3200" dirty="0"/>
              <a:t>1. E-journals</a:t>
            </a:r>
          </a:p>
          <a:p>
            <a:pPr>
              <a:buNone/>
            </a:pPr>
            <a:r>
              <a:rPr lang="en-IN" sz="3200" dirty="0"/>
              <a:t>2. E-books</a:t>
            </a:r>
          </a:p>
          <a:p>
            <a:pPr>
              <a:buNone/>
            </a:pPr>
            <a:r>
              <a:rPr lang="en-IN" sz="3200" dirty="0"/>
              <a:t>3. Databases </a:t>
            </a:r>
          </a:p>
          <a:p>
            <a:pPr>
              <a:buNone/>
            </a:pPr>
            <a:r>
              <a:rPr lang="en-IN" sz="3200" dirty="0"/>
              <a:t>    </a:t>
            </a:r>
            <a:r>
              <a:rPr lang="en-IN" sz="3200" dirty="0" err="1"/>
              <a:t>a.Full</a:t>
            </a:r>
            <a:r>
              <a:rPr lang="en-IN" sz="3200" dirty="0"/>
              <a:t>-text</a:t>
            </a:r>
          </a:p>
          <a:p>
            <a:pPr>
              <a:buNone/>
            </a:pPr>
            <a:r>
              <a:rPr lang="en-IN" sz="3200" dirty="0"/>
              <a:t>    </a:t>
            </a:r>
            <a:r>
              <a:rPr lang="en-IN" sz="3200" dirty="0" err="1"/>
              <a:t>b.Bibliographic</a:t>
            </a:r>
            <a:r>
              <a:rPr lang="en-IN" sz="3200" dirty="0"/>
              <a:t> databases</a:t>
            </a:r>
          </a:p>
          <a:p>
            <a:pPr>
              <a:buNone/>
            </a:pPr>
            <a:r>
              <a:rPr lang="en-IN" sz="3200" dirty="0"/>
              <a:t>4. Research Repository</a:t>
            </a:r>
          </a:p>
          <a:p>
            <a:pPr>
              <a:buNone/>
            </a:pPr>
            <a:r>
              <a:rPr lang="en-IN" sz="3200" dirty="0"/>
              <a:t>		</a:t>
            </a:r>
            <a:r>
              <a:rPr lang="en-IN" sz="3200" dirty="0" err="1"/>
              <a:t>a.Subject</a:t>
            </a:r>
            <a:r>
              <a:rPr lang="en-IN" sz="3200" dirty="0"/>
              <a:t> repository</a:t>
            </a:r>
          </a:p>
          <a:p>
            <a:pPr>
              <a:buNone/>
            </a:pPr>
            <a:r>
              <a:rPr lang="en-IN" sz="3200" dirty="0"/>
              <a:t>		</a:t>
            </a:r>
            <a:r>
              <a:rPr lang="en-IN" sz="3200" dirty="0" err="1"/>
              <a:t>b.Institutional</a:t>
            </a:r>
            <a:r>
              <a:rPr lang="en-IN" sz="3200" dirty="0"/>
              <a:t> repository</a:t>
            </a:r>
          </a:p>
          <a:p>
            <a:pPr>
              <a:buNone/>
            </a:pPr>
            <a:endParaRPr lang="en-IN" dirty="0"/>
          </a:p>
          <a:p>
            <a:pPr>
              <a:buNone/>
            </a:pPr>
            <a:endParaRPr lang="en-IN" dirty="0"/>
          </a:p>
          <a:p>
            <a:pPr>
              <a:buNone/>
            </a:pPr>
            <a:endParaRPr lang="en-IN" dirty="0"/>
          </a:p>
          <a:p>
            <a:endParaRPr lang="en-IN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7162801" cy="838200"/>
          </a:xfrm>
        </p:spPr>
        <p:txBody>
          <a:bodyPr/>
          <a:lstStyle/>
          <a:p>
            <a:r>
              <a:rPr lang="en-IN" dirty="0"/>
              <a:t>Bibliographic Management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8713" y="1488613"/>
            <a:ext cx="6347714" cy="3880773"/>
          </a:xfrm>
        </p:spPr>
        <p:txBody>
          <a:bodyPr/>
          <a:lstStyle/>
          <a:p>
            <a:r>
              <a:rPr lang="en-IN" sz="2800" dirty="0"/>
              <a:t>Software: EndNote</a:t>
            </a:r>
          </a:p>
          <a:p>
            <a:r>
              <a:rPr lang="en-IN" sz="2800" dirty="0"/>
              <a:t>Desktop based Activation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spcBef>
                <a:spcPct val="0"/>
              </a:spcBef>
              <a:buNone/>
            </a:pPr>
            <a:r>
              <a:rPr lang="en-IN" sz="36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Writing Support Tool</a:t>
            </a:r>
          </a:p>
          <a:p>
            <a:pPr marL="0" indent="0">
              <a:spcBef>
                <a:spcPct val="0"/>
              </a:spcBef>
              <a:buNone/>
            </a:pPr>
            <a:endParaRPr lang="en-IN" sz="360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</a:pPr>
            <a:r>
              <a:rPr lang="en-IN" sz="2800" dirty="0"/>
              <a:t>Software: Grammarly </a:t>
            </a:r>
          </a:p>
          <a:p>
            <a:pPr>
              <a:spcBef>
                <a:spcPct val="0"/>
              </a:spcBef>
            </a:pPr>
            <a:r>
              <a:rPr lang="en-IN" sz="2800" dirty="0"/>
              <a:t>User name &amp; Password based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43097F-F858-4573-975E-CFFBCCCE3A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685800"/>
          </a:xfrm>
        </p:spPr>
        <p:txBody>
          <a:bodyPr/>
          <a:lstStyle/>
          <a:p>
            <a:r>
              <a:rPr lang="en-IN" dirty="0"/>
              <a:t>E-services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4144BA-4E90-4CE4-B42F-4CB5647FD0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295400"/>
            <a:ext cx="6347714" cy="4745963"/>
          </a:xfrm>
        </p:spPr>
        <p:txBody>
          <a:bodyPr>
            <a:normAutofit/>
          </a:bodyPr>
          <a:lstStyle/>
          <a:p>
            <a:r>
              <a:rPr lang="en-IN" sz="3200" dirty="0"/>
              <a:t>Online Public Access Catalogue</a:t>
            </a:r>
          </a:p>
          <a:p>
            <a:r>
              <a:rPr lang="en-IN" sz="3200" dirty="0"/>
              <a:t>Remote login</a:t>
            </a:r>
          </a:p>
          <a:p>
            <a:r>
              <a:rPr lang="en-IN" sz="3200" dirty="0"/>
              <a:t>Bibliographic management</a:t>
            </a:r>
          </a:p>
          <a:p>
            <a:r>
              <a:rPr lang="en-IN" sz="3200" dirty="0"/>
              <a:t>Plagiarism detection</a:t>
            </a:r>
          </a:p>
          <a:p>
            <a:r>
              <a:rPr lang="en-IN" sz="3200" dirty="0"/>
              <a:t>Writing support tool</a:t>
            </a:r>
          </a:p>
        </p:txBody>
      </p:sp>
    </p:spTree>
    <p:extLst>
      <p:ext uri="{BB962C8B-B14F-4D97-AF65-F5344CB8AC3E}">
        <p14:creationId xmlns:p14="http://schemas.microsoft.com/office/powerpoint/2010/main" val="9949816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40" y="609600"/>
            <a:ext cx="7848601" cy="914400"/>
          </a:xfrm>
        </p:spPr>
        <p:txBody>
          <a:bodyPr>
            <a:normAutofit/>
          </a:bodyPr>
          <a:lstStyle/>
          <a:p>
            <a:pPr algn="ctr"/>
            <a:r>
              <a:rPr lang="en-IN" dirty="0"/>
              <a:t>AIISH Library and Information Centre</a:t>
            </a:r>
            <a:endParaRPr lang="en-IN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371600"/>
            <a:ext cx="6347714" cy="4669763"/>
          </a:xfrm>
        </p:spPr>
        <p:txBody>
          <a:bodyPr>
            <a:normAutofit/>
          </a:bodyPr>
          <a:lstStyle/>
          <a:p>
            <a:pPr algn="just">
              <a:lnSpc>
                <a:spcPct val="110000"/>
              </a:lnSpc>
            </a:pPr>
            <a:r>
              <a:rPr lang="en-IN" sz="3600" dirty="0"/>
              <a:t>E-books, E-</a:t>
            </a:r>
            <a:r>
              <a:rPr lang="en-IN" sz="3600" dirty="0" err="1"/>
              <a:t>jrnls</a:t>
            </a:r>
            <a:r>
              <a:rPr lang="en-IN" sz="3600" dirty="0"/>
              <a:t>, databases, Research Repository</a:t>
            </a:r>
          </a:p>
          <a:p>
            <a:pPr algn="just"/>
            <a:r>
              <a:rPr lang="en-IN" sz="3200" dirty="0"/>
              <a:t>OPAC, Remote login, Bibliographic management Plagiarism detection, Grammar checker</a:t>
            </a:r>
          </a:p>
          <a:p>
            <a:r>
              <a:rPr lang="en-IN" sz="3200" dirty="0"/>
              <a:t>N-LIST service</a:t>
            </a:r>
          </a:p>
          <a:p>
            <a:r>
              <a:rPr lang="en-IN" sz="3200" dirty="0"/>
              <a:t>ERMED</a:t>
            </a:r>
          </a:p>
          <a:p>
            <a:pPr algn="just"/>
            <a:endParaRPr lang="en-IN" sz="3200" dirty="0"/>
          </a:p>
          <a:p>
            <a:pPr algn="just"/>
            <a:endParaRPr lang="en-IN" sz="3200" dirty="0"/>
          </a:p>
          <a:p>
            <a:pPr marL="0" indent="0" algn="just">
              <a:buNone/>
            </a:pPr>
            <a:endParaRPr lang="en-IN" sz="3200" dirty="0"/>
          </a:p>
          <a:p>
            <a:pPr>
              <a:lnSpc>
                <a:spcPct val="150000"/>
              </a:lnSpc>
            </a:pPr>
            <a:endParaRPr lang="en-IN" sz="3600" dirty="0"/>
          </a:p>
          <a:p>
            <a:pPr>
              <a:lnSpc>
                <a:spcPct val="150000"/>
              </a:lnSpc>
            </a:pPr>
            <a:endParaRPr lang="en-IN" sz="3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Access Modes</a:t>
            </a:r>
            <a:br>
              <a:rPr lang="en-IN" dirty="0"/>
            </a:br>
            <a:r>
              <a:rPr lang="en-IN" b="1" dirty="0">
                <a:solidFill>
                  <a:srgbClr val="0070C0"/>
                </a:solidFill>
              </a:rPr>
              <a:t>www.aiish.ac.in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b="1" dirty="0"/>
              <a:t>Username &amp; password based</a:t>
            </a:r>
            <a:r>
              <a:rPr lang="en-IN" dirty="0"/>
              <a:t> </a:t>
            </a:r>
          </a:p>
          <a:p>
            <a:pPr>
              <a:buNone/>
            </a:pPr>
            <a:r>
              <a:rPr lang="en-IN" dirty="0"/>
              <a:t>	Self-created</a:t>
            </a:r>
          </a:p>
          <a:p>
            <a:pPr>
              <a:buNone/>
            </a:pPr>
            <a:r>
              <a:rPr lang="en-IN" dirty="0"/>
              <a:t>	Created by </a:t>
            </a:r>
            <a:r>
              <a:rPr lang="en-IN" u="sng" dirty="0"/>
              <a:t>Us</a:t>
            </a:r>
          </a:p>
          <a:p>
            <a:pPr>
              <a:tabLst>
                <a:tab pos="371475" algn="l"/>
              </a:tabLst>
            </a:pPr>
            <a:r>
              <a:rPr lang="en-IN" b="1" dirty="0"/>
              <a:t>	Intranet-based </a:t>
            </a:r>
          </a:p>
          <a:p>
            <a:pPr>
              <a:buNone/>
              <a:tabLst>
                <a:tab pos="371475" algn="l"/>
              </a:tabLst>
            </a:pPr>
            <a:r>
              <a:rPr lang="en-IN" dirty="0"/>
              <a:t>	Time-bound</a:t>
            </a:r>
          </a:p>
          <a:p>
            <a:pPr>
              <a:buNone/>
              <a:tabLst>
                <a:tab pos="371475" algn="l"/>
              </a:tabLst>
            </a:pPr>
            <a:r>
              <a:rPr lang="en-IN" dirty="0"/>
              <a:t>	Any time</a:t>
            </a:r>
          </a:p>
          <a:p>
            <a:r>
              <a:rPr lang="en-IN" b="1" dirty="0"/>
              <a:t>User Restrictions</a:t>
            </a:r>
          </a:p>
          <a:p>
            <a:pPr>
              <a:buNone/>
            </a:pPr>
            <a:r>
              <a:rPr lang="en-IN" dirty="0"/>
              <a:t>	Only for </a:t>
            </a:r>
            <a:r>
              <a:rPr lang="en-IN" dirty="0" err="1"/>
              <a:t>AIISH</a:t>
            </a:r>
            <a:r>
              <a:rPr lang="en-IN" dirty="0"/>
              <a:t> Staff &amp; students</a:t>
            </a:r>
          </a:p>
          <a:p>
            <a:pPr>
              <a:buNone/>
            </a:pPr>
            <a:r>
              <a:rPr lang="en-IN" dirty="0"/>
              <a:t>	For all</a:t>
            </a:r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359437"/>
            <a:ext cx="6347713" cy="914400"/>
          </a:xfrm>
        </p:spPr>
        <p:txBody>
          <a:bodyPr>
            <a:normAutofit fontScale="90000"/>
          </a:bodyPr>
          <a:lstStyle/>
          <a:p>
            <a:br>
              <a:rPr lang="en-IN" dirty="0"/>
            </a:br>
            <a:r>
              <a:rPr lang="en-IN" dirty="0"/>
              <a:t>Research Repository ... 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488613"/>
            <a:ext cx="6858002" cy="3880773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q"/>
            </a:pPr>
            <a:endParaRPr lang="en-IN" dirty="0"/>
          </a:p>
          <a:p>
            <a:pPr>
              <a:buFont typeface="Wingdings" pitchFamily="2" charset="2"/>
              <a:buChar char="q"/>
            </a:pPr>
            <a:r>
              <a:rPr lang="en-IN" sz="3000" dirty="0"/>
              <a:t>A digital repository of research reports of AIISH</a:t>
            </a:r>
          </a:p>
          <a:p>
            <a:pPr>
              <a:buFont typeface="Wingdings" pitchFamily="2" charset="2"/>
              <a:buChar char="q"/>
            </a:pPr>
            <a:r>
              <a:rPr lang="en-IN" sz="3000" dirty="0"/>
              <a:t>Contents</a:t>
            </a:r>
          </a:p>
          <a:p>
            <a:pPr indent="106363">
              <a:buFont typeface="Courier New" pitchFamily="49" charset="0"/>
              <a:buChar char="o"/>
              <a:tabLst>
                <a:tab pos="722313" algn="l"/>
              </a:tabLst>
            </a:pPr>
            <a:r>
              <a:rPr lang="en-IN" sz="3000" dirty="0"/>
              <a:t>	PG Dissertations</a:t>
            </a:r>
          </a:p>
          <a:p>
            <a:pPr indent="106363">
              <a:buFont typeface="Courier New" pitchFamily="49" charset="0"/>
              <a:buChar char="o"/>
              <a:tabLst>
                <a:tab pos="722313" algn="l"/>
              </a:tabLst>
            </a:pPr>
            <a:r>
              <a:rPr lang="en-IN" sz="3000" dirty="0"/>
              <a:t>	Independent Projects</a:t>
            </a:r>
          </a:p>
          <a:p>
            <a:pPr indent="106363">
              <a:buFont typeface="Courier New" pitchFamily="49" charset="0"/>
              <a:buChar char="o"/>
              <a:tabLst>
                <a:tab pos="722313" algn="l"/>
              </a:tabLst>
            </a:pPr>
            <a:r>
              <a:rPr lang="en-IN" sz="3000" dirty="0"/>
              <a:t>	</a:t>
            </a:r>
            <a:r>
              <a:rPr lang="en-IN" sz="3000" dirty="0" err="1"/>
              <a:t>ARF</a:t>
            </a:r>
            <a:r>
              <a:rPr lang="en-IN" sz="3000" dirty="0"/>
              <a:t> Projects</a:t>
            </a:r>
          </a:p>
          <a:p>
            <a:pPr indent="106363">
              <a:buFont typeface="Courier New" pitchFamily="49" charset="0"/>
              <a:buChar char="o"/>
              <a:tabLst>
                <a:tab pos="722313" algn="l"/>
              </a:tabLst>
            </a:pPr>
            <a:r>
              <a:rPr lang="en-IN" sz="3000" dirty="0"/>
              <a:t>	PhD Theses</a:t>
            </a:r>
          </a:p>
          <a:p>
            <a:pPr>
              <a:buNone/>
            </a:pPr>
            <a:r>
              <a:rPr lang="en-IN" dirty="0"/>
              <a:t>	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28600"/>
            <a:ext cx="6347713" cy="836402"/>
          </a:xfrm>
        </p:spPr>
        <p:txBody>
          <a:bodyPr>
            <a:normAutofit fontScale="90000"/>
          </a:bodyPr>
          <a:lstStyle/>
          <a:p>
            <a:r>
              <a:rPr lang="en-IN" dirty="0"/>
              <a:t>Research Repository ... 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914400"/>
            <a:ext cx="8077202" cy="5562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IN" sz="2800" dirty="0"/>
              <a:t>Features &amp; drawbacks</a:t>
            </a:r>
          </a:p>
          <a:p>
            <a:pPr indent="203200">
              <a:buFont typeface="Courier New" pitchFamily="49" charset="0"/>
              <a:buChar char="o"/>
            </a:pPr>
            <a:r>
              <a:rPr lang="en-IN" sz="2800" dirty="0"/>
              <a:t>Largest sp.&amp; hg. Repository</a:t>
            </a:r>
          </a:p>
          <a:p>
            <a:pPr indent="203200">
              <a:buFont typeface="Courier New" pitchFamily="49" charset="0"/>
              <a:buChar char="o"/>
            </a:pPr>
            <a:r>
              <a:rPr lang="en-IN" sz="2800" dirty="0"/>
              <a:t>Various search options</a:t>
            </a:r>
          </a:p>
          <a:p>
            <a:pPr indent="203200">
              <a:buFont typeface="Courier New" pitchFamily="49" charset="0"/>
              <a:buChar char="o"/>
            </a:pPr>
            <a:r>
              <a:rPr lang="en-IN" sz="2800" dirty="0"/>
              <a:t>Updated on a daily basis </a:t>
            </a:r>
          </a:p>
          <a:p>
            <a:pPr indent="9525">
              <a:buFont typeface="Courier New" pitchFamily="49" charset="0"/>
              <a:buChar char="o"/>
            </a:pPr>
            <a:r>
              <a:rPr lang="en-IN" sz="2800" b="1" i="1" dirty="0"/>
              <a:t>Not downloadable</a:t>
            </a:r>
          </a:p>
          <a:p>
            <a:pPr indent="9525">
              <a:buFont typeface="Courier New" pitchFamily="49" charset="0"/>
              <a:buChar char="o"/>
            </a:pPr>
            <a:r>
              <a:rPr lang="en-IN" sz="2800" b="1" i="1" dirty="0"/>
              <a:t>Not </a:t>
            </a:r>
            <a:r>
              <a:rPr lang="en-IN" sz="2800" b="1" i="1" dirty="0" err="1"/>
              <a:t>copyable</a:t>
            </a:r>
            <a:endParaRPr lang="en-IN" sz="2800" b="1" i="1" dirty="0"/>
          </a:p>
          <a:p>
            <a:pPr indent="9525">
              <a:buFont typeface="Courier New" pitchFamily="49" charset="0"/>
              <a:buChar char="o"/>
            </a:pPr>
            <a:r>
              <a:rPr lang="en-IN" sz="2800" b="1" i="1" dirty="0"/>
              <a:t>No full-text searching</a:t>
            </a:r>
          </a:p>
          <a:p>
            <a:pPr indent="9525">
              <a:buFont typeface="Courier New" pitchFamily="49" charset="0"/>
              <a:buChar char="o"/>
            </a:pPr>
            <a:r>
              <a:rPr lang="en-IN" sz="2800" b="1" i="1" dirty="0"/>
              <a:t>Content errors (Help us)</a:t>
            </a:r>
          </a:p>
          <a:p>
            <a:pPr indent="9525">
              <a:buFont typeface="Courier New" pitchFamily="49" charset="0"/>
              <a:buChar char="o"/>
            </a:pPr>
            <a:r>
              <a:rPr lang="en-IN" sz="2800" b="1" i="1" dirty="0"/>
              <a:t>Missing pages</a:t>
            </a:r>
          </a:p>
          <a:p>
            <a:pPr indent="203200">
              <a:buFont typeface="Courier New" pitchFamily="49" charset="0"/>
              <a:buChar char="o"/>
            </a:pPr>
            <a:endParaRPr lang="en-IN" sz="2800" dirty="0"/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Research Repository - Access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524000"/>
            <a:ext cx="6347714" cy="4517363"/>
          </a:xfrm>
        </p:spPr>
        <p:txBody>
          <a:bodyPr>
            <a:normAutofit/>
          </a:bodyPr>
          <a:lstStyle/>
          <a:p>
            <a:pPr indent="9525">
              <a:buFont typeface="Courier New" pitchFamily="49" charset="0"/>
              <a:buChar char="o"/>
            </a:pPr>
            <a:r>
              <a:rPr lang="en-IN" sz="3200" dirty="0"/>
              <a:t>User name &amp; password based</a:t>
            </a:r>
          </a:p>
          <a:p>
            <a:pPr indent="9525">
              <a:buFont typeface="Courier New" pitchFamily="49" charset="0"/>
              <a:buChar char="o"/>
            </a:pPr>
            <a:r>
              <a:rPr lang="en-IN" sz="3200" dirty="0"/>
              <a:t>Self registration 	</a:t>
            </a:r>
          </a:p>
          <a:p>
            <a:pPr indent="9525">
              <a:buFont typeface="Courier New" pitchFamily="49" charset="0"/>
              <a:buChar char="o"/>
            </a:pPr>
            <a:r>
              <a:rPr lang="en-IN" sz="3200" dirty="0"/>
              <a:t>Free for all</a:t>
            </a:r>
          </a:p>
          <a:p>
            <a:pPr indent="9525">
              <a:buFont typeface="Courier New" pitchFamily="49" charset="0"/>
              <a:buChar char="o"/>
            </a:pPr>
            <a:r>
              <a:rPr lang="en-IN" sz="3200" dirty="0"/>
              <a:t>Globally accessible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927" y="266700"/>
            <a:ext cx="6347713" cy="609600"/>
          </a:xfrm>
        </p:spPr>
        <p:txBody>
          <a:bodyPr>
            <a:normAutofit fontScale="90000"/>
          </a:bodyPr>
          <a:lstStyle/>
          <a:p>
            <a:pPr>
              <a:tabLst>
                <a:tab pos="273050" algn="l"/>
              </a:tabLst>
            </a:pPr>
            <a:r>
              <a:rPr lang="en-IN" dirty="0"/>
              <a:t>Databases..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7827" y="1197429"/>
            <a:ext cx="7946574" cy="5431971"/>
          </a:xfrm>
        </p:spPr>
        <p:txBody>
          <a:bodyPr>
            <a:noAutofit/>
          </a:bodyPr>
          <a:lstStyle/>
          <a:p>
            <a:pPr algn="just"/>
            <a:r>
              <a:rPr lang="en-IN" sz="2800" dirty="0"/>
              <a:t>Bibliographic </a:t>
            </a:r>
          </a:p>
          <a:p>
            <a:pPr marL="0" indent="0" algn="just">
              <a:buNone/>
            </a:pPr>
            <a:r>
              <a:rPr lang="en-IN" sz="2800" dirty="0"/>
              <a:t>		COMDISDOME</a:t>
            </a:r>
          </a:p>
          <a:p>
            <a:pPr marL="0" indent="0" algn="just">
              <a:buNone/>
            </a:pPr>
            <a:r>
              <a:rPr lang="en-IN" sz="2800" dirty="0"/>
              <a:t>		LLBA  </a:t>
            </a:r>
          </a:p>
          <a:p>
            <a:pPr algn="just"/>
            <a:r>
              <a:rPr lang="en-IN" sz="2800" dirty="0"/>
              <a:t>Full-text		</a:t>
            </a:r>
          </a:p>
          <a:p>
            <a:pPr algn="just">
              <a:buNone/>
            </a:pPr>
            <a:r>
              <a:rPr lang="en-IN" sz="2800" dirty="0"/>
              <a:t>			</a:t>
            </a:r>
            <a:r>
              <a:rPr lang="en-IN" sz="2800" dirty="0" err="1"/>
              <a:t>PsycARTICLES</a:t>
            </a:r>
            <a:endParaRPr lang="en-IN" sz="2800" dirty="0"/>
          </a:p>
          <a:p>
            <a:pPr algn="just">
              <a:buNone/>
            </a:pPr>
            <a:r>
              <a:rPr lang="en-IN" sz="2800" dirty="0"/>
              <a:t>			</a:t>
            </a:r>
            <a:r>
              <a:rPr lang="en-IN" sz="2800" dirty="0" err="1"/>
              <a:t>MedOne</a:t>
            </a:r>
            <a:r>
              <a:rPr lang="en-IN" sz="2800" dirty="0"/>
              <a:t> </a:t>
            </a:r>
            <a:r>
              <a:rPr lang="en-IN" sz="2800" dirty="0" err="1"/>
              <a:t>ComSci</a:t>
            </a:r>
            <a:endParaRPr lang="en-IN" sz="2800" dirty="0"/>
          </a:p>
          <a:p>
            <a:pPr algn="just"/>
            <a:r>
              <a:rPr lang="en-IN" sz="2800" dirty="0"/>
              <a:t>Hybrid</a:t>
            </a:r>
          </a:p>
          <a:p>
            <a:pPr marL="0" indent="0" algn="just">
              <a:buNone/>
            </a:pPr>
            <a:r>
              <a:rPr lang="en-IN" sz="2800" dirty="0"/>
              <a:t>		J-Gate</a:t>
            </a:r>
          </a:p>
          <a:p>
            <a:pPr algn="just">
              <a:buFont typeface="Courier New" pitchFamily="49" charset="0"/>
              <a:buChar char="o"/>
            </a:pPr>
            <a:r>
              <a:rPr lang="en-IN" sz="2800" dirty="0"/>
              <a:t>Free: </a:t>
            </a:r>
            <a:r>
              <a:rPr lang="en-IN" sz="2800" dirty="0" err="1"/>
              <a:t>PubMed</a:t>
            </a:r>
            <a:r>
              <a:rPr lang="en-IN" sz="2800" dirty="0"/>
              <a:t>, </a:t>
            </a:r>
            <a:r>
              <a:rPr lang="en-IN" sz="2800" dirty="0" err="1"/>
              <a:t>RehabData</a:t>
            </a:r>
            <a:endParaRPr lang="en-IN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681</TotalTime>
  <Words>345</Words>
  <Application>Microsoft Office PowerPoint</Application>
  <PresentationFormat>On-screen Show (4:3)</PresentationFormat>
  <Paragraphs>148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Calibri</vt:lpstr>
      <vt:lpstr>Courier New</vt:lpstr>
      <vt:lpstr>Trebuchet MS</vt:lpstr>
      <vt:lpstr>Wingdings</vt:lpstr>
      <vt:lpstr>Wingdings 3</vt:lpstr>
      <vt:lpstr>Facet</vt:lpstr>
      <vt:lpstr>  Electronic Information Resources/Services @ AIISH: Types and Access Modes </vt:lpstr>
      <vt:lpstr>E-Resources</vt:lpstr>
      <vt:lpstr>E-services</vt:lpstr>
      <vt:lpstr>AIISH Library and Information Centre</vt:lpstr>
      <vt:lpstr>Access Modes www.aiish.ac.in</vt:lpstr>
      <vt:lpstr> Research Repository ...  </vt:lpstr>
      <vt:lpstr>Research Repository ...  </vt:lpstr>
      <vt:lpstr>Research Repository - Access</vt:lpstr>
      <vt:lpstr>Databases..</vt:lpstr>
      <vt:lpstr>Databases: Access Mode </vt:lpstr>
      <vt:lpstr>N-LIST ...</vt:lpstr>
      <vt:lpstr>N-LIST: Access</vt:lpstr>
      <vt:lpstr>ERMED</vt:lpstr>
      <vt:lpstr>E-journals </vt:lpstr>
      <vt:lpstr>E-books</vt:lpstr>
      <vt:lpstr>Book CD-ROMs</vt:lpstr>
      <vt:lpstr>Online Public Access Catalogue </vt:lpstr>
      <vt:lpstr>Plagiarism Detection </vt:lpstr>
      <vt:lpstr> Remote Access Information Service    </vt:lpstr>
      <vt:lpstr>Bibliographic Management System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AIISH Library &amp; Information Centre: E-resources &amp; Services</dc:title>
  <dc:creator>Dr. Shijith Kumar C</dc:creator>
  <cp:lastModifiedBy>Shijith Kumar</cp:lastModifiedBy>
  <cp:revision>33</cp:revision>
  <dcterms:created xsi:type="dcterms:W3CDTF">2006-08-16T00:00:00Z</dcterms:created>
  <dcterms:modified xsi:type="dcterms:W3CDTF">2018-06-09T04:49:38Z</dcterms:modified>
</cp:coreProperties>
</file>