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23"/>
  </p:notesMasterIdLst>
  <p:sldIdLst>
    <p:sldId id="256" r:id="rId2"/>
    <p:sldId id="280" r:id="rId3"/>
    <p:sldId id="272" r:id="rId4"/>
    <p:sldId id="279" r:id="rId5"/>
    <p:sldId id="273" r:id="rId6"/>
    <p:sldId id="275" r:id="rId7"/>
    <p:sldId id="257" r:id="rId8"/>
    <p:sldId id="258" r:id="rId9"/>
    <p:sldId id="260" r:id="rId10"/>
    <p:sldId id="261" r:id="rId11"/>
    <p:sldId id="262" r:id="rId12"/>
    <p:sldId id="264" r:id="rId13"/>
    <p:sldId id="266" r:id="rId14"/>
    <p:sldId id="276" r:id="rId15"/>
    <p:sldId id="268" r:id="rId16"/>
    <p:sldId id="269" r:id="rId17"/>
    <p:sldId id="267" r:id="rId18"/>
    <p:sldId id="271" r:id="rId19"/>
    <p:sldId id="270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79" autoAdjust="0"/>
    <p:restoredTop sz="86380" autoAdjust="0"/>
  </p:normalViewPr>
  <p:slideViewPr>
    <p:cSldViewPr>
      <p:cViewPr varScale="1">
        <p:scale>
          <a:sx n="56" d="100"/>
          <a:sy n="56" d="100"/>
        </p:scale>
        <p:origin x="12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7E4AE-1ADD-4C83-AD40-DA9964D512E3}" type="datetimeFigureOut">
              <a:rPr lang="en-IN" smtClean="0"/>
              <a:pPr/>
              <a:t>26-07-2019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CE075-DCE1-4F78-97E8-AA727F4E6D3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CE075-DCE1-4F78-97E8-AA727F4E6D3D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59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2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24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82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25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2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29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9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9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908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508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1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2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7400"/>
            <a:ext cx="7848600" cy="2362200"/>
          </a:xfrm>
        </p:spPr>
        <p:txBody>
          <a:bodyPr>
            <a:noAutofit/>
          </a:bodyPr>
          <a:lstStyle/>
          <a:p>
            <a:pPr algn="ctr"/>
            <a:br>
              <a:rPr lang="en-IN" sz="4000" b="1" dirty="0"/>
            </a:br>
            <a:br>
              <a:rPr lang="en-IN" sz="4000" b="1" dirty="0"/>
            </a:br>
            <a:r>
              <a:rPr lang="en-IN" sz="4000" b="1" dirty="0"/>
              <a:t>Information Resources &amp; Services @ AIISH: Types and Access Modes </a:t>
            </a:r>
            <a:endParaRPr lang="en-IN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927" y="266700"/>
            <a:ext cx="6347713" cy="609600"/>
          </a:xfrm>
        </p:spPr>
        <p:txBody>
          <a:bodyPr>
            <a:normAutofit fontScale="90000"/>
          </a:bodyPr>
          <a:lstStyle/>
          <a:p>
            <a:pPr>
              <a:tabLst>
                <a:tab pos="273050" algn="l"/>
              </a:tabLst>
            </a:pPr>
            <a:r>
              <a:rPr lang="en-IN" dirty="0"/>
              <a:t>Databases..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7" y="1197429"/>
            <a:ext cx="7946574" cy="5431971"/>
          </a:xfrm>
        </p:spPr>
        <p:txBody>
          <a:bodyPr>
            <a:noAutofit/>
          </a:bodyPr>
          <a:lstStyle/>
          <a:p>
            <a:pPr algn="just"/>
            <a:r>
              <a:rPr lang="en-IN" sz="2800" dirty="0"/>
              <a:t>Bibliographic </a:t>
            </a:r>
          </a:p>
          <a:p>
            <a:pPr marL="0" indent="0" algn="just">
              <a:buNone/>
            </a:pPr>
            <a:r>
              <a:rPr lang="en-IN" sz="2800" dirty="0"/>
              <a:t>		COMDISDOME</a:t>
            </a:r>
          </a:p>
          <a:p>
            <a:pPr marL="0" indent="0" algn="just">
              <a:buNone/>
            </a:pPr>
            <a:r>
              <a:rPr lang="en-IN" sz="2800" dirty="0"/>
              <a:t>		LLBA  </a:t>
            </a:r>
          </a:p>
          <a:p>
            <a:pPr algn="just"/>
            <a:r>
              <a:rPr lang="en-IN" sz="2800" dirty="0"/>
              <a:t>Full-text		</a:t>
            </a:r>
          </a:p>
          <a:p>
            <a:pPr algn="just">
              <a:buNone/>
            </a:pPr>
            <a:r>
              <a:rPr lang="en-IN" sz="2800" dirty="0"/>
              <a:t>			</a:t>
            </a:r>
            <a:r>
              <a:rPr lang="en-IN" sz="2800" dirty="0" err="1"/>
              <a:t>PsycARTICLES</a:t>
            </a:r>
            <a:endParaRPr lang="en-IN" sz="2800" dirty="0"/>
          </a:p>
          <a:p>
            <a:pPr algn="just">
              <a:buNone/>
            </a:pPr>
            <a:r>
              <a:rPr lang="en-IN" sz="2800" dirty="0"/>
              <a:t>			</a:t>
            </a:r>
            <a:r>
              <a:rPr lang="en-IN" sz="2800" dirty="0" err="1"/>
              <a:t>MedOne</a:t>
            </a:r>
            <a:r>
              <a:rPr lang="en-IN" sz="2800" dirty="0"/>
              <a:t> </a:t>
            </a:r>
            <a:r>
              <a:rPr lang="en-IN" sz="2800" dirty="0" err="1"/>
              <a:t>ComSci</a:t>
            </a:r>
            <a:endParaRPr lang="en-IN" sz="2800" dirty="0"/>
          </a:p>
          <a:p>
            <a:pPr algn="just"/>
            <a:r>
              <a:rPr lang="en-IN" sz="2800" dirty="0"/>
              <a:t>Hybrid</a:t>
            </a:r>
          </a:p>
          <a:p>
            <a:pPr marL="0" indent="0" algn="just">
              <a:buNone/>
            </a:pPr>
            <a:r>
              <a:rPr lang="en-IN" sz="2800" dirty="0"/>
              <a:t>		J-Gate</a:t>
            </a:r>
          </a:p>
          <a:p>
            <a:pPr algn="just">
              <a:buFont typeface="Courier New" pitchFamily="49" charset="0"/>
              <a:buChar char="o"/>
            </a:pPr>
            <a:r>
              <a:rPr lang="en-IN" sz="2800" dirty="0"/>
              <a:t>Free: </a:t>
            </a:r>
            <a:r>
              <a:rPr lang="en-IN" sz="2800" dirty="0" err="1"/>
              <a:t>PubMed</a:t>
            </a:r>
            <a:r>
              <a:rPr lang="en-IN" sz="2800" dirty="0"/>
              <a:t>, </a:t>
            </a:r>
            <a:r>
              <a:rPr lang="en-IN" sz="2800" dirty="0" err="1"/>
              <a:t>RehabData</a:t>
            </a:r>
            <a:endParaRPr lang="en-IN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Databases: Access Mode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772401" cy="3880773"/>
          </a:xfrm>
        </p:spPr>
        <p:txBody>
          <a:bodyPr/>
          <a:lstStyle/>
          <a:p>
            <a:pPr marL="722313" indent="-176213">
              <a:buFont typeface="Courier New" pitchFamily="49" charset="0"/>
              <a:buChar char="o"/>
            </a:pPr>
            <a:r>
              <a:rPr lang="en-IN" sz="3600" dirty="0"/>
              <a:t>Intranet-based only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sz="3600" dirty="0"/>
              <a:t>Facility for personal account creation </a:t>
            </a:r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54" y="381000"/>
            <a:ext cx="6347713" cy="1320800"/>
          </a:xfrm>
        </p:spPr>
        <p:txBody>
          <a:bodyPr/>
          <a:lstStyle/>
          <a:p>
            <a:r>
              <a:rPr lang="en-IN" dirty="0"/>
              <a:t>N-LIST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154" y="1270000"/>
            <a:ext cx="8158845" cy="5207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en-IN" sz="3500" dirty="0"/>
              <a:t>MHRD, UGC, INFLIBNET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6000 + e-journals &amp; 135000+ e-books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Publisher &amp; Subject-wise browsing 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Searching through common interface 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Ebrary</a:t>
            </a:r>
          </a:p>
          <a:p>
            <a:endParaRPr lang="en-IN" sz="3200" dirty="0"/>
          </a:p>
          <a:p>
            <a:pPr>
              <a:buNone/>
            </a:pPr>
            <a:r>
              <a:rPr lang="en-IN" sz="1400" dirty="0"/>
              <a:t>		</a:t>
            </a:r>
          </a:p>
          <a:p>
            <a:pPr>
              <a:buNone/>
            </a:pPr>
            <a:r>
              <a:rPr lang="en-IN" sz="1400" dirty="0"/>
              <a:t>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N-LIST: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1488613"/>
            <a:ext cx="7952017" cy="44549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en-IN" dirty="0"/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User name &amp; password-based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No self-creation of account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Global access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ERMED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95400"/>
            <a:ext cx="8077202" cy="474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3200" dirty="0">
                <a:solidFill>
                  <a:srgbClr val="FF0000"/>
                </a:solidFill>
              </a:rPr>
              <a:t>E</a:t>
            </a:r>
            <a:r>
              <a:rPr lang="en-IN" sz="3200" dirty="0"/>
              <a:t>ducational </a:t>
            </a:r>
            <a:r>
              <a:rPr lang="en-IN" sz="3200" dirty="0">
                <a:solidFill>
                  <a:srgbClr val="FF0000"/>
                </a:solidFill>
              </a:rPr>
              <a:t>R</a:t>
            </a:r>
            <a:r>
              <a:rPr lang="en-IN" sz="3200" dirty="0"/>
              <a:t>esources in </a:t>
            </a:r>
            <a:r>
              <a:rPr lang="en-IN" sz="3200" dirty="0">
                <a:solidFill>
                  <a:srgbClr val="FF0000"/>
                </a:solidFill>
              </a:rPr>
              <a:t>Med</a:t>
            </a:r>
            <a:r>
              <a:rPr lang="en-IN" sz="3200" dirty="0"/>
              <a:t>icine</a:t>
            </a:r>
          </a:p>
          <a:p>
            <a:pPr>
              <a:lnSpc>
                <a:spcPct val="150000"/>
              </a:lnSpc>
            </a:pPr>
            <a:r>
              <a:rPr lang="en-IN" sz="3200" dirty="0"/>
              <a:t>Ministry of Health &amp; Family Welfare, </a:t>
            </a:r>
            <a:r>
              <a:rPr lang="en-IN" sz="3200" dirty="0" err="1"/>
              <a:t>GOI</a:t>
            </a:r>
            <a:endParaRPr lang="en-IN" sz="3200" dirty="0"/>
          </a:p>
          <a:p>
            <a:pPr>
              <a:lnSpc>
                <a:spcPct val="150000"/>
              </a:lnSpc>
            </a:pPr>
            <a:r>
              <a:rPr lang="en-IN" sz="3200" dirty="0"/>
              <a:t>Only E-journals</a:t>
            </a:r>
          </a:p>
          <a:p>
            <a:pPr>
              <a:lnSpc>
                <a:spcPct val="150000"/>
              </a:lnSpc>
            </a:pPr>
            <a:r>
              <a:rPr lang="en-IN" sz="3200" dirty="0"/>
              <a:t>Intranet-based access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429"/>
            <a:ext cx="6347713" cy="685800"/>
          </a:xfrm>
        </p:spPr>
        <p:txBody>
          <a:bodyPr/>
          <a:lstStyle/>
          <a:p>
            <a:r>
              <a:rPr lang="en-IN" dirty="0"/>
              <a:t>E-journals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740229"/>
            <a:ext cx="8077202" cy="606334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Types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AIISH subscribed – 115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N-LIST – 66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ERMED – 240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Open Access – 200 nos. (</a:t>
            </a:r>
            <a:r>
              <a:rPr lang="en-IN" sz="3200" i="1" dirty="0">
                <a:solidFill>
                  <a:srgbClr val="FF0000"/>
                </a:solidFill>
              </a:rPr>
              <a:t>Do not publish</a:t>
            </a:r>
            <a:r>
              <a:rPr lang="en-IN" sz="3200" dirty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AIISH Archive- 14 nos.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</a:t>
            </a:r>
            <a:r>
              <a:rPr lang="en-IN" sz="3200" dirty="0" err="1"/>
              <a:t>AIISH</a:t>
            </a:r>
            <a:r>
              <a:rPr lang="en-IN" sz="3200" dirty="0"/>
              <a:t> subscribed &amp; </a:t>
            </a:r>
            <a:r>
              <a:rPr lang="en-IN" sz="3200" dirty="0" err="1"/>
              <a:t>ERMED</a:t>
            </a:r>
            <a:r>
              <a:rPr lang="en-IN" sz="3200" dirty="0"/>
              <a:t>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N-LIST: Username &amp; Password based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1280886"/>
            <a:ext cx="7799616" cy="49675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Types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 err="1"/>
              <a:t>AIISH</a:t>
            </a:r>
            <a:r>
              <a:rPr lang="en-IN" sz="3200" dirty="0"/>
              <a:t> subscribed – 176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N-LIST – 2826 nos.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 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 err="1"/>
              <a:t>AIISH</a:t>
            </a:r>
            <a:r>
              <a:rPr lang="en-IN" sz="3200" dirty="0"/>
              <a:t> subscribed: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N-LIST: Username &amp; Password based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E-book searching interface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9357"/>
            <a:ext cx="6347713" cy="843643"/>
          </a:xfrm>
        </p:spPr>
        <p:txBody>
          <a:bodyPr/>
          <a:lstStyle/>
          <a:p>
            <a:r>
              <a:rPr lang="en-IN" dirty="0"/>
              <a:t>Book CD-ROMs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Features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Supplementary materials</a:t>
            </a:r>
          </a:p>
          <a:p>
            <a:pPr>
              <a:buNone/>
            </a:pPr>
            <a:r>
              <a:rPr lang="en-IN" sz="3200" dirty="0"/>
              <a:t>		 Total = 250 +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Search: Keyword, title, subject &amp; author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 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Intranet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Time-bound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001001" cy="990600"/>
          </a:xfrm>
        </p:spPr>
        <p:txBody>
          <a:bodyPr>
            <a:normAutofit/>
          </a:bodyPr>
          <a:lstStyle/>
          <a:p>
            <a:r>
              <a:rPr lang="en-IN" dirty="0"/>
              <a:t>Online Public Access Catalogue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24000"/>
            <a:ext cx="7467601" cy="4517363"/>
          </a:xfrm>
        </p:spPr>
        <p:txBody>
          <a:bodyPr/>
          <a:lstStyle/>
          <a:p>
            <a:r>
              <a:rPr lang="en-IN" sz="3200" dirty="0"/>
              <a:t>Tool for searching print books</a:t>
            </a:r>
          </a:p>
          <a:p>
            <a:r>
              <a:rPr lang="en-IN" sz="3200" dirty="0"/>
              <a:t>Intranet-based </a:t>
            </a:r>
          </a:p>
          <a:p>
            <a:r>
              <a:rPr lang="en-IN" sz="3200" dirty="0"/>
              <a:t>Provides:</a:t>
            </a:r>
          </a:p>
          <a:p>
            <a:pPr>
              <a:buNone/>
            </a:pPr>
            <a:r>
              <a:rPr lang="en-IN" sz="3200" dirty="0"/>
              <a:t>			Location</a:t>
            </a:r>
          </a:p>
          <a:p>
            <a:pPr>
              <a:buNone/>
            </a:pPr>
            <a:r>
              <a:rPr lang="en-IN" sz="3200" dirty="0"/>
              <a:t>			No. of Copies </a:t>
            </a:r>
          </a:p>
          <a:p>
            <a:pPr>
              <a:buNone/>
            </a:pPr>
            <a:r>
              <a:rPr lang="en-IN" sz="3200" dirty="0"/>
              <a:t>			Status</a:t>
            </a:r>
          </a:p>
          <a:p>
            <a:pPr>
              <a:buNone/>
            </a:pPr>
            <a:endParaRPr lang="en-IN" dirty="0"/>
          </a:p>
          <a:p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r>
              <a:rPr lang="en-IN" dirty="0"/>
              <a:t>Plagiarism Detection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8613"/>
            <a:ext cx="7315201" cy="388077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Software: </a:t>
            </a:r>
            <a:r>
              <a:rPr lang="en-IN" sz="3200" dirty="0" err="1"/>
              <a:t>Turnitin</a:t>
            </a:r>
            <a:r>
              <a:rPr lang="en-IN" sz="3200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Global access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0C82A-92E7-4A2B-95C9-62819A96D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/>
          <a:lstStyle/>
          <a:p>
            <a:r>
              <a:rPr lang="en-IN" dirty="0"/>
              <a:t>Print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9F537-DD9A-4F41-B815-928933D77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47800"/>
            <a:ext cx="6347714" cy="4593563"/>
          </a:xfrm>
        </p:spPr>
        <p:txBody>
          <a:bodyPr>
            <a:normAutofit/>
          </a:bodyPr>
          <a:lstStyle/>
          <a:p>
            <a:r>
              <a:rPr lang="en-IN" sz="3600" dirty="0"/>
              <a:t>Books</a:t>
            </a:r>
          </a:p>
          <a:p>
            <a:r>
              <a:rPr lang="en-IN" sz="3600" dirty="0"/>
              <a:t>Journals</a:t>
            </a:r>
          </a:p>
          <a:p>
            <a:r>
              <a:rPr lang="en-IN" sz="3600" dirty="0"/>
              <a:t>Bound Volumes</a:t>
            </a:r>
          </a:p>
          <a:p>
            <a:r>
              <a:rPr lang="en-IN" sz="3600" dirty="0"/>
              <a:t>Theses &amp; Dissertations</a:t>
            </a:r>
          </a:p>
          <a:p>
            <a:r>
              <a:rPr lang="en-IN" sz="3600" dirty="0"/>
              <a:t>In-house Publications </a:t>
            </a:r>
          </a:p>
        </p:txBody>
      </p:sp>
    </p:spTree>
    <p:extLst>
      <p:ext uri="{BB962C8B-B14F-4D97-AF65-F5344CB8AC3E}">
        <p14:creationId xmlns:p14="http://schemas.microsoft.com/office/powerpoint/2010/main" val="3681397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6237"/>
            <a:ext cx="7848601" cy="1062963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Remote Access Information Service</a:t>
            </a:r>
            <a:br>
              <a:rPr lang="en-IN" dirty="0"/>
            </a:br>
            <a:r>
              <a:rPr lang="en-IN" dirty="0"/>
              <a:t>	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371600"/>
            <a:ext cx="8077201" cy="4669763"/>
          </a:xfrm>
        </p:spPr>
        <p:txBody>
          <a:bodyPr>
            <a:normAutofit/>
          </a:bodyPr>
          <a:lstStyle/>
          <a:p>
            <a:r>
              <a:rPr lang="en-IN" sz="3200" dirty="0"/>
              <a:t>Remote login to intranet </a:t>
            </a:r>
          </a:p>
          <a:p>
            <a:r>
              <a:rPr lang="en-IN" sz="3200" dirty="0"/>
              <a:t>Access from across the globe</a:t>
            </a:r>
          </a:p>
          <a:p>
            <a:r>
              <a:rPr lang="en-IN" sz="3200" dirty="0"/>
              <a:t>Username and password-based</a:t>
            </a:r>
          </a:p>
          <a:p>
            <a:r>
              <a:rPr lang="en-IN" sz="3200" dirty="0"/>
              <a:t>Joint creation of username &amp; password</a:t>
            </a:r>
          </a:p>
          <a:p>
            <a:r>
              <a:rPr lang="en-IN" sz="3200" dirty="0"/>
              <a:t>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162801" cy="838200"/>
          </a:xfrm>
        </p:spPr>
        <p:txBody>
          <a:bodyPr/>
          <a:lstStyle/>
          <a:p>
            <a:r>
              <a:rPr lang="en-IN" dirty="0"/>
              <a:t>Bibliographic Management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13" y="1488613"/>
            <a:ext cx="6347714" cy="3880773"/>
          </a:xfrm>
        </p:spPr>
        <p:txBody>
          <a:bodyPr/>
          <a:lstStyle/>
          <a:p>
            <a:r>
              <a:rPr lang="en-IN" sz="2800" dirty="0"/>
              <a:t>Software: EndNote</a:t>
            </a:r>
          </a:p>
          <a:p>
            <a:r>
              <a:rPr lang="en-IN" sz="2800" dirty="0"/>
              <a:t>Desktop based Activation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spcBef>
                <a:spcPct val="0"/>
              </a:spcBef>
              <a:buNone/>
            </a:pPr>
            <a:r>
              <a:rPr lang="en-IN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Writing Support Tool</a:t>
            </a:r>
          </a:p>
          <a:p>
            <a:pPr marL="0" indent="0">
              <a:spcBef>
                <a:spcPct val="0"/>
              </a:spcBef>
              <a:buNone/>
            </a:pPr>
            <a:endParaRPr lang="en-IN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IN" sz="2800" dirty="0"/>
              <a:t>Software: Grammarly </a:t>
            </a:r>
          </a:p>
          <a:p>
            <a:pPr>
              <a:spcBef>
                <a:spcPct val="0"/>
              </a:spcBef>
            </a:pPr>
            <a:r>
              <a:rPr lang="en-IN" sz="2800" dirty="0"/>
              <a:t>User name &amp; Password based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17" y="71437"/>
            <a:ext cx="6347713" cy="660400"/>
          </a:xfrm>
        </p:spPr>
        <p:txBody>
          <a:bodyPr/>
          <a:lstStyle/>
          <a:p>
            <a:r>
              <a:rPr lang="en-IN" dirty="0"/>
              <a:t>E-Resources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8"/>
            <a:ext cx="8229600" cy="53943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3200" dirty="0"/>
              <a:t>1. E-journals</a:t>
            </a:r>
          </a:p>
          <a:p>
            <a:pPr>
              <a:buNone/>
            </a:pPr>
            <a:r>
              <a:rPr lang="en-IN" sz="3200" dirty="0"/>
              <a:t>2. E-books</a:t>
            </a:r>
          </a:p>
          <a:p>
            <a:pPr>
              <a:buNone/>
            </a:pPr>
            <a:r>
              <a:rPr lang="en-IN" sz="3200" dirty="0"/>
              <a:t>3. Databases </a:t>
            </a:r>
          </a:p>
          <a:p>
            <a:pPr>
              <a:buNone/>
            </a:pPr>
            <a:r>
              <a:rPr lang="en-IN" sz="3000" dirty="0"/>
              <a:t>    a. Full-text databases</a:t>
            </a:r>
          </a:p>
          <a:p>
            <a:pPr>
              <a:buNone/>
            </a:pPr>
            <a:r>
              <a:rPr lang="en-IN" sz="3000" dirty="0"/>
              <a:t>    b. Bibliographic databases</a:t>
            </a:r>
          </a:p>
          <a:p>
            <a:pPr>
              <a:buNone/>
            </a:pPr>
            <a:r>
              <a:rPr lang="en-IN" sz="3000" dirty="0"/>
              <a:t>    c. Hybrid databases </a:t>
            </a:r>
          </a:p>
          <a:p>
            <a:pPr>
              <a:buNone/>
            </a:pPr>
            <a:r>
              <a:rPr lang="en-IN" sz="3200" dirty="0"/>
              <a:t>4. Research Repository</a:t>
            </a:r>
          </a:p>
          <a:p>
            <a:pPr>
              <a:buNone/>
            </a:pPr>
            <a:r>
              <a:rPr lang="en-IN" sz="3200" dirty="0"/>
              <a:t>		a. </a:t>
            </a:r>
            <a:r>
              <a:rPr lang="en-IN" sz="3000" dirty="0"/>
              <a:t>Institutional repository</a:t>
            </a:r>
          </a:p>
          <a:p>
            <a:pPr>
              <a:buNone/>
            </a:pPr>
            <a:r>
              <a:rPr lang="en-IN" sz="3000" dirty="0"/>
              <a:t>		b. Subject repository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3097F-F858-4573-975E-CFFBCCCE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6347713" cy="685800"/>
          </a:xfrm>
        </p:spPr>
        <p:txBody>
          <a:bodyPr/>
          <a:lstStyle/>
          <a:p>
            <a:r>
              <a:rPr lang="en-IN" dirty="0"/>
              <a:t>E-Services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144BA-4E90-4CE4-B42F-4CB5647FD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9067799" cy="59436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IN" sz="3200" dirty="0"/>
              <a:t>1. </a:t>
            </a:r>
            <a:r>
              <a:rPr lang="en-IN" sz="4300" dirty="0"/>
              <a:t>Bibliographic management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4300" dirty="0"/>
              <a:t>2. Discovery system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4300" dirty="0"/>
              <a:t>3. Online Public Access Catalogue – (OPAC)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4300" dirty="0"/>
              <a:t>4. Plagiarism detection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4300" dirty="0"/>
              <a:t>5. Remote login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4300" dirty="0"/>
              <a:t>6. Writing support tool</a:t>
            </a:r>
          </a:p>
          <a:p>
            <a:pPr marL="0" indent="0">
              <a:buNone/>
            </a:pPr>
            <a:r>
              <a:rPr lang="en-IN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498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0" y="609600"/>
            <a:ext cx="7848601" cy="914400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AIISH Library and Information Centre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371600"/>
            <a:ext cx="7696201" cy="46697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IN" sz="3600" dirty="0"/>
              <a:t>E-books, E-</a:t>
            </a:r>
            <a:r>
              <a:rPr lang="en-IN" sz="3600" dirty="0" err="1"/>
              <a:t>jrnls</a:t>
            </a:r>
            <a:r>
              <a:rPr lang="en-IN" sz="3600" dirty="0"/>
              <a:t>, databases, Research Repository</a:t>
            </a:r>
          </a:p>
          <a:p>
            <a:pPr algn="just"/>
            <a:r>
              <a:rPr lang="en-IN" sz="3200" dirty="0"/>
              <a:t>OPAC, Remote login, Bibliographic management Plagiarism detection, Writing Support</a:t>
            </a:r>
          </a:p>
          <a:p>
            <a:r>
              <a:rPr lang="en-IN" sz="3200" dirty="0"/>
              <a:t>N-LIST service</a:t>
            </a:r>
          </a:p>
          <a:p>
            <a:r>
              <a:rPr lang="en-IN" sz="3200" dirty="0"/>
              <a:t>ERMED</a:t>
            </a:r>
          </a:p>
          <a:p>
            <a:pPr algn="just"/>
            <a:endParaRPr lang="en-IN" sz="3200" dirty="0"/>
          </a:p>
          <a:p>
            <a:pPr algn="just"/>
            <a:endParaRPr lang="en-IN" sz="3200" dirty="0"/>
          </a:p>
          <a:p>
            <a:pPr marL="0" indent="0" algn="just">
              <a:buNone/>
            </a:pPr>
            <a:endParaRPr lang="en-IN" sz="3200" dirty="0"/>
          </a:p>
          <a:p>
            <a:pPr>
              <a:lnSpc>
                <a:spcPct val="150000"/>
              </a:lnSpc>
            </a:pPr>
            <a:endParaRPr lang="en-IN" sz="3600" dirty="0"/>
          </a:p>
          <a:p>
            <a:pPr>
              <a:lnSpc>
                <a:spcPct val="150000"/>
              </a:lnSpc>
            </a:pPr>
            <a:endParaRPr lang="en-IN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Access Modes</a:t>
            </a:r>
            <a:br>
              <a:rPr lang="en-IN" dirty="0"/>
            </a:br>
            <a:r>
              <a:rPr lang="en-IN" b="1" dirty="0">
                <a:solidFill>
                  <a:srgbClr val="0070C0"/>
                </a:solidFill>
              </a:rPr>
              <a:t>www.aiish.ac.in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2600"/>
            <a:ext cx="7086601" cy="4953000"/>
          </a:xfrm>
        </p:spPr>
        <p:txBody>
          <a:bodyPr>
            <a:normAutofit/>
          </a:bodyPr>
          <a:lstStyle/>
          <a:p>
            <a:r>
              <a:rPr lang="en-IN" sz="2800" b="1" dirty="0"/>
              <a:t>Username &amp; password based</a:t>
            </a:r>
            <a:r>
              <a:rPr lang="en-IN" sz="2800" dirty="0"/>
              <a:t> </a:t>
            </a:r>
          </a:p>
          <a:p>
            <a:pPr>
              <a:buNone/>
            </a:pPr>
            <a:r>
              <a:rPr lang="en-IN" sz="2800" dirty="0"/>
              <a:t>	 Self-created</a:t>
            </a:r>
          </a:p>
          <a:p>
            <a:pPr>
              <a:buNone/>
            </a:pPr>
            <a:r>
              <a:rPr lang="en-IN" sz="2800" dirty="0"/>
              <a:t>	 Created by </a:t>
            </a:r>
            <a:r>
              <a:rPr lang="en-IN" sz="2800" u="sng" dirty="0"/>
              <a:t>Us</a:t>
            </a:r>
          </a:p>
          <a:p>
            <a:pPr>
              <a:tabLst>
                <a:tab pos="371475" algn="l"/>
              </a:tabLst>
            </a:pPr>
            <a:r>
              <a:rPr lang="en-IN" sz="2800" b="1" dirty="0"/>
              <a:t>	Intranet-based </a:t>
            </a:r>
          </a:p>
          <a:p>
            <a:pPr>
              <a:buNone/>
              <a:tabLst>
                <a:tab pos="371475" algn="l"/>
              </a:tabLst>
            </a:pPr>
            <a:r>
              <a:rPr lang="en-IN" sz="2800" dirty="0"/>
              <a:t>	 Time-bound</a:t>
            </a:r>
          </a:p>
          <a:p>
            <a:pPr>
              <a:buNone/>
              <a:tabLst>
                <a:tab pos="371475" algn="l"/>
              </a:tabLst>
            </a:pPr>
            <a:r>
              <a:rPr lang="en-IN" sz="2800" dirty="0"/>
              <a:t>	 Any time</a:t>
            </a:r>
          </a:p>
          <a:p>
            <a:r>
              <a:rPr lang="en-IN" sz="2800" b="1" dirty="0"/>
              <a:t>User Restrictions</a:t>
            </a:r>
          </a:p>
          <a:p>
            <a:pPr>
              <a:buNone/>
            </a:pPr>
            <a:r>
              <a:rPr lang="en-IN" sz="2800" dirty="0"/>
              <a:t>	 Only for AIISH Staff &amp; students</a:t>
            </a:r>
          </a:p>
          <a:p>
            <a:pPr>
              <a:buNone/>
            </a:pPr>
            <a:r>
              <a:rPr lang="en-IN" sz="2800"/>
              <a:t>	 For </a:t>
            </a:r>
            <a:r>
              <a:rPr lang="en-IN" sz="2800" dirty="0"/>
              <a:t>all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359437"/>
            <a:ext cx="6347713" cy="914400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Research Repository ...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8613"/>
            <a:ext cx="6858002" cy="388077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endParaRPr lang="en-IN" dirty="0"/>
          </a:p>
          <a:p>
            <a:pPr>
              <a:buFont typeface="Wingdings" pitchFamily="2" charset="2"/>
              <a:buChar char="q"/>
            </a:pPr>
            <a:r>
              <a:rPr lang="en-IN" sz="3000" dirty="0"/>
              <a:t>A digital repository of research reports of AIISH</a:t>
            </a:r>
          </a:p>
          <a:p>
            <a:pPr>
              <a:buFont typeface="Wingdings" pitchFamily="2" charset="2"/>
              <a:buChar char="q"/>
            </a:pPr>
            <a:r>
              <a:rPr lang="en-IN" sz="3000" dirty="0"/>
              <a:t>Contents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PG Dissertations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Independent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</a:t>
            </a:r>
            <a:r>
              <a:rPr lang="en-IN" sz="3000" dirty="0" err="1"/>
              <a:t>ARF</a:t>
            </a:r>
            <a:r>
              <a:rPr lang="en-IN" sz="3000" dirty="0"/>
              <a:t>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PhD Theses</a:t>
            </a:r>
          </a:p>
          <a:p>
            <a:pPr>
              <a:buNone/>
            </a:pPr>
            <a:r>
              <a:rPr lang="en-IN" dirty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28600"/>
            <a:ext cx="6347713" cy="836402"/>
          </a:xfrm>
        </p:spPr>
        <p:txBody>
          <a:bodyPr>
            <a:normAutofit fontScale="90000"/>
          </a:bodyPr>
          <a:lstStyle/>
          <a:p>
            <a:r>
              <a:rPr lang="en-IN" dirty="0"/>
              <a:t>Research Repository ...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914400"/>
            <a:ext cx="8077202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2800" dirty="0"/>
              <a:t>Features &amp; drawbacks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Largest sp.&amp; hg. Repository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Various search options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Updated on a daily basis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Not downloadable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Not </a:t>
            </a:r>
            <a:r>
              <a:rPr lang="en-IN" sz="2800" b="1" i="1" dirty="0" err="1"/>
              <a:t>copyable</a:t>
            </a:r>
            <a:endParaRPr lang="en-IN" sz="2800" b="1" i="1" dirty="0"/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 full-text searching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Content errors (Help us)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Missing pages</a:t>
            </a:r>
          </a:p>
          <a:p>
            <a:pPr indent="203200">
              <a:buFont typeface="Courier New" pitchFamily="49" charset="0"/>
              <a:buChar char="o"/>
            </a:pPr>
            <a:endParaRPr lang="en-IN" sz="2800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Research Repository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24000"/>
            <a:ext cx="6347714" cy="451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Self registration 	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Free for all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Globally accessible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836</TotalTime>
  <Words>381</Words>
  <Application>Microsoft Office PowerPoint</Application>
  <PresentationFormat>On-screen Show (4:3)</PresentationFormat>
  <Paragraphs>158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Trebuchet MS</vt:lpstr>
      <vt:lpstr>Wingdings</vt:lpstr>
      <vt:lpstr>Wingdings 3</vt:lpstr>
      <vt:lpstr>Facet</vt:lpstr>
      <vt:lpstr>  Information Resources &amp; Services @ AIISH: Types and Access Modes </vt:lpstr>
      <vt:lpstr>Print Resources</vt:lpstr>
      <vt:lpstr>E-Resources</vt:lpstr>
      <vt:lpstr>E-Services</vt:lpstr>
      <vt:lpstr>AIISH Library and Information Centre</vt:lpstr>
      <vt:lpstr>Access Modes www.aiish.ac.in</vt:lpstr>
      <vt:lpstr> Research Repository ...  </vt:lpstr>
      <vt:lpstr>Research Repository ...  </vt:lpstr>
      <vt:lpstr>Research Repository ...</vt:lpstr>
      <vt:lpstr>Databases..</vt:lpstr>
      <vt:lpstr>Databases: Access Mode </vt:lpstr>
      <vt:lpstr>N-LIST ...</vt:lpstr>
      <vt:lpstr>N-LIST: Access</vt:lpstr>
      <vt:lpstr>ERMED</vt:lpstr>
      <vt:lpstr>E-journals </vt:lpstr>
      <vt:lpstr>E-books</vt:lpstr>
      <vt:lpstr>Book CD-ROMs</vt:lpstr>
      <vt:lpstr>Online Public Access Catalogue </vt:lpstr>
      <vt:lpstr>Plagiarism Detection </vt:lpstr>
      <vt:lpstr> Remote Access Information Service    </vt:lpstr>
      <vt:lpstr>Bibliographic Management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AIISH Library &amp; Information Centre: E-resources &amp; Services</dc:title>
  <dc:creator>Dr. Shijith Kumar C</dc:creator>
  <cp:lastModifiedBy>Shijith Kumar</cp:lastModifiedBy>
  <cp:revision>40</cp:revision>
  <dcterms:created xsi:type="dcterms:W3CDTF">2006-08-16T00:00:00Z</dcterms:created>
  <dcterms:modified xsi:type="dcterms:W3CDTF">2019-07-26T05:25:33Z</dcterms:modified>
</cp:coreProperties>
</file>