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324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36BD6-57CA-4B4E-A026-546215EB8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F08189-A460-40B2-B05A-5443AF98C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C412E-D6CB-4B09-B216-24C78F31B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7B815-716B-4FEC-8454-D3C080A25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F48F6E-7B16-4155-878E-99D662BD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8819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054BF-414A-474F-B89B-52EEB7B7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12002-999E-44E8-A82B-6634728F05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2A7EC-5AB2-4280-A3F4-2FAF7201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A136F-9308-4E7F-8FF3-B745CB8F9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40D99-22B6-44FD-89BF-8FEF369A3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737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F31496-023E-4CF6-ADB6-3A829CBAC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DF45CB-E11D-46C6-9EAF-D5EA50424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D0CC8-8F24-42AC-83C2-5480467A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B774E-5789-44BA-B6F1-23D3C90A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547D1C-957D-4460-9717-FC57838B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956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91AB-A8F8-49E0-8E5E-58A3E7D9D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B800A-444D-45A8-8982-D6B0FE426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9D9FC-5585-48F2-815C-F284ED6C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C8F42-26D3-4BDF-83F5-4BF04A1F4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0118F-1164-4E2F-8C28-87EC3DC77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152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9FC2-0128-461B-867F-8BC97985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F9B576-A5BD-4210-9659-B743CBC5A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18F47F-5868-4E26-A901-BD1A40388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F1EB6-8838-4406-8AC0-AC9F60CF2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52E91-5771-4228-AD85-449C9B775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01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627D-20A5-40E0-9A5C-DF9031CA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130A7-1CE4-45A6-B1C7-A94BD90899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DFB001-1C88-4B2B-915F-1A8451485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82A193-8722-4E6D-A2F3-69FC5B266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9D00B-B94E-43DB-B0A5-BFA8CA2AE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7D6F8-A40C-4C09-81A7-1111800FC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578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23307-0B39-4731-A073-298C99162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998197-5485-4A9E-8E8F-0D83EA47C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DAF947-F36D-4AA4-9F46-77D9B21DD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B5E1E-008B-4ED9-92C3-E70450D513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11D5D9-8372-4D62-9647-B27B3DCEC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CFD992-5C12-4377-806C-34E9BBC06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D9177E-A3AE-4B5B-AA82-5F7A6912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8DB90-CC86-429A-B519-E72F527B3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3769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0A2D8-A79F-4355-B091-F5B6C068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B8E176-1441-4A30-B819-7BB185AAF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769960-BF4D-4983-AD60-F021000FD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525091-296F-4F92-9982-509525F8D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60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808B29-B9E8-49AA-93A0-B93DF834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F0EF26-6AD0-404F-A9EA-7CB4F570D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9AE9B6-1CB9-423F-B9E6-41EB3AEE1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01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FE72-5CFF-4061-A8D1-553DF18D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63355-7C3F-4C38-8598-08EEC5A90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9663A7-FD68-4312-997B-7118C49C0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655436-F941-49F4-8447-110EB15E5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9B7B7A-D9C4-47BF-B3ED-61881BA23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0EB26-0EB9-487D-92A7-45DE9BDB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88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82EA7-BE73-4900-9A78-766A10487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0216B-6FCE-4269-95D5-0ABE25591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B5FFA-4353-4F8E-9678-7B12294EF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C4F6F-5FBD-4BE2-8B14-775F62C8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CF89D-9750-467C-9819-CBF01EAB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6796A2-2B31-42F6-8EC2-22E3A9C02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5213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D35BD2-2FE8-43D6-824F-54DA30E94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5F020-5D21-4CD9-9A7A-7C59C99BC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EFDE5-67B8-4C9A-8637-AAC65EFCC6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0792F-F32A-4269-BA91-2F0DCF0A16BB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399B9-38E5-4A6C-9B93-09C58575D1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054A-BCC0-4433-A9A2-BCED8BF243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7DEDF-9A2B-452E-AAC4-7BF935496E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502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14" descr="backlabl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5791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Content Placeholder 2"/>
          <p:cNvSpPr txBox="1">
            <a:spLocks/>
          </p:cNvSpPr>
          <p:nvPr/>
        </p:nvSpPr>
        <p:spPr bwMode="auto">
          <a:xfrm>
            <a:off x="1828800" y="1447800"/>
            <a:ext cx="4114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363" indent="-360363" algn="just">
              <a:spcAft>
                <a:spcPts val="1200"/>
              </a:spcAft>
              <a:buFont typeface="Arial" pitchFamily="34" charset="0"/>
              <a:buChar char="•"/>
              <a:tabLst>
                <a:tab pos="360363" algn="l"/>
              </a:tabLst>
            </a:pPr>
            <a:r>
              <a:rPr lang="en-US" dirty="0">
                <a:latin typeface="Book Antiqua" pitchFamily="18" charset="0"/>
              </a:rPr>
              <a:t>State-of-the-art computer network with a 1 Gbps LAN comprising 5 servers and 400 systems, with 32 Mbps dedicated internet link</a:t>
            </a:r>
          </a:p>
          <a:p>
            <a:pPr marL="360363" indent="-360363" algn="just">
              <a:spcAft>
                <a:spcPts val="1200"/>
              </a:spcAft>
              <a:buFont typeface="Arial" pitchFamily="34" charset="0"/>
              <a:buChar char="•"/>
              <a:tabLst>
                <a:tab pos="360363" algn="l"/>
              </a:tabLst>
            </a:pPr>
            <a:r>
              <a:rPr lang="en-US" dirty="0">
                <a:latin typeface="Book Antiqua" pitchFamily="18" charset="0"/>
              </a:rPr>
              <a:t>Extended network through MPLS VPN link connecting to DHLS </a:t>
            </a:r>
            <a:r>
              <a:rPr lang="en-US" dirty="0" err="1">
                <a:latin typeface="Book Antiqua" pitchFamily="18" charset="0"/>
              </a:rPr>
              <a:t>centres</a:t>
            </a:r>
            <a:r>
              <a:rPr lang="en-US" dirty="0">
                <a:latin typeface="Book Antiqua" pitchFamily="18" charset="0"/>
              </a:rPr>
              <a:t> </a:t>
            </a:r>
          </a:p>
          <a:p>
            <a:pPr marL="360363" indent="-360363" algn="just">
              <a:spcAft>
                <a:spcPts val="1200"/>
              </a:spcAft>
              <a:buFont typeface="Arial" pitchFamily="34" charset="0"/>
              <a:buChar char="•"/>
              <a:tabLst>
                <a:tab pos="360363" algn="l"/>
              </a:tabLst>
            </a:pPr>
            <a:r>
              <a:rPr lang="en-US" dirty="0">
                <a:latin typeface="Book Antiqua" pitchFamily="18" charset="0"/>
              </a:rPr>
              <a:t>Wi-Fi networking</a:t>
            </a:r>
          </a:p>
          <a:p>
            <a:pPr marL="360363" indent="-360363" algn="just">
              <a:spcAft>
                <a:spcPts val="1200"/>
              </a:spcAft>
              <a:buFont typeface="Arial" pitchFamily="34" charset="0"/>
              <a:buChar char="•"/>
              <a:tabLst>
                <a:tab pos="360363" algn="l"/>
              </a:tabLst>
            </a:pPr>
            <a:r>
              <a:rPr lang="en-US" dirty="0">
                <a:latin typeface="Book Antiqua" pitchFamily="18" charset="0"/>
              </a:rPr>
              <a:t>In-house email server which supports 1000 e-mail ID and 10 Gb of backup</a:t>
            </a:r>
          </a:p>
        </p:txBody>
      </p:sp>
      <p:pic>
        <p:nvPicPr>
          <p:cNvPr id="14343" name="Picture 3" descr="I:\Deemed Uni PPT\It_Infrastructure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981200"/>
            <a:ext cx="4165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 rot="5400000" flipV="1">
            <a:off x="3786982" y="3558382"/>
            <a:ext cx="4419600" cy="46037"/>
          </a:xfrm>
          <a:prstGeom prst="rect">
            <a:avLst/>
          </a:prstGeom>
          <a:solidFill>
            <a:srgbClr val="C1AC5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sp>
        <p:nvSpPr>
          <p:cNvPr id="14345" name="TextBox 14"/>
          <p:cNvSpPr txBox="1">
            <a:spLocks noChangeArrowheads="1"/>
          </p:cNvSpPr>
          <p:nvPr/>
        </p:nvSpPr>
        <p:spPr bwMode="auto">
          <a:xfrm>
            <a:off x="1828800" y="6477001"/>
            <a:ext cx="345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Book Antiqua" pitchFamily="18" charset="0"/>
              </a:rPr>
              <a:t>All India Institute of Speech and Hearing</a:t>
            </a:r>
            <a:endParaRPr lang="en-IN" sz="1400">
              <a:solidFill>
                <a:schemeClr val="bg1"/>
              </a:solidFill>
            </a:endParaRPr>
          </a:p>
        </p:txBody>
      </p:sp>
      <p:sp>
        <p:nvSpPr>
          <p:cNvPr id="14346" name="TextBox 20"/>
          <p:cNvSpPr txBox="1">
            <a:spLocks noChangeArrowheads="1"/>
          </p:cNvSpPr>
          <p:nvPr/>
        </p:nvSpPr>
        <p:spPr bwMode="auto">
          <a:xfrm>
            <a:off x="9525001" y="6477001"/>
            <a:ext cx="7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ook Antiqua" pitchFamily="18" charset="0"/>
              </a:rPr>
              <a:t>2021-22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1" name="Round Diagonal Corner Rectangle 15">
            <a:extLst>
              <a:ext uri="{FF2B5EF4-FFF2-40B4-BE49-F238E27FC236}">
                <a16:creationId xmlns:a16="http://schemas.microsoft.com/office/drawing/2014/main" id="{A18EBB2E-7083-41B1-AD34-A223A3B04E09}"/>
              </a:ext>
            </a:extLst>
          </p:cNvPr>
          <p:cNvSpPr/>
          <p:nvPr/>
        </p:nvSpPr>
        <p:spPr>
          <a:xfrm rot="5400000">
            <a:off x="9258300" y="990600"/>
            <a:ext cx="2438400" cy="381000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5" name="TextBox 6">
            <a:extLst>
              <a:ext uri="{FF2B5EF4-FFF2-40B4-BE49-F238E27FC236}">
                <a16:creationId xmlns:a16="http://schemas.microsoft.com/office/drawing/2014/main" id="{C5291398-DC61-4282-8EC6-E9C45D80709B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9321241" y="1548909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Titillium Web"/>
              </a:rPr>
              <a:t>Physical Infrastructure</a:t>
            </a:r>
            <a:endParaRPr lang="en-IN" altLang="en-US" sz="1600" b="1" dirty="0">
              <a:solidFill>
                <a:schemeClr val="bg1"/>
              </a:solidFill>
              <a:latin typeface="Titillium Web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C190BB-F0A3-4141-83E2-F1F28041FDD8}"/>
              </a:ext>
            </a:extLst>
          </p:cNvPr>
          <p:cNvSpPr txBox="1"/>
          <p:nvPr/>
        </p:nvSpPr>
        <p:spPr>
          <a:xfrm>
            <a:off x="2057400" y="356941"/>
            <a:ext cx="46383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363" indent="-360363" algn="just">
              <a:spcAft>
                <a:spcPts val="1200"/>
              </a:spcAft>
              <a:tabLst>
                <a:tab pos="360363" algn="l"/>
              </a:tabLst>
            </a:pPr>
            <a:r>
              <a:rPr lang="en-US" sz="2800" b="1" dirty="0">
                <a:solidFill>
                  <a:srgbClr val="C00000"/>
                </a:solidFill>
                <a:latin typeface="Book Antiqua" pitchFamily="18" charset="0"/>
              </a:rPr>
              <a:t>IT Infrastructure</a:t>
            </a:r>
            <a:r>
              <a:rPr lang="en-US" sz="2800" dirty="0">
                <a:solidFill>
                  <a:srgbClr val="C00000"/>
                </a:solidFill>
                <a:latin typeface="Book Antiqua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 txBox="1">
            <a:spLocks/>
          </p:cNvSpPr>
          <p:nvPr/>
        </p:nvSpPr>
        <p:spPr bwMode="auto">
          <a:xfrm>
            <a:off x="1828800" y="304800"/>
            <a:ext cx="8153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en-US" sz="2400" b="1" dirty="0">
                <a:solidFill>
                  <a:srgbClr val="C00000"/>
                </a:solidFill>
                <a:latin typeface="Book Antiqua" pitchFamily="18" charset="0"/>
              </a:rPr>
              <a:t>Electrical &amp; Electronic Infrastructure</a:t>
            </a:r>
          </a:p>
          <a:p>
            <a:pPr algn="just">
              <a:spcAft>
                <a:spcPts val="1200"/>
              </a:spcAft>
            </a:pPr>
            <a:r>
              <a:rPr lang="en-US" dirty="0">
                <a:latin typeface="Book Antiqua" pitchFamily="18" charset="0"/>
              </a:rPr>
              <a:t>Uninterrupted power back up provided by one 250 KVA and 2x125KVA diesel generators with automatic switching ON facility.</a:t>
            </a:r>
          </a:p>
          <a:p>
            <a:pPr algn="just">
              <a:spcAft>
                <a:spcPts val="1200"/>
              </a:spcAft>
            </a:pPr>
            <a:r>
              <a:rPr lang="en-US" dirty="0">
                <a:latin typeface="Book Antiqua" pitchFamily="18" charset="0"/>
              </a:rPr>
              <a:t>11 KVA electrical substation with 315 KVA HT transformer.</a:t>
            </a:r>
          </a:p>
          <a:p>
            <a:pPr algn="just">
              <a:spcAft>
                <a:spcPts val="1200"/>
              </a:spcAft>
            </a:pPr>
            <a:r>
              <a:rPr lang="en-US" dirty="0">
                <a:latin typeface="Book Antiqua" pitchFamily="18" charset="0"/>
              </a:rPr>
              <a:t>Siemens </a:t>
            </a:r>
            <a:r>
              <a:rPr lang="en-US" dirty="0" err="1">
                <a:latin typeface="Book Antiqua" pitchFamily="18" charset="0"/>
              </a:rPr>
              <a:t>Hipath</a:t>
            </a:r>
            <a:r>
              <a:rPr lang="en-US" dirty="0">
                <a:latin typeface="Book Antiqua" pitchFamily="18" charset="0"/>
              </a:rPr>
              <a:t> 4000 EPABX with 1000 intercoms with Direct Inward Dialing, IP telephony, soft phones and call billing.</a:t>
            </a:r>
          </a:p>
        </p:txBody>
      </p:sp>
      <p:pic>
        <p:nvPicPr>
          <p:cNvPr id="15363" name="Picture 14" descr="backlabl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172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14"/>
          <p:cNvSpPr txBox="1">
            <a:spLocks noChangeArrowheads="1"/>
          </p:cNvSpPr>
          <p:nvPr/>
        </p:nvSpPr>
        <p:spPr bwMode="auto">
          <a:xfrm>
            <a:off x="1828800" y="6477001"/>
            <a:ext cx="3454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  <a:latin typeface="Book Antiqua" pitchFamily="18" charset="0"/>
              </a:rPr>
              <a:t>All India Institute of Speech and Hearing</a:t>
            </a:r>
            <a:endParaRPr lang="en-IN" sz="1400">
              <a:solidFill>
                <a:schemeClr val="bg1"/>
              </a:solidFill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 rot="5400000">
            <a:off x="9201150" y="1009650"/>
            <a:ext cx="2438400" cy="419100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FFD0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4" name="Round Diagonal Corner Rectangle 13"/>
          <p:cNvSpPr/>
          <p:nvPr/>
        </p:nvSpPr>
        <p:spPr>
          <a:xfrm rot="5400000">
            <a:off x="9258300" y="990600"/>
            <a:ext cx="2438400" cy="381000"/>
          </a:xfrm>
          <a:prstGeom prst="round2DiagRect">
            <a:avLst>
              <a:gd name="adj1" fmla="val 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 dirty="0"/>
          </a:p>
        </p:txBody>
      </p:sp>
      <p:sp>
        <p:nvSpPr>
          <p:cNvPr id="15367" name="TextBox 6"/>
          <p:cNvSpPr txBox="1">
            <a:spLocks noChangeArrowheads="1"/>
          </p:cNvSpPr>
          <p:nvPr/>
        </p:nvSpPr>
        <p:spPr bwMode="auto">
          <a:xfrm rot="-5400000">
            <a:off x="9418875" y="1278522"/>
            <a:ext cx="2362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Titillium Web"/>
              </a:rPr>
              <a:t>Physical Infrastructure</a:t>
            </a:r>
            <a:endParaRPr lang="en-IN" altLang="en-US" sz="1600" b="1" dirty="0">
              <a:solidFill>
                <a:schemeClr val="bg1"/>
              </a:solidFill>
              <a:latin typeface="Titillium Web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05000" y="2667000"/>
            <a:ext cx="3048000" cy="46038"/>
          </a:xfrm>
          <a:prstGeom prst="rect">
            <a:avLst/>
          </a:prstGeom>
          <a:solidFill>
            <a:srgbClr val="C1AC5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  <p:pic>
        <p:nvPicPr>
          <p:cNvPr id="15369" name="Picture 2" descr="I:\Annual Report 2015-16\Downlode\DSC_0559.JPG"/>
          <p:cNvPicPr>
            <a:picLocks noChangeAspect="1" noChangeArrowheads="1"/>
          </p:cNvPicPr>
          <p:nvPr/>
        </p:nvPicPr>
        <p:blipFill>
          <a:blip r:embed="rId3" cstate="print"/>
          <a:srcRect l="4794" t="14983" b="4410"/>
          <a:stretch>
            <a:fillRect/>
          </a:stretch>
        </p:blipFill>
        <p:spPr bwMode="auto">
          <a:xfrm>
            <a:off x="3733800" y="2667001"/>
            <a:ext cx="6172200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Box 20"/>
          <p:cNvSpPr txBox="1">
            <a:spLocks noChangeArrowheads="1"/>
          </p:cNvSpPr>
          <p:nvPr/>
        </p:nvSpPr>
        <p:spPr bwMode="auto">
          <a:xfrm>
            <a:off x="9525001" y="6477001"/>
            <a:ext cx="7825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Book Antiqua" pitchFamily="18" charset="0"/>
              </a:rPr>
              <a:t>2021-22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28800" y="685800"/>
            <a:ext cx="8077200" cy="46038"/>
          </a:xfrm>
          <a:prstGeom prst="rect">
            <a:avLst/>
          </a:prstGeom>
          <a:solidFill>
            <a:srgbClr val="C1AC5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000"/>
    </mc:Choice>
    <mc:Fallback>
      <p:transition spd="slow" advClick="0" advTm="3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a370d4cb-29eb-4e19-9892-d284d2ee535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122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Book Antiqua</vt:lpstr>
      <vt:lpstr>Calibri</vt:lpstr>
      <vt:lpstr>Calibri Light</vt:lpstr>
      <vt:lpstr>Titillium Web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Shijith Kumar</cp:lastModifiedBy>
  <cp:revision>1</cp:revision>
  <dcterms:created xsi:type="dcterms:W3CDTF">2021-12-14T06:53:00Z</dcterms:created>
  <dcterms:modified xsi:type="dcterms:W3CDTF">2021-12-14T06:54:49Z</dcterms:modified>
</cp:coreProperties>
</file>