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2"/>
  </p:notesMasterIdLst>
  <p:sldIdLst>
    <p:sldId id="256" r:id="rId2"/>
    <p:sldId id="280" r:id="rId3"/>
    <p:sldId id="272" r:id="rId4"/>
    <p:sldId id="279" r:id="rId5"/>
    <p:sldId id="290" r:id="rId6"/>
    <p:sldId id="275" r:id="rId7"/>
    <p:sldId id="257" r:id="rId8"/>
    <p:sldId id="260" r:id="rId9"/>
    <p:sldId id="261" r:id="rId10"/>
    <p:sldId id="262" r:id="rId11"/>
    <p:sldId id="264" r:id="rId12"/>
    <p:sldId id="276" r:id="rId13"/>
    <p:sldId id="268" r:id="rId14"/>
    <p:sldId id="269" r:id="rId15"/>
    <p:sldId id="267" r:id="rId16"/>
    <p:sldId id="271" r:id="rId17"/>
    <p:sldId id="270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91" r:id="rId28"/>
    <p:sldId id="289" r:id="rId29"/>
    <p:sldId id="292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86380" autoAdjust="0"/>
  </p:normalViewPr>
  <p:slideViewPr>
    <p:cSldViewPr>
      <p:cViewPr varScale="1">
        <p:scale>
          <a:sx n="59" d="100"/>
          <a:sy n="59" d="100"/>
        </p:scale>
        <p:origin x="115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E4AE-1ADD-4C83-AD40-DA9964D512E3}" type="datetimeFigureOut">
              <a:rPr lang="en-IN" smtClean="0"/>
              <a:pPr/>
              <a:t>17-02-2020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E075-DCE1-4F78-97E8-AA727F4E6D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5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21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15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4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6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4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0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8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8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1137BB-EBA3-42DD-A4D0-B4CF535B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4727" r="-2" b="43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537" y="3696318"/>
            <a:ext cx="6248400" cy="39396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r>
              <a:rPr lang="en-IN" sz="3600" b="1" dirty="0">
                <a:solidFill>
                  <a:srgbClr val="FFFF00"/>
                </a:solidFill>
              </a:rPr>
              <a:t>Library &amp; Information Resources &amp; Services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@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AIISH</a:t>
            </a: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endParaRPr lang="en-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92D050"/>
                </a:solidFill>
              </a:rPr>
              <a:t>Databases: Access Mode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72401" cy="3880773"/>
          </a:xfrm>
        </p:spPr>
        <p:txBody>
          <a:bodyPr/>
          <a:lstStyle/>
          <a:p>
            <a:pPr marL="722313" indent="-176213">
              <a:buFont typeface="Courier New" pitchFamily="49" charset="0"/>
              <a:buChar char="o"/>
            </a:pPr>
            <a:r>
              <a:rPr lang="en-IN" sz="3600" dirty="0"/>
              <a:t>Intranet-based only</a:t>
            </a:r>
          </a:p>
          <a:p>
            <a:pPr marL="722313" indent="-176213">
              <a:buFont typeface="Courier New" pitchFamily="49" charset="0"/>
              <a:buChar char="o"/>
            </a:pPr>
            <a:r>
              <a:rPr lang="en-IN" sz="3600" dirty="0"/>
              <a:t>Facility for personal account creation </a:t>
            </a:r>
          </a:p>
          <a:p>
            <a:pPr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IN" dirty="0"/>
              <a:t>N-LIST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2052214"/>
            <a:ext cx="3253807" cy="4196185"/>
          </a:xfrm>
        </p:spPr>
        <p:txBody>
          <a:bodyPr>
            <a:normAutofit/>
          </a:bodyPr>
          <a:lstStyle/>
          <a:p>
            <a:r>
              <a:rPr lang="en-IN" sz="1900"/>
              <a:t>MHRD, UGC, INFLIBNET</a:t>
            </a:r>
          </a:p>
          <a:p>
            <a:r>
              <a:rPr lang="en-IN" sz="1900"/>
              <a:t>6000 + e-journals &amp; 135000+ e-books</a:t>
            </a:r>
          </a:p>
          <a:p>
            <a:r>
              <a:rPr lang="en-IN" sz="1900"/>
              <a:t>Publisher &amp; Subject-wise browsing </a:t>
            </a:r>
          </a:p>
          <a:p>
            <a:r>
              <a:rPr lang="en-IN" sz="1900"/>
              <a:t>Searching through common interface </a:t>
            </a:r>
          </a:p>
          <a:p>
            <a:r>
              <a:rPr lang="en-IN" sz="1900"/>
              <a:t>Ebrary</a:t>
            </a:r>
          </a:p>
          <a:p>
            <a:endParaRPr lang="en-IN" sz="1900"/>
          </a:p>
          <a:p>
            <a:pPr>
              <a:buNone/>
            </a:pPr>
            <a:r>
              <a:rPr lang="en-IN" sz="1900"/>
              <a:t>		</a:t>
            </a:r>
          </a:p>
          <a:p>
            <a:pPr>
              <a:buNone/>
            </a:pPr>
            <a:r>
              <a:rPr lang="en-IN" sz="1900"/>
              <a:t>		</a:t>
            </a:r>
          </a:p>
        </p:txBody>
      </p:sp>
      <p:pic>
        <p:nvPicPr>
          <p:cNvPr id="6146" name="Picture 2" descr="Image result for NLIST">
            <a:extLst>
              <a:ext uri="{FF2B5EF4-FFF2-40B4-BE49-F238E27FC236}">
                <a16:creationId xmlns:a16="http://schemas.microsoft.com/office/drawing/2014/main" id="{8C43A71C-6062-4FF9-A61B-392D203E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2697734"/>
            <a:ext cx="4088720" cy="29051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EBEBEB"/>
                </a:solidFill>
              </a:rPr>
              <a:t>ERMED</a:t>
            </a:r>
          </a:p>
        </p:txBody>
      </p:sp>
      <p:sp>
        <p:nvSpPr>
          <p:cNvPr id="71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4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170" name="Picture 2" descr="Image result for ERMED">
            <a:extLst>
              <a:ext uri="{FF2B5EF4-FFF2-40B4-BE49-F238E27FC236}">
                <a16:creationId xmlns:a16="http://schemas.microsoft.com/office/drawing/2014/main" id="{781415B1-BAF8-48FC-8620-13163CA0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494" y="1963698"/>
            <a:ext cx="4087416" cy="2930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EBEBEB"/>
                </a:solidFill>
              </a:rPr>
              <a:t>Educational Resources in Medicine</a:t>
            </a:r>
          </a:p>
          <a:p>
            <a:r>
              <a:rPr lang="en-IN">
                <a:solidFill>
                  <a:srgbClr val="EBEBEB"/>
                </a:solidFill>
              </a:rPr>
              <a:t>Ministry of Health &amp; Family Welfare, GOI</a:t>
            </a:r>
          </a:p>
          <a:p>
            <a:r>
              <a:rPr lang="en-IN">
                <a:solidFill>
                  <a:srgbClr val="EBEBEB"/>
                </a:solidFill>
              </a:rPr>
              <a:t>Only E-journals</a:t>
            </a:r>
          </a:p>
          <a:p>
            <a:r>
              <a:rPr lang="en-IN">
                <a:solidFill>
                  <a:srgbClr val="EBEBEB"/>
                </a:solidFill>
              </a:rPr>
              <a:t>Intranet-based access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429"/>
            <a:ext cx="6347713" cy="685800"/>
          </a:xfrm>
        </p:spPr>
        <p:txBody>
          <a:bodyPr/>
          <a:lstStyle/>
          <a:p>
            <a:r>
              <a:rPr lang="en-IN" b="1" dirty="0">
                <a:solidFill>
                  <a:srgbClr val="92D050"/>
                </a:solidFill>
              </a:rPr>
              <a:t>E-journals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740229"/>
            <a:ext cx="8077202" cy="60633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Types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AIISH subscribed – 118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N-LIST – 66 nos.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ERMED – 240 nos.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 Open Access – 200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 AIISH Archive- 14 nos. 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Access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</a:t>
            </a:r>
            <a:r>
              <a:rPr lang="en-IN" sz="3200" dirty="0" err="1"/>
              <a:t>AIISH</a:t>
            </a:r>
            <a:r>
              <a:rPr lang="en-IN" sz="3200" dirty="0"/>
              <a:t> subscribed &amp; </a:t>
            </a:r>
            <a:r>
              <a:rPr lang="en-IN" sz="3200" dirty="0" err="1"/>
              <a:t>ERMED</a:t>
            </a:r>
            <a:r>
              <a:rPr lang="en-IN" sz="3200" dirty="0"/>
              <a:t>: Intranet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N-LIST: Username &amp; Password based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7" y="228600"/>
            <a:ext cx="6347713" cy="1320800"/>
          </a:xfrm>
        </p:spPr>
        <p:txBody>
          <a:bodyPr/>
          <a:lstStyle/>
          <a:p>
            <a:r>
              <a:rPr lang="en-IN" b="1" dirty="0">
                <a:solidFill>
                  <a:srgbClr val="92D050"/>
                </a:solidFill>
              </a:rPr>
              <a:t>E-books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4" y="1280886"/>
            <a:ext cx="7799616" cy="49675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Types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 err="1"/>
              <a:t>AIISH</a:t>
            </a:r>
            <a:r>
              <a:rPr lang="en-IN" sz="3200" dirty="0"/>
              <a:t> subscribed – 176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N-LIST – 2826 nos. 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Access 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 err="1"/>
              <a:t>AIISH</a:t>
            </a:r>
            <a:r>
              <a:rPr lang="en-IN" sz="3200" dirty="0"/>
              <a:t> subscribed: Intranet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N-LIST: Username &amp; Password based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E-book searching interface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01" y="629266"/>
            <a:ext cx="2497746" cy="1641986"/>
          </a:xfrm>
        </p:spPr>
        <p:txBody>
          <a:bodyPr>
            <a:normAutofit/>
          </a:bodyPr>
          <a:lstStyle/>
          <a:p>
            <a:r>
              <a:rPr lang="en-IN" sz="3900" b="1"/>
              <a:t>Book CD-ROMs</a:t>
            </a:r>
          </a:p>
        </p:txBody>
      </p:sp>
      <p:pic>
        <p:nvPicPr>
          <p:cNvPr id="5" name="Picture 4" descr="A picture containing electronics, device, table, sitting&#10;&#10;Description automatically generated">
            <a:extLst>
              <a:ext uri="{FF2B5EF4-FFF2-40B4-BE49-F238E27FC236}">
                <a16:creationId xmlns:a16="http://schemas.microsoft.com/office/drawing/2014/main" id="{BAF8501E-3F95-46F6-A889-E7597C6F8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13999" b="2"/>
          <a:stretch/>
        </p:blipFill>
        <p:spPr>
          <a:xfrm>
            <a:off x="3476010" y="10"/>
            <a:ext cx="5670097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01" y="2438400"/>
            <a:ext cx="2497746" cy="3809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900"/>
              <a:t>Features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1900"/>
              <a:t>Supplementary materials</a:t>
            </a:r>
          </a:p>
          <a:p>
            <a:pPr>
              <a:buNone/>
            </a:pPr>
            <a:r>
              <a:rPr lang="en-IN" sz="1900"/>
              <a:t>		 Total = 250 +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1900"/>
              <a:t>Search: Keyword, title, subject &amp; author</a:t>
            </a:r>
          </a:p>
          <a:p>
            <a:pPr>
              <a:buFont typeface="Wingdings" pitchFamily="2" charset="2"/>
              <a:buChar char="q"/>
            </a:pPr>
            <a:r>
              <a:rPr lang="en-IN" sz="1900"/>
              <a:t> Access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1900"/>
              <a:t>Intranet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1900"/>
              <a:t>Time-bound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900"/>
              <a:t>Online Public Access Catalogue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2052214"/>
            <a:ext cx="3253807" cy="4196185"/>
          </a:xfrm>
        </p:spPr>
        <p:txBody>
          <a:bodyPr>
            <a:normAutofit/>
          </a:bodyPr>
          <a:lstStyle/>
          <a:p>
            <a:r>
              <a:rPr lang="en-IN"/>
              <a:t>Tool for searching print books</a:t>
            </a:r>
          </a:p>
          <a:p>
            <a:r>
              <a:rPr lang="en-IN"/>
              <a:t>Intranet-based </a:t>
            </a:r>
          </a:p>
          <a:p>
            <a:r>
              <a:rPr lang="en-IN"/>
              <a:t>Provides:</a:t>
            </a:r>
          </a:p>
          <a:p>
            <a:pPr>
              <a:buNone/>
            </a:pPr>
            <a:r>
              <a:rPr lang="en-IN"/>
              <a:t>			Location</a:t>
            </a:r>
          </a:p>
          <a:p>
            <a:pPr>
              <a:buNone/>
            </a:pPr>
            <a:r>
              <a:rPr lang="en-IN"/>
              <a:t>			No. of Copies </a:t>
            </a:r>
          </a:p>
          <a:p>
            <a:pPr>
              <a:buNone/>
            </a:pPr>
            <a:r>
              <a:rPr lang="en-IN"/>
              <a:t>			Status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8194" name="Picture 2" descr="Image result for OPAC">
            <a:extLst>
              <a:ext uri="{FF2B5EF4-FFF2-40B4-BE49-F238E27FC236}">
                <a16:creationId xmlns:a16="http://schemas.microsoft.com/office/drawing/2014/main" id="{FB998215-9B0A-4E23-8E33-2737E2DD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3128125"/>
            <a:ext cx="4088720" cy="20443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EBEBEB"/>
                </a:solidFill>
              </a:rPr>
              <a:t>Plagiarism Detection 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548281"/>
            <a:ext cx="3841954" cy="36586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/>
              <a:t>Software</a:t>
            </a:r>
            <a:r>
              <a:rPr lang="en-IN" dirty="0"/>
              <a:t>: Turnitin </a:t>
            </a:r>
          </a:p>
          <a:p>
            <a:pPr>
              <a:buFont typeface="Wingdings" pitchFamily="2" charset="2"/>
              <a:buChar char="q"/>
            </a:pPr>
            <a:r>
              <a:rPr lang="en-IN" b="1" dirty="0"/>
              <a:t>Access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dirty="0"/>
              <a:t>	</a:t>
            </a:r>
            <a:r>
              <a:rPr lang="en-IN" sz="2400" dirty="0"/>
              <a:t>User name &amp;    				password based</a:t>
            </a:r>
          </a:p>
          <a:p>
            <a:pPr lvl="1" indent="9525">
              <a:buFont typeface="Courier New" pitchFamily="49" charset="0"/>
              <a:buChar char="o"/>
            </a:pPr>
            <a:r>
              <a:rPr lang="en-IN" sz="2400" dirty="0"/>
              <a:t>Only for AIISH staff      </a:t>
            </a:r>
          </a:p>
          <a:p>
            <a:pPr lvl="1" indent="9525">
              <a:buFont typeface="Courier New" pitchFamily="49" charset="0"/>
              <a:buChar char="o"/>
            </a:pPr>
            <a:r>
              <a:rPr lang="en-IN" sz="2400" dirty="0"/>
              <a:t>&amp;  Students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2400" dirty="0"/>
              <a:t>	Global access</a:t>
            </a:r>
          </a:p>
        </p:txBody>
      </p:sp>
      <p:pic>
        <p:nvPicPr>
          <p:cNvPr id="9218" name="Picture 2" descr="Image result for Turnitin">
            <a:extLst>
              <a:ext uri="{FF2B5EF4-FFF2-40B4-BE49-F238E27FC236}">
                <a16:creationId xmlns:a16="http://schemas.microsoft.com/office/drawing/2014/main" id="{91128D93-431B-4E55-863D-3A52EEE7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3314382"/>
            <a:ext cx="4088720" cy="2129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8047703" cy="12239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IN" sz="3200" b="1" dirty="0">
                <a:solidFill>
                  <a:srgbClr val="92D050"/>
                </a:solidFill>
              </a:rPr>
            </a:br>
            <a:r>
              <a:rPr lang="en-IN" sz="3200" b="1" dirty="0">
                <a:solidFill>
                  <a:srgbClr val="92D050"/>
                </a:solidFill>
              </a:rPr>
              <a:t>Remote Access Information Service</a:t>
            </a:r>
            <a:br>
              <a:rPr lang="en-IN" sz="3200" b="1" dirty="0">
                <a:solidFill>
                  <a:srgbClr val="92D050"/>
                </a:solidFill>
              </a:rPr>
            </a:br>
            <a:r>
              <a:rPr lang="en-IN" sz="3200" b="1" dirty="0">
                <a:solidFill>
                  <a:srgbClr val="92D050"/>
                </a:solidFill>
              </a:rPr>
              <a:t>	 </a:t>
            </a:r>
            <a:br>
              <a:rPr lang="en-IN" sz="3200" b="1" dirty="0">
                <a:solidFill>
                  <a:srgbClr val="92D050"/>
                </a:solidFill>
              </a:rPr>
            </a:b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2214"/>
            <a:ext cx="3886199" cy="4196185"/>
          </a:xfrm>
        </p:spPr>
        <p:txBody>
          <a:bodyPr>
            <a:noAutofit/>
          </a:bodyPr>
          <a:lstStyle/>
          <a:p>
            <a:r>
              <a:rPr lang="en-IN" sz="2400" dirty="0"/>
              <a:t>Remote login to intranet </a:t>
            </a:r>
          </a:p>
          <a:p>
            <a:r>
              <a:rPr lang="en-IN" sz="2400" dirty="0"/>
              <a:t>Access from across the globe</a:t>
            </a:r>
          </a:p>
          <a:p>
            <a:r>
              <a:rPr lang="en-IN" sz="2400" dirty="0"/>
              <a:t>Username and password-based</a:t>
            </a:r>
          </a:p>
          <a:p>
            <a:r>
              <a:rPr lang="en-IN" sz="2400" dirty="0"/>
              <a:t>Joint creation of username &amp; password</a:t>
            </a:r>
          </a:p>
          <a:p>
            <a:r>
              <a:rPr lang="en-IN" sz="2400" dirty="0"/>
              <a:t>Only for AIISH staff &amp; students </a:t>
            </a:r>
          </a:p>
        </p:txBody>
      </p:sp>
      <p:pic>
        <p:nvPicPr>
          <p:cNvPr id="10242" name="Picture 2" descr="Image result for RemoteXs">
            <a:extLst>
              <a:ext uri="{FF2B5EF4-FFF2-40B4-BE49-F238E27FC236}">
                <a16:creationId xmlns:a16="http://schemas.microsoft.com/office/drawing/2014/main" id="{755DE306-64F3-4EA6-B7BC-310A92CF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3342869"/>
            <a:ext cx="4088720" cy="16148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300" b="1">
                <a:solidFill>
                  <a:srgbClr val="EBEBEB"/>
                </a:solidFill>
              </a:rPr>
              <a:t>Bibliographic Management System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1266" name="Picture 2" descr="Image result for EndNote">
            <a:extLst>
              <a:ext uri="{FF2B5EF4-FFF2-40B4-BE49-F238E27FC236}">
                <a16:creationId xmlns:a16="http://schemas.microsoft.com/office/drawing/2014/main" id="{188225C3-D647-4E3A-BA02-B7B551A6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494" y="1385290"/>
            <a:ext cx="4087416" cy="40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EBEBEB"/>
                </a:solidFill>
              </a:rPr>
              <a:t>Software: EndNote</a:t>
            </a:r>
          </a:p>
          <a:p>
            <a:r>
              <a:rPr lang="en-IN">
                <a:solidFill>
                  <a:srgbClr val="EBEBEB"/>
                </a:solidFill>
              </a:rPr>
              <a:t>Desktop based Activation</a:t>
            </a:r>
          </a:p>
          <a:p>
            <a:pPr marL="0" indent="0">
              <a:buNone/>
            </a:pPr>
            <a:endParaRPr lang="en-IN">
              <a:solidFill>
                <a:srgbClr val="EBEBEB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C82A-92E7-4A2B-95C9-62819A96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24051"/>
            <a:ext cx="6347713" cy="838200"/>
          </a:xfrm>
        </p:spPr>
        <p:txBody>
          <a:bodyPr/>
          <a:lstStyle/>
          <a:p>
            <a:r>
              <a:rPr lang="en-IN" b="1" dirty="0"/>
              <a:t>Print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F537-DD9A-4F41-B815-928933D7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95400"/>
            <a:ext cx="7924803" cy="459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65473E-3092-4D50-9EA8-B4FCE6D0D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55" y="1431831"/>
            <a:ext cx="3429000" cy="4690281"/>
          </a:xfrm>
          <a:prstGeom prst="rect">
            <a:avLst/>
          </a:prstGeom>
        </p:spPr>
      </p:pic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F21FA63-36E2-4C1E-9C20-7CA6AAF46757}"/>
              </a:ext>
            </a:extLst>
          </p:cNvPr>
          <p:cNvSpPr/>
          <p:nvPr/>
        </p:nvSpPr>
        <p:spPr>
          <a:xfrm>
            <a:off x="3488992" y="1508499"/>
            <a:ext cx="1687773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dirty="0">
                <a:solidFill>
                  <a:srgbClr val="00B0F0"/>
                </a:solidFill>
              </a:rPr>
              <a:t>22,000+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Books</a:t>
            </a:r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en-IN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6BE1A9FA-1B9A-4689-A3D9-B494A91CD68C}"/>
              </a:ext>
            </a:extLst>
          </p:cNvPr>
          <p:cNvSpPr/>
          <p:nvPr/>
        </p:nvSpPr>
        <p:spPr>
          <a:xfrm>
            <a:off x="5556914" y="1493667"/>
            <a:ext cx="1687773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118 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Journals</a:t>
            </a:r>
          </a:p>
          <a:p>
            <a:r>
              <a:rPr lang="en-IN" dirty="0">
                <a:solidFill>
                  <a:srgbClr val="00B0F0"/>
                </a:solidFill>
              </a:rPr>
              <a:t>  </a:t>
            </a:r>
            <a:endParaRPr lang="en-IN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CF17240C-0A80-4DE3-A414-FDC814BD016D}"/>
              </a:ext>
            </a:extLst>
          </p:cNvPr>
          <p:cNvSpPr/>
          <p:nvPr/>
        </p:nvSpPr>
        <p:spPr>
          <a:xfrm>
            <a:off x="4131716" y="2914437"/>
            <a:ext cx="2573884" cy="110967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dirty="0">
                <a:solidFill>
                  <a:srgbClr val="00B0F0"/>
                </a:solidFill>
              </a:rPr>
              <a:t>4,000+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Bound Volumes </a:t>
            </a:r>
            <a:r>
              <a:rPr lang="en-IN" sz="2400" dirty="0">
                <a:solidFill>
                  <a:srgbClr val="00B0F0"/>
                </a:solidFill>
              </a:rPr>
              <a:t>	</a:t>
            </a:r>
          </a:p>
          <a:p>
            <a:pPr algn="ctr"/>
            <a:endParaRPr lang="en-IN" dirty="0"/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5EFFFECD-CF8E-4A46-B2D4-7BEE26684F31}"/>
              </a:ext>
            </a:extLst>
          </p:cNvPr>
          <p:cNvSpPr/>
          <p:nvPr/>
        </p:nvSpPr>
        <p:spPr>
          <a:xfrm>
            <a:off x="5715000" y="4380977"/>
            <a:ext cx="2261262" cy="110967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2,000+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Theses &amp; Dissertations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66A1A1D4-66F4-49EA-8754-A9523C400AC1}"/>
              </a:ext>
            </a:extLst>
          </p:cNvPr>
          <p:cNvSpPr/>
          <p:nvPr/>
        </p:nvSpPr>
        <p:spPr>
          <a:xfrm>
            <a:off x="3052264" y="4412621"/>
            <a:ext cx="2379259" cy="111279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115+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In-house Publications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139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1C0-C60C-448B-A51E-95FC7BC9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4839"/>
            <a:ext cx="6447501" cy="1320800"/>
          </a:xfrm>
        </p:spPr>
        <p:txBody>
          <a:bodyPr anchor="t">
            <a:normAutofit fontScale="90000"/>
          </a:bodyPr>
          <a:lstStyle/>
          <a:p>
            <a:r>
              <a:rPr lang="en-IN" b="1" dirty="0"/>
              <a:t>Writing Support Tool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BCA3-0A89-409A-BE13-FCEB0077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4114800"/>
            <a:ext cx="3733800" cy="18780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endParaRPr lang="en-IN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IN" sz="3600" b="1" dirty="0"/>
              <a:t>Spelling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IN" sz="3600" b="1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IN" sz="3600" b="1" dirty="0"/>
              <a:t>Grammar </a:t>
            </a:r>
          </a:p>
          <a:p>
            <a:pPr>
              <a:spcBef>
                <a:spcPct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2050" name="Picture 2" descr="Image result for grammarly">
            <a:extLst>
              <a:ext uri="{FF2B5EF4-FFF2-40B4-BE49-F238E27FC236}">
                <a16:creationId xmlns:a16="http://schemas.microsoft.com/office/drawing/2014/main" id="{271739C5-1267-4BE1-9641-861FFA4ED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24867" b="-1"/>
          <a:stretch/>
        </p:blipFill>
        <p:spPr bwMode="auto">
          <a:xfrm>
            <a:off x="304800" y="1045239"/>
            <a:ext cx="4067572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2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4BC0-5BCC-4F2D-863C-0C2355F5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 fontScale="90000"/>
          </a:bodyPr>
          <a:lstStyle/>
          <a:p>
            <a:r>
              <a:rPr lang="en-IN" sz="3300" dirty="0">
                <a:solidFill>
                  <a:srgbClr val="00B0F0"/>
                </a:solidFill>
              </a:rPr>
              <a:t>Author Support Solution</a:t>
            </a:r>
          </a:p>
        </p:txBody>
      </p:sp>
      <p:pic>
        <p:nvPicPr>
          <p:cNvPr id="1026" name="Picture 2" descr="Image result for typeset">
            <a:extLst>
              <a:ext uri="{FF2B5EF4-FFF2-40B4-BE49-F238E27FC236}">
                <a16:creationId xmlns:a16="http://schemas.microsoft.com/office/drawing/2014/main" id="{F8533AC2-2EDF-4548-BDC4-A09C7E32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914" y="1219200"/>
            <a:ext cx="46538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typeset">
            <a:extLst>
              <a:ext uri="{FF2B5EF4-FFF2-40B4-BE49-F238E27FC236}">
                <a16:creationId xmlns:a16="http://schemas.microsoft.com/office/drawing/2014/main" id="{2CFC2385-B419-4DD7-A28A-05380348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972" y="3080079"/>
            <a:ext cx="3022287" cy="8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25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47D3-8829-44C0-83B4-EB9CF06C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5"/>
            <a:ext cx="6216026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/>
              <a:t>Publisher Support Solution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44429651-87C8-43F7-A9F1-290EE1879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3" y="823178"/>
            <a:ext cx="3022288" cy="3215200"/>
          </a:xfrm>
          <a:prstGeom prst="rect">
            <a:avLst/>
          </a:prstGeom>
        </p:spPr>
      </p:pic>
      <p:pic>
        <p:nvPicPr>
          <p:cNvPr id="3074" name="Picture 2" descr="Image result for typeset">
            <a:extLst>
              <a:ext uri="{FF2B5EF4-FFF2-40B4-BE49-F238E27FC236}">
                <a16:creationId xmlns:a16="http://schemas.microsoft.com/office/drawing/2014/main" id="{6FDC68F4-0360-4781-9CCF-04439D85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213" y="2005658"/>
            <a:ext cx="3022287" cy="8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5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122D-7E53-43AA-BBEB-FAC1592A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381000"/>
            <a:ext cx="4295285" cy="1375608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rgbClr val="00B0F0"/>
                </a:solidFill>
              </a:rPr>
              <a:t>ISBN Service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2E7DE2F4-612E-47F5-95B7-B8B4284F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ISBN">
            <a:extLst>
              <a:ext uri="{FF2B5EF4-FFF2-40B4-BE49-F238E27FC236}">
                <a16:creationId xmlns:a16="http://schemas.microsoft.com/office/drawing/2014/main" id="{8E0ECA84-68AD-4ED7-A7F1-03F758A6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2957" y="2159804"/>
            <a:ext cx="3857625" cy="28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73D2A5-F0BE-4DAA-BFD9-133B2A36107B}"/>
              </a:ext>
            </a:extLst>
          </p:cNvPr>
          <p:cNvSpPr txBox="1">
            <a:spLocks/>
          </p:cNvSpPr>
          <p:nvPr/>
        </p:nvSpPr>
        <p:spPr>
          <a:xfrm>
            <a:off x="304800" y="5600700"/>
            <a:ext cx="8839200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Raja Ram Mohan Roy National Agency for ISBN, MHRD, Govt. of India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1EA7-0421-4E13-891F-92AC3DB9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8" y="452718"/>
            <a:ext cx="3529971" cy="107128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IN" sz="2900" dirty="0">
                <a:solidFill>
                  <a:srgbClr val="FF0000"/>
                </a:solidFill>
              </a:rPr>
              <a:t>Funded Research Project-1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koha">
            <a:extLst>
              <a:ext uri="{FF2B5EF4-FFF2-40B4-BE49-F238E27FC236}">
                <a16:creationId xmlns:a16="http://schemas.microsoft.com/office/drawing/2014/main" id="{E96CF07A-5C1D-4CAC-BFC5-E997B21DD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3072" b="-1"/>
          <a:stretch/>
        </p:blipFill>
        <p:spPr bwMode="auto">
          <a:xfrm>
            <a:off x="4721929" y="647699"/>
            <a:ext cx="2614639" cy="2683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F7FC-CAAF-453D-9AA9-FD330714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2918"/>
            <a:ext cx="367681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2800" dirty="0"/>
              <a:t>Digital  Library </a:t>
            </a:r>
          </a:p>
          <a:p>
            <a:pPr marL="0" indent="0" algn="ctr">
              <a:buNone/>
            </a:pPr>
            <a:r>
              <a:rPr lang="en-IN" sz="2800" dirty="0"/>
              <a:t>&amp; </a:t>
            </a:r>
          </a:p>
          <a:p>
            <a:pPr marL="0" indent="0" algn="ctr">
              <a:buNone/>
            </a:pPr>
            <a:r>
              <a:rPr lang="en-IN" sz="2800" dirty="0"/>
              <a:t>OPAC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124" name="Picture 4" descr="Image result for dspace">
            <a:extLst>
              <a:ext uri="{FF2B5EF4-FFF2-40B4-BE49-F238E27FC236}">
                <a16:creationId xmlns:a16="http://schemas.microsoft.com/office/drawing/2014/main" id="{2AAF921A-EE2B-4080-934A-8A9FB693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119" y="3579159"/>
            <a:ext cx="3976307" cy="2721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36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BB09C-849F-47E1-A338-9DFF1973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IN" sz="3900">
                <a:solidFill>
                  <a:srgbClr val="EBEBEB"/>
                </a:solidFill>
              </a:rPr>
              <a:t>Funded Research Project-2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404A-C40F-4604-8E64-21D83B1D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3" y="3276600"/>
            <a:ext cx="4789092" cy="1566519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/>
              <a:t>Development of Useful Products</a:t>
            </a:r>
          </a:p>
          <a:p>
            <a:endParaRPr lang="en-IN" dirty="0"/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8BCD7F5A-142A-460A-815B-70907B3D9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7" y="3014680"/>
            <a:ext cx="4088720" cy="27292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665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D6DF-69C7-474E-BBBD-A407AE32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IN" sz="3900"/>
              <a:t>Funded Research Project-3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4166-80E8-48DC-8C3F-AF588386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334403"/>
            <a:ext cx="6939116" cy="12239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N" sz="4600" b="1" dirty="0">
                <a:solidFill>
                  <a:srgbClr val="FFFF00"/>
                </a:solidFill>
              </a:rPr>
              <a:t>Development of E-learning Platform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endParaRPr lang="en-IN" dirty="0"/>
          </a:p>
        </p:txBody>
      </p:sp>
      <p:pic>
        <p:nvPicPr>
          <p:cNvPr id="5" name="Picture 4" descr="A picture containing shirt, sign&#10;&#10;Description automatically generated">
            <a:extLst>
              <a:ext uri="{FF2B5EF4-FFF2-40B4-BE49-F238E27FC236}">
                <a16:creationId xmlns:a16="http://schemas.microsoft.com/office/drawing/2014/main" id="{71791E04-A06D-4C73-9A2E-C9DFB3512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5" y="1853249"/>
            <a:ext cx="4088720" cy="2729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5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018" y="-144031"/>
            <a:ext cx="7772400" cy="857232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rgbClr val="FF0000"/>
                </a:solidFill>
                <a:latin typeface="Book Antiqua" pitchFamily="18" charset="0"/>
              </a:rPr>
              <a:t>          Product Development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6856" y="3393690"/>
            <a:ext cx="6400800" cy="66308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B0F0"/>
                </a:solidFill>
                <a:latin typeface="Book Antiqua" pitchFamily="18" charset="0"/>
              </a:rPr>
              <a:t>Publications : 118 </a:t>
            </a:r>
          </a:p>
        </p:txBody>
      </p:sp>
      <p:pic>
        <p:nvPicPr>
          <p:cNvPr id="1026" name="Picture 2" descr="E:\PDC\PDC- Material Images\TT\TT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942" y="835610"/>
            <a:ext cx="1504026" cy="2160000"/>
          </a:xfrm>
          <a:prstGeom prst="rect">
            <a:avLst/>
          </a:prstGeom>
          <a:noFill/>
        </p:spPr>
      </p:pic>
      <p:pic>
        <p:nvPicPr>
          <p:cNvPr id="1027" name="Picture 3" descr="E:\PDC\PDC- Material Images\TT\TT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70" y="820370"/>
            <a:ext cx="1608158" cy="2160000"/>
          </a:xfrm>
          <a:prstGeom prst="rect">
            <a:avLst/>
          </a:prstGeom>
          <a:noFill/>
        </p:spPr>
      </p:pic>
      <p:pic>
        <p:nvPicPr>
          <p:cNvPr id="1028" name="Picture 4" descr="E:\PDC\PDC- Material Images\TT\TT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132" y="820370"/>
            <a:ext cx="1617148" cy="2160000"/>
          </a:xfrm>
          <a:prstGeom prst="rect">
            <a:avLst/>
          </a:prstGeom>
          <a:noFill/>
        </p:spPr>
      </p:pic>
      <p:pic>
        <p:nvPicPr>
          <p:cNvPr id="1029" name="Picture 5" descr="E:\PDC\PDC- Material Images\TT\TT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036" y="850850"/>
            <a:ext cx="1527234" cy="2160000"/>
          </a:xfrm>
          <a:prstGeom prst="rect">
            <a:avLst/>
          </a:prstGeom>
          <a:noFill/>
        </p:spPr>
      </p:pic>
      <p:pic>
        <p:nvPicPr>
          <p:cNvPr id="1030" name="Picture 6" descr="E:\PDC\PDC- Material Images\PLM\PL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62" y="3151826"/>
            <a:ext cx="1599291" cy="2160000"/>
          </a:xfrm>
          <a:prstGeom prst="rect">
            <a:avLst/>
          </a:prstGeom>
          <a:noFill/>
        </p:spPr>
      </p:pic>
      <p:pic>
        <p:nvPicPr>
          <p:cNvPr id="1031" name="Picture 7" descr="E:\PDC\PDC- Material Images\PLM\PL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387" y="3171820"/>
            <a:ext cx="1625613" cy="2160000"/>
          </a:xfrm>
          <a:prstGeom prst="rect">
            <a:avLst/>
          </a:prstGeom>
          <a:noFill/>
        </p:spPr>
      </p:pic>
      <p:pic>
        <p:nvPicPr>
          <p:cNvPr id="1032" name="Picture 8" descr="E:\PDC\PDC- Material Images\PLM\PL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544" y="846422"/>
            <a:ext cx="1585109" cy="2160000"/>
          </a:xfrm>
          <a:prstGeom prst="rect">
            <a:avLst/>
          </a:prstGeom>
          <a:noFill/>
        </p:spPr>
      </p:pic>
      <p:pic>
        <p:nvPicPr>
          <p:cNvPr id="1033" name="Picture 9" descr="E:\PDC\PDC- Material Images\PEM\PE-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500570"/>
            <a:ext cx="1590500" cy="2160000"/>
          </a:xfrm>
          <a:prstGeom prst="rect">
            <a:avLst/>
          </a:prstGeom>
          <a:noFill/>
        </p:spPr>
      </p:pic>
      <p:pic>
        <p:nvPicPr>
          <p:cNvPr id="1034" name="Picture 10" descr="E:\PDC\PDC- Material Images\PEM\PE-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500570"/>
            <a:ext cx="1608494" cy="2160000"/>
          </a:xfrm>
          <a:prstGeom prst="rect">
            <a:avLst/>
          </a:prstGeom>
          <a:noFill/>
        </p:spPr>
      </p:pic>
      <p:pic>
        <p:nvPicPr>
          <p:cNvPr id="1035" name="Picture 11" descr="E:\PDC\PDC- Material Images\PEM\PE-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4500570"/>
            <a:ext cx="1621287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0409-E730-4DD1-8578-C9232462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Expenditure: 2018-19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E531-5954-4C21-8E9D-E6D460F3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7575264C-DD6D-4843-B04D-31175235EE71}"/>
              </a:ext>
            </a:extLst>
          </p:cNvPr>
          <p:cNvSpPr/>
          <p:nvPr/>
        </p:nvSpPr>
        <p:spPr>
          <a:xfrm>
            <a:off x="228600" y="1447800"/>
            <a:ext cx="7311489" cy="459356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dirty="0"/>
              <a:t>Books – Rs. 9,06,954/-</a:t>
            </a:r>
          </a:p>
          <a:p>
            <a:endParaRPr lang="en-IN" sz="3600" dirty="0"/>
          </a:p>
          <a:p>
            <a:r>
              <a:rPr lang="en-IN" sz="3600" dirty="0"/>
              <a:t>Journals - Rs. 1,13,37,915/-</a:t>
            </a:r>
          </a:p>
          <a:p>
            <a:endParaRPr lang="en-IN" sz="3600" dirty="0"/>
          </a:p>
          <a:p>
            <a:r>
              <a:rPr lang="en-IN" sz="3600" dirty="0"/>
              <a:t>Databases – Rs. 10,00000/-</a:t>
            </a:r>
          </a:p>
          <a:p>
            <a:endParaRPr lang="en-IN" sz="3600" dirty="0"/>
          </a:p>
          <a:p>
            <a:r>
              <a:rPr lang="en-IN" sz="3600" dirty="0"/>
              <a:t>Others - Rs. 11,00000/-</a:t>
            </a:r>
          </a:p>
        </p:txBody>
      </p:sp>
    </p:spTree>
    <p:extLst>
      <p:ext uri="{BB962C8B-B14F-4D97-AF65-F5344CB8AC3E}">
        <p14:creationId xmlns:p14="http://schemas.microsoft.com/office/powerpoint/2010/main" val="325235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CA7F-2152-41A1-8D9C-2D5DB38A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237"/>
            <a:ext cx="6347713" cy="1320800"/>
          </a:xfrm>
        </p:spPr>
        <p:txBody>
          <a:bodyPr>
            <a:normAutofit/>
          </a:bodyPr>
          <a:lstStyle/>
          <a:p>
            <a:r>
              <a:rPr lang="en-IN" sz="4200" dirty="0"/>
              <a:t>Infrastructure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F19E-5063-46ED-BE25-0966118B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5400"/>
            <a:ext cx="7924802" cy="4745963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/>
              <a:t>Three-floor building in 27,000 </a:t>
            </a:r>
            <a:r>
              <a:rPr lang="en-IN" sz="3200" dirty="0" err="1"/>
              <a:t>sq.ft</a:t>
            </a:r>
            <a:endParaRPr lang="en-IN" sz="3200" dirty="0"/>
          </a:p>
          <a:p>
            <a:r>
              <a:rPr lang="en-IN" sz="3200" dirty="0"/>
              <a:t>Exclusive website &amp; Digital Repository Platform </a:t>
            </a:r>
          </a:p>
          <a:p>
            <a:r>
              <a:rPr lang="en-IN" sz="3200" dirty="0"/>
              <a:t>Spacious &amp; serene reading areas</a:t>
            </a:r>
          </a:p>
          <a:p>
            <a:r>
              <a:rPr lang="en-IN" sz="3200" dirty="0"/>
              <a:t>Language Lab</a:t>
            </a:r>
          </a:p>
          <a:p>
            <a:r>
              <a:rPr lang="en-IN" sz="3200" dirty="0"/>
              <a:t>Own Web Server with 10 TB space</a:t>
            </a:r>
          </a:p>
          <a:p>
            <a:r>
              <a:rPr lang="en-IN" sz="3200" dirty="0"/>
              <a:t>Computer Centre with Internet </a:t>
            </a:r>
          </a:p>
          <a:p>
            <a:r>
              <a:rPr lang="en-IN" sz="3200" dirty="0"/>
              <a:t>Printing &amp; Scanning Solutions</a:t>
            </a:r>
          </a:p>
          <a:p>
            <a:r>
              <a:rPr lang="en-IN" sz="3200" dirty="0"/>
              <a:t>Binding Solutions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84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58" y="152400"/>
            <a:ext cx="4295285" cy="1375608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E-Resources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60590"/>
            <a:ext cx="3857624" cy="3440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>
                <a:solidFill>
                  <a:srgbClr val="FFFF00"/>
                </a:solidFill>
              </a:rPr>
              <a:t>1. E-journals</a:t>
            </a:r>
          </a:p>
          <a:p>
            <a:pPr>
              <a:buNone/>
            </a:pPr>
            <a:r>
              <a:rPr lang="en-IN" sz="2800" dirty="0">
                <a:solidFill>
                  <a:srgbClr val="FFFF00"/>
                </a:solidFill>
              </a:rPr>
              <a:t>2. E-books</a:t>
            </a:r>
          </a:p>
          <a:p>
            <a:pPr>
              <a:buNone/>
            </a:pPr>
            <a:r>
              <a:rPr lang="en-IN" sz="2800" dirty="0">
                <a:solidFill>
                  <a:srgbClr val="FFFF00"/>
                </a:solidFill>
              </a:rPr>
              <a:t>3. Databases </a:t>
            </a:r>
          </a:p>
          <a:p>
            <a:pPr>
              <a:buNone/>
            </a:pPr>
            <a:r>
              <a:rPr lang="en-IN" sz="2800" dirty="0">
                <a:solidFill>
                  <a:srgbClr val="FFFF00"/>
                </a:solidFill>
              </a:rPr>
              <a:t>4. E-Research     </a:t>
            </a:r>
          </a:p>
          <a:p>
            <a:pPr>
              <a:buNone/>
            </a:pPr>
            <a:r>
              <a:rPr lang="en-IN" sz="2800" dirty="0">
                <a:solidFill>
                  <a:srgbClr val="FFFF00"/>
                </a:solidFill>
              </a:rPr>
              <a:t>    Reports</a:t>
            </a: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ndoor, shelf, table, book&#10;&#10;Description automatically generated">
            <a:extLst>
              <a:ext uri="{FF2B5EF4-FFF2-40B4-BE49-F238E27FC236}">
                <a16:creationId xmlns:a16="http://schemas.microsoft.com/office/drawing/2014/main" id="{3915C1C9-C68E-4822-996D-5FA0D3820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2930"/>
            <a:ext cx="3857625" cy="2719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D8FB-25CE-4A60-85D8-A5F56B8E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533400"/>
          </a:xfrm>
        </p:spPr>
        <p:txBody>
          <a:bodyPr>
            <a:normAutofit fontScale="90000"/>
          </a:bodyPr>
          <a:lstStyle/>
          <a:p>
            <a:r>
              <a:rPr lang="en-IN" dirty="0"/>
              <a:t>Personnel- 10 Nos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787D7E-8075-4DA3-9A97-AC895FE97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8946"/>
              </p:ext>
            </p:extLst>
          </p:nvPr>
        </p:nvGraphicFramePr>
        <p:xfrm>
          <a:off x="0" y="731520"/>
          <a:ext cx="9143999" cy="626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13746539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5684751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34315148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Strength </a:t>
                      </a:r>
                    </a:p>
                    <a:p>
                      <a:pPr algn="ctr"/>
                      <a:r>
                        <a:rPr lang="en-IN" dirty="0"/>
                        <a:t>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65317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Library &amp; Information Officer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2850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Assistant Library &amp; Information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06202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Senior &amp; Information Assistant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795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Library &amp; Information Assistant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Vacant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58471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Library Assistant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34509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MTS- 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95621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Clerk-Outsourced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2621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IN" sz="2400" dirty="0"/>
                        <a:t>MTS-Outsourced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5658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Research Officer-Contract– 1 no.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8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lock, white, light&#10;&#10;Description automatically generated">
            <a:extLst>
              <a:ext uri="{FF2B5EF4-FFF2-40B4-BE49-F238E27FC236}">
                <a16:creationId xmlns:a16="http://schemas.microsoft.com/office/drawing/2014/main" id="{8F8535EC-6D99-4D09-AB3A-DE5E2CDA2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20" y="10"/>
            <a:ext cx="89915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3097F-F858-4573-975E-CFFBCCCE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"/>
            <a:ext cx="6447501" cy="1320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E-Services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44BA-4E90-4CE4-B42F-4CB5647F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961" y="228600"/>
            <a:ext cx="9143980" cy="68579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IN" sz="28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Author Solution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Bibliographic </a:t>
            </a:r>
            <a:r>
              <a:rPr lang="en-IN" sz="3500" dirty="0" err="1">
                <a:solidFill>
                  <a:srgbClr val="FFFFFF"/>
                </a:solidFill>
              </a:rPr>
              <a:t>mangmnt</a:t>
            </a:r>
            <a:endParaRPr lang="en-IN" sz="35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CD-ROM service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Digital Repository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ERMED Service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ISBN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N-LIST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OPAC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Plagiarism detection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Publisher Solution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Remote login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Writing support tool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IN" sz="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98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ED3D-1FD6-4524-8945-16158E5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9366F9-A850-4770-8D25-201BDA0C4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7FDA1F-8950-4837-98F6-02F200AE05A1}"/>
              </a:ext>
            </a:extLst>
          </p:cNvPr>
          <p:cNvSpPr/>
          <p:nvPr/>
        </p:nvSpPr>
        <p:spPr>
          <a:xfrm>
            <a:off x="2438400" y="2124529"/>
            <a:ext cx="2667000" cy="4154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www.aiish.ac.in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72" y="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n-IN" b="1" dirty="0"/>
              <a:t>	 </a:t>
            </a:r>
            <a:br>
              <a:rPr lang="en-IN" b="1" dirty="0"/>
            </a:br>
            <a:r>
              <a:rPr lang="en-IN" b="1" dirty="0"/>
              <a:t>      Access Modes</a:t>
            </a:r>
            <a:br>
              <a:rPr lang="en-IN" b="1" dirty="0"/>
            </a:br>
            <a:r>
              <a:rPr lang="en-IN" b="1" dirty="0"/>
              <a:t>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60170-D453-4C99-99C4-EAFC10B4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44288"/>
            <a:ext cx="7239001" cy="4961313"/>
          </a:xfrm>
        </p:spPr>
        <p:txBody>
          <a:bodyPr>
            <a:normAutofit fontScale="92500" lnSpcReduction="20000"/>
          </a:bodyPr>
          <a:lstStyle/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sz="3200" b="1" dirty="0">
                <a:solidFill>
                  <a:srgbClr val="FF0000"/>
                </a:solidFill>
              </a:rPr>
              <a:t>Username &amp; password</a:t>
            </a:r>
            <a:endParaRPr lang="en-IN" sz="3200" dirty="0">
              <a:solidFill>
                <a:srgbClr val="FF0000"/>
              </a:solidFill>
            </a:endParaRPr>
          </a:p>
          <a:p>
            <a:pPr indent="277813">
              <a:buFont typeface="Wingdings" panose="05000000000000000000" pitchFamily="2" charset="2"/>
              <a:buChar char="§"/>
              <a:tabLst>
                <a:tab pos="979488" algn="l"/>
              </a:tabLst>
            </a:pPr>
            <a:r>
              <a:rPr lang="en-IN" sz="3200" dirty="0">
                <a:solidFill>
                  <a:srgbClr val="FFFF00"/>
                </a:solidFill>
              </a:rPr>
              <a:t>Self-created</a:t>
            </a:r>
          </a:p>
          <a:p>
            <a:pPr indent="277813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FFFF00"/>
                </a:solidFill>
              </a:rPr>
              <a:t>Created by </a:t>
            </a:r>
            <a:r>
              <a:rPr lang="en-IN" sz="3200" u="sng" dirty="0">
                <a:solidFill>
                  <a:srgbClr val="FFFF00"/>
                </a:solidFill>
              </a:rPr>
              <a:t>Us</a:t>
            </a:r>
          </a:p>
          <a:p>
            <a:pPr>
              <a:tabLst>
                <a:tab pos="371475" algn="l"/>
              </a:tabLst>
            </a:pPr>
            <a:r>
              <a:rPr lang="en-IN" sz="3200" b="1" dirty="0">
                <a:solidFill>
                  <a:srgbClr val="FF0000"/>
                </a:solidFill>
              </a:rPr>
              <a:t>	Intranet</a:t>
            </a:r>
          </a:p>
          <a:p>
            <a:pPr indent="15875">
              <a:buFont typeface="Wingdings" panose="05000000000000000000" pitchFamily="2" charset="2"/>
              <a:buChar char="§"/>
              <a:tabLst>
                <a:tab pos="371475" algn="l"/>
              </a:tabLst>
            </a:pP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>
                <a:solidFill>
                  <a:srgbClr val="FFFF00"/>
                </a:solidFill>
              </a:rPr>
              <a:t>Time-bound</a:t>
            </a:r>
          </a:p>
          <a:p>
            <a:pPr indent="15875">
              <a:buFont typeface="Wingdings" panose="05000000000000000000" pitchFamily="2" charset="2"/>
              <a:buChar char="§"/>
              <a:tabLst>
                <a:tab pos="371475" algn="l"/>
              </a:tabLst>
            </a:pPr>
            <a:r>
              <a:rPr lang="en-IN" sz="3200" dirty="0">
                <a:solidFill>
                  <a:srgbClr val="FFFF00"/>
                </a:solidFill>
              </a:rPr>
              <a:t>  Any time</a:t>
            </a:r>
          </a:p>
          <a:p>
            <a:r>
              <a:rPr lang="en-IN" sz="3200" b="1" dirty="0">
                <a:solidFill>
                  <a:srgbClr val="FF0000"/>
                </a:solidFill>
              </a:rPr>
              <a:t>User Restrictions</a:t>
            </a:r>
          </a:p>
          <a:p>
            <a:pPr indent="15875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FF0000"/>
                </a:solidFill>
              </a:rPr>
              <a:t>  </a:t>
            </a:r>
            <a:r>
              <a:rPr lang="en-IN" sz="3200" dirty="0">
                <a:solidFill>
                  <a:srgbClr val="FFFF00"/>
                </a:solidFill>
              </a:rPr>
              <a:t>AIISH Staff &amp; students</a:t>
            </a:r>
          </a:p>
          <a:p>
            <a:pPr indent="15875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FFFF00"/>
                </a:solidFill>
              </a:rPr>
              <a:t>  For all</a:t>
            </a:r>
          </a:p>
          <a:p>
            <a:endParaRPr lang="en-IN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7373277"/>
                  </p:ext>
                </p:extLst>
              </p:nvPr>
            </p:nvGraphicFramePr>
            <p:xfrm>
              <a:off x="228600" y="152399"/>
              <a:ext cx="3488345" cy="159188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88345" cy="1591889"/>
                    </a:xfrm>
                    <a:prstGeom prst="rect">
                      <a:avLst/>
                    </a:prstGeom>
                  </am3d:spPr>
                  <am3d:camera>
                    <am3d:pos x="0" y="0" z="517920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481239" d="1000000"/>
                    <am3d:preTrans dx="19072" dy="-81797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639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52399"/>
                <a:ext cx="3488345" cy="15918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81000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92D050"/>
                </a:solidFill>
              </a:rPr>
              <a:t>Research Repository ... </a:t>
            </a:r>
            <a:br>
              <a:rPr lang="en-IN" dirty="0">
                <a:solidFill>
                  <a:srgbClr val="92D050"/>
                </a:solidFill>
              </a:rPr>
            </a:br>
            <a:endParaRPr lang="en-IN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66801"/>
            <a:ext cx="7239002" cy="43025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en-IN" dirty="0"/>
          </a:p>
          <a:p>
            <a:pPr>
              <a:buFont typeface="Wingdings" pitchFamily="2" charset="2"/>
              <a:buChar char="q"/>
            </a:pPr>
            <a:r>
              <a:rPr lang="en-IN" sz="3000" dirty="0"/>
              <a:t>A digital repository of research reports of AIISH</a:t>
            </a:r>
          </a:p>
          <a:p>
            <a:pPr>
              <a:buFont typeface="Wingdings" pitchFamily="2" charset="2"/>
              <a:buChar char="q"/>
            </a:pPr>
            <a:r>
              <a:rPr lang="en-IN" sz="3000" dirty="0"/>
              <a:t>Contents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PG Dissertations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Independent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</a:t>
            </a:r>
            <a:r>
              <a:rPr lang="en-IN" sz="3000" dirty="0" err="1"/>
              <a:t>ARF</a:t>
            </a:r>
            <a:r>
              <a:rPr lang="en-IN" sz="3000" dirty="0"/>
              <a:t>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PhD Theses</a:t>
            </a:r>
          </a:p>
          <a:p>
            <a:pPr>
              <a:buNone/>
            </a:pPr>
            <a:r>
              <a:rPr lang="en-IN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92D050"/>
                </a:solidFill>
              </a:rPr>
              <a:t>…Research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930491" cy="451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Access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User name &amp; password based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Self registration 	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Free for all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Globally accessible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27" y="266700"/>
            <a:ext cx="6347713" cy="609600"/>
          </a:xfrm>
        </p:spPr>
        <p:txBody>
          <a:bodyPr>
            <a:normAutofit fontScale="90000"/>
          </a:bodyPr>
          <a:lstStyle/>
          <a:p>
            <a:pPr>
              <a:tabLst>
                <a:tab pos="273050" algn="l"/>
              </a:tabLst>
            </a:pPr>
            <a:r>
              <a:rPr lang="en-IN" dirty="0"/>
              <a:t>Databases..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7" y="1197429"/>
            <a:ext cx="7946574" cy="5431971"/>
          </a:xfrm>
        </p:spPr>
        <p:txBody>
          <a:bodyPr>
            <a:noAutofit/>
          </a:bodyPr>
          <a:lstStyle/>
          <a:p>
            <a:pPr algn="just"/>
            <a:r>
              <a:rPr lang="en-IN" sz="2800" dirty="0"/>
              <a:t>Bibliographic </a:t>
            </a:r>
          </a:p>
          <a:p>
            <a:pPr marL="0" indent="0" algn="just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FFFF00"/>
                </a:solidFill>
              </a:rPr>
              <a:t>COMDISDOME</a:t>
            </a:r>
          </a:p>
          <a:p>
            <a:pPr marL="0" indent="0" algn="just">
              <a:buNone/>
            </a:pPr>
            <a:r>
              <a:rPr lang="en-IN" sz="2800" dirty="0">
                <a:solidFill>
                  <a:srgbClr val="FFFF00"/>
                </a:solidFill>
              </a:rPr>
              <a:t>		LLBA  </a:t>
            </a:r>
          </a:p>
          <a:p>
            <a:pPr algn="just"/>
            <a:r>
              <a:rPr lang="en-IN" sz="2800" dirty="0"/>
              <a:t>Full-text		</a:t>
            </a:r>
          </a:p>
          <a:p>
            <a:pPr algn="just">
              <a:buNone/>
            </a:pPr>
            <a:r>
              <a:rPr lang="en-IN" sz="2800" dirty="0"/>
              <a:t>			</a:t>
            </a:r>
            <a:r>
              <a:rPr lang="en-IN" sz="2800" dirty="0" err="1">
                <a:solidFill>
                  <a:srgbClr val="FFFF00"/>
                </a:solidFill>
              </a:rPr>
              <a:t>PsycARTICLES</a:t>
            </a:r>
            <a:endParaRPr lang="en-IN" sz="2800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IN" sz="2800" dirty="0">
                <a:solidFill>
                  <a:srgbClr val="FFFF00"/>
                </a:solidFill>
              </a:rPr>
              <a:t>			</a:t>
            </a:r>
            <a:r>
              <a:rPr lang="en-IN" sz="2800" dirty="0" err="1">
                <a:solidFill>
                  <a:srgbClr val="FFFF00"/>
                </a:solidFill>
              </a:rPr>
              <a:t>MedOne</a:t>
            </a:r>
            <a:r>
              <a:rPr lang="en-IN" sz="2800" dirty="0">
                <a:solidFill>
                  <a:srgbClr val="FFFF00"/>
                </a:solidFill>
              </a:rPr>
              <a:t> </a:t>
            </a:r>
            <a:r>
              <a:rPr lang="en-IN" sz="2800" dirty="0" err="1">
                <a:solidFill>
                  <a:srgbClr val="FFFF00"/>
                </a:solidFill>
              </a:rPr>
              <a:t>ComSci</a:t>
            </a:r>
            <a:endParaRPr lang="en-IN" sz="2800" dirty="0">
              <a:solidFill>
                <a:srgbClr val="FFFF00"/>
              </a:solidFill>
            </a:endParaRPr>
          </a:p>
          <a:p>
            <a:pPr algn="just"/>
            <a:r>
              <a:rPr lang="en-IN" sz="2800" dirty="0"/>
              <a:t>Hybrid</a:t>
            </a:r>
          </a:p>
          <a:p>
            <a:pPr marL="0" indent="0" algn="just">
              <a:buNone/>
            </a:pPr>
            <a:r>
              <a:rPr lang="en-IN" sz="2800" dirty="0">
                <a:solidFill>
                  <a:srgbClr val="FFFF00"/>
                </a:solidFill>
              </a:rPr>
              <a:t>		J-Gate</a:t>
            </a:r>
          </a:p>
          <a:p>
            <a:pPr marL="0" indent="0" algn="just">
              <a:buNone/>
            </a:pPr>
            <a:r>
              <a:rPr lang="en-IN" sz="2800" dirty="0"/>
              <a:t>         Free: </a:t>
            </a:r>
            <a:r>
              <a:rPr lang="en-IN" sz="2800" dirty="0">
                <a:solidFill>
                  <a:srgbClr val="FFFF00"/>
                </a:solidFill>
              </a:rPr>
              <a:t>PubMed, </a:t>
            </a:r>
            <a:r>
              <a:rPr lang="en-IN" sz="2800" dirty="0" err="1">
                <a:solidFill>
                  <a:srgbClr val="FFFF00"/>
                </a:solidFill>
              </a:rPr>
              <a:t>RehabData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623</Words>
  <Application>Microsoft Office PowerPoint</Application>
  <PresentationFormat>On-screen Show (4:3)</PresentationFormat>
  <Paragraphs>214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Calibri</vt:lpstr>
      <vt:lpstr>Century Gothic</vt:lpstr>
      <vt:lpstr>Courier New</vt:lpstr>
      <vt:lpstr>Wingdings</vt:lpstr>
      <vt:lpstr>Wingdings 3</vt:lpstr>
      <vt:lpstr>Ion</vt:lpstr>
      <vt:lpstr>          Library &amp; Information Resources &amp; Services @ AIISH   </vt:lpstr>
      <vt:lpstr>Print Resources</vt:lpstr>
      <vt:lpstr>E-Resources</vt:lpstr>
      <vt:lpstr>E-Services</vt:lpstr>
      <vt:lpstr>PowerPoint Presentation</vt:lpstr>
      <vt:lpstr>         Access Modes  </vt:lpstr>
      <vt:lpstr>Research Repository ...  </vt:lpstr>
      <vt:lpstr>…Research Repository</vt:lpstr>
      <vt:lpstr>Databases..</vt:lpstr>
      <vt:lpstr>Databases: Access Mode </vt:lpstr>
      <vt:lpstr>N-LIST</vt:lpstr>
      <vt:lpstr>ERMED</vt:lpstr>
      <vt:lpstr>E-journals </vt:lpstr>
      <vt:lpstr>E-books</vt:lpstr>
      <vt:lpstr>Book CD-ROMs</vt:lpstr>
      <vt:lpstr>Online Public Access Catalogue </vt:lpstr>
      <vt:lpstr>Plagiarism Detection </vt:lpstr>
      <vt:lpstr> Remote Access Information Service    </vt:lpstr>
      <vt:lpstr>Bibliographic Management System</vt:lpstr>
      <vt:lpstr>Writing Support Tool </vt:lpstr>
      <vt:lpstr>Author Support Solution</vt:lpstr>
      <vt:lpstr>Publisher Support Solution</vt:lpstr>
      <vt:lpstr>ISBN Service</vt:lpstr>
      <vt:lpstr>Funded Research Project-1</vt:lpstr>
      <vt:lpstr>Funded Research Project-2</vt:lpstr>
      <vt:lpstr>Funded Research Project-3</vt:lpstr>
      <vt:lpstr>          Product Development Cell</vt:lpstr>
      <vt:lpstr>Expenditure: 2018-19</vt:lpstr>
      <vt:lpstr>Infrastructure </vt:lpstr>
      <vt:lpstr>Personnel- 10 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Library &amp; Information Resources &amp; Services @ AIISH   </dc:title>
  <dc:creator>Shijith Kumar</dc:creator>
  <cp:lastModifiedBy>Shijith Kumar</cp:lastModifiedBy>
  <cp:revision>2</cp:revision>
  <dcterms:created xsi:type="dcterms:W3CDTF">2020-02-18T06:54:28Z</dcterms:created>
  <dcterms:modified xsi:type="dcterms:W3CDTF">2020-02-18T07:12:06Z</dcterms:modified>
</cp:coreProperties>
</file>