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4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1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296400"/>
  <p:custDataLst>
    <p:tags r:id="rId12"/>
  </p:custDataLst>
  <p:defaultTextStyle>
    <a:defPPr>
      <a:defRPr lang="en-US"/>
    </a:defPPr>
    <a:lvl1pPr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2"/>
        </a:solidFill>
        <a:latin typeface="Clarendon Condense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D600"/>
    <a:srgbClr val="3CB43C"/>
    <a:srgbClr val="EEE800"/>
    <a:srgbClr val="FF33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0" autoAdjust="0"/>
    <p:restoredTop sz="86410" autoAdjust="0"/>
  </p:normalViewPr>
  <p:slideViewPr>
    <p:cSldViewPr>
      <p:cViewPr>
        <p:scale>
          <a:sx n="100" d="100"/>
          <a:sy n="100" d="100"/>
        </p:scale>
        <p:origin x="-28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fld id="{FB8B900F-995C-479F-80B5-D564F5A8F7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4599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06488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l" defTabSz="928688">
              <a:defRPr sz="12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831263"/>
            <a:ext cx="2971800" cy="465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defTabSz="928688">
              <a:defRPr sz="1200"/>
            </a:lvl1pPr>
          </a:lstStyle>
          <a:p>
            <a:fld id="{E2AA9D9D-91FD-48BD-A8D5-83165A21B6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8872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F8B2AE6-3F86-4CF7-91B1-0E6F7820D9E9}" type="slidenum">
              <a:rPr lang="en-US"/>
              <a:pPr/>
              <a:t>4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98625" y="381000"/>
            <a:ext cx="3562350" cy="2671763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3205163"/>
            <a:ext cx="5910262" cy="5418137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4A2C0EF0-CDFC-4DE2-8C2F-B35A125149E8}" type="slidenum">
              <a:rPr lang="en-US"/>
              <a:pPr/>
              <a:t>7</a:t>
            </a:fld>
            <a:endParaRPr lang="en-U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698625" y="381000"/>
            <a:ext cx="3562350" cy="2671763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8488" y="3205163"/>
            <a:ext cx="5910262" cy="5418137"/>
          </a:xfrm>
          <a:noFill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7"/>
          <p:cNvGrpSpPr>
            <a:grpSpLocks/>
          </p:cNvGrpSpPr>
          <p:nvPr userDrawn="1"/>
        </p:nvGrpSpPr>
        <p:grpSpPr bwMode="auto">
          <a:xfrm>
            <a:off x="1371600" y="1011238"/>
            <a:ext cx="6553200" cy="2189162"/>
            <a:chOff x="720" y="374"/>
            <a:chExt cx="4128" cy="1379"/>
          </a:xfrm>
        </p:grpSpPr>
        <p:sp>
          <p:nvSpPr>
            <p:cNvPr id="4" name="Text Box 13"/>
            <p:cNvSpPr txBox="1">
              <a:spLocks noChangeArrowheads="1"/>
            </p:cNvSpPr>
            <p:nvPr userDrawn="1"/>
          </p:nvSpPr>
          <p:spPr bwMode="auto">
            <a:xfrm>
              <a:off x="720" y="374"/>
              <a:ext cx="2448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anchor="b">
              <a:spAutoFit/>
            </a:bodyPr>
            <a:lstStyle/>
            <a:p>
              <a:r>
                <a:rPr lang="en-US" sz="6600" b="1">
                  <a:latin typeface="Georgia" pitchFamily="1" charset="0"/>
                </a:rPr>
                <a:t>Beyond</a:t>
              </a:r>
              <a:r>
                <a:rPr lang="en-US" sz="8000" b="1"/>
                <a:t> </a:t>
              </a:r>
              <a:endParaRPr lang="en-US" sz="8800" b="1">
                <a:solidFill>
                  <a:srgbClr val="FF3300"/>
                </a:solidFill>
              </a:endParaRPr>
            </a:p>
          </p:txBody>
        </p:sp>
        <p:sp>
          <p:nvSpPr>
            <p:cNvPr id="5" name="Text Box 16"/>
            <p:cNvSpPr txBox="1">
              <a:spLocks noChangeArrowheads="1"/>
            </p:cNvSpPr>
            <p:nvPr userDrawn="1"/>
          </p:nvSpPr>
          <p:spPr bwMode="auto">
            <a:xfrm>
              <a:off x="2217" y="850"/>
              <a:ext cx="2631" cy="90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b">
              <a:spAutoFit/>
            </a:bodyPr>
            <a:lstStyle/>
            <a:p>
              <a:r>
                <a:rPr lang="en-US" sz="8800" b="1">
                  <a:solidFill>
                    <a:srgbClr val="0066FF"/>
                  </a:solidFill>
                  <a:latin typeface="Georgia" pitchFamily="1" charset="0"/>
                </a:rPr>
                <a:t>G</a:t>
              </a:r>
              <a:r>
                <a:rPr lang="en-US" sz="8800" b="1">
                  <a:solidFill>
                    <a:srgbClr val="FF3300"/>
                  </a:solidFill>
                  <a:latin typeface="Georgia" pitchFamily="1" charset="0"/>
                </a:rPr>
                <a:t>o</a:t>
              </a:r>
              <a:r>
                <a:rPr lang="en-US" sz="8800" b="1">
                  <a:solidFill>
                    <a:srgbClr val="EEE800"/>
                  </a:solidFill>
                  <a:latin typeface="Georgia" pitchFamily="1" charset="0"/>
                </a:rPr>
                <a:t>o</a:t>
              </a:r>
              <a:r>
                <a:rPr lang="en-US" sz="8800" b="1">
                  <a:solidFill>
                    <a:srgbClr val="0066FF"/>
                  </a:solidFill>
                  <a:latin typeface="Georgia" pitchFamily="1" charset="0"/>
                </a:rPr>
                <a:t>g</a:t>
              </a:r>
              <a:r>
                <a:rPr lang="en-US" sz="8800" b="1">
                  <a:solidFill>
                    <a:srgbClr val="00D600"/>
                  </a:solidFill>
                  <a:latin typeface="Georgia" pitchFamily="1" charset="0"/>
                </a:rPr>
                <a:t>l</a:t>
              </a:r>
              <a:r>
                <a:rPr lang="en-US" sz="8800" b="1">
                  <a:solidFill>
                    <a:srgbClr val="FF3300"/>
                  </a:solidFill>
                  <a:latin typeface="Georgia" pitchFamily="1" charset="0"/>
                </a:rPr>
                <a:t>e</a:t>
              </a:r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2686050" y="3492500"/>
            <a:ext cx="6102350" cy="1752600"/>
          </a:xfrm>
        </p:spPr>
        <p:txBody>
          <a:bodyPr/>
          <a:lstStyle>
            <a:lvl1pPr marL="0" indent="0" algn="r">
              <a:buFont typeface="Wingdings" pitchFamily="1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3175" y="546100"/>
            <a:ext cx="2016125" cy="6159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46100"/>
            <a:ext cx="5895975" cy="6159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546100"/>
            <a:ext cx="80010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17500" y="1524000"/>
            <a:ext cx="39497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24000"/>
            <a:ext cx="39497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500" y="1524000"/>
            <a:ext cx="3949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24000"/>
            <a:ext cx="3949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53175" y="546100"/>
            <a:ext cx="2016125" cy="6159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546100"/>
            <a:ext cx="5895975" cy="6159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7500" y="1524000"/>
            <a:ext cx="3949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24000"/>
            <a:ext cx="39497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7500" y="1524000"/>
            <a:ext cx="8051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461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Text Box 19"/>
          <p:cNvSpPr txBox="1">
            <a:spLocks noChangeArrowheads="1"/>
          </p:cNvSpPr>
          <p:nvPr userDrawn="1"/>
        </p:nvSpPr>
        <p:spPr bwMode="auto">
          <a:xfrm>
            <a:off x="7086600" y="-114300"/>
            <a:ext cx="19240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Georgia" pitchFamily="1" charset="0"/>
              </a:rPr>
              <a:t>Beyond</a:t>
            </a:r>
            <a:r>
              <a:rPr lang="en-US" sz="4800">
                <a:latin typeface="Georgia" pitchFamily="1" charset="0"/>
              </a:rPr>
              <a:t> </a:t>
            </a:r>
            <a:endParaRPr lang="en-US" sz="5400">
              <a:solidFill>
                <a:srgbClr val="FF3300"/>
              </a:solidFill>
              <a:latin typeface="Georgia" pitchFamily="1" charset="0"/>
            </a:endParaRPr>
          </a:p>
        </p:txBody>
      </p:sp>
      <p:sp>
        <p:nvSpPr>
          <p:cNvPr id="1029" name="Text Box 21"/>
          <p:cNvSpPr txBox="1">
            <a:spLocks noChangeArrowheads="1"/>
          </p:cNvSpPr>
          <p:nvPr userDrawn="1"/>
        </p:nvSpPr>
        <p:spPr bwMode="auto">
          <a:xfrm rot="5400000">
            <a:off x="7794625" y="1181100"/>
            <a:ext cx="1997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r>
              <a:rPr lang="en-US" sz="4000" b="1">
                <a:solidFill>
                  <a:srgbClr val="0066FF"/>
                </a:solidFill>
                <a:latin typeface="Georgia" pitchFamily="1" charset="0"/>
              </a:rPr>
              <a:t>G</a:t>
            </a:r>
            <a:r>
              <a:rPr lang="en-US" sz="4000" b="1">
                <a:solidFill>
                  <a:srgbClr val="FF3300"/>
                </a:solidFill>
                <a:latin typeface="Georgia" pitchFamily="1" charset="0"/>
              </a:rPr>
              <a:t>o</a:t>
            </a:r>
            <a:r>
              <a:rPr lang="en-US" sz="4000" b="1">
                <a:solidFill>
                  <a:srgbClr val="EEE800"/>
                </a:solidFill>
                <a:latin typeface="Georgia" pitchFamily="1" charset="0"/>
              </a:rPr>
              <a:t>o</a:t>
            </a:r>
            <a:r>
              <a:rPr lang="en-US" sz="4000" b="1">
                <a:solidFill>
                  <a:srgbClr val="0066FF"/>
                </a:solidFill>
                <a:latin typeface="Georgia" pitchFamily="1" charset="0"/>
              </a:rPr>
              <a:t>g</a:t>
            </a:r>
            <a:r>
              <a:rPr lang="en-US" sz="4000" b="1">
                <a:solidFill>
                  <a:srgbClr val="00D600"/>
                </a:solidFill>
                <a:latin typeface="Georgia" pitchFamily="1" charset="0"/>
              </a:rPr>
              <a:t>l</a:t>
            </a:r>
            <a:r>
              <a:rPr lang="en-US" sz="4000" b="1">
                <a:solidFill>
                  <a:srgbClr val="FF3300"/>
                </a:solidFill>
                <a:latin typeface="Georgia" pitchFamily="1" charset="0"/>
              </a:rPr>
              <a:t>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0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1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1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1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100000">
              <a:schemeClr val="bg1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7500" y="1524000"/>
            <a:ext cx="8051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546100"/>
            <a:ext cx="8001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Text Box 4"/>
          <p:cNvSpPr txBox="1">
            <a:spLocks noChangeArrowheads="1"/>
          </p:cNvSpPr>
          <p:nvPr userDrawn="1"/>
        </p:nvSpPr>
        <p:spPr bwMode="auto">
          <a:xfrm rot="5400000">
            <a:off x="-359568" y="4874418"/>
            <a:ext cx="19240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>
            <a:spAutoFit/>
          </a:bodyPr>
          <a:lstStyle/>
          <a:p>
            <a:r>
              <a:rPr lang="en-US" sz="3200" b="1">
                <a:solidFill>
                  <a:srgbClr val="FF3300"/>
                </a:solidFill>
                <a:latin typeface="Georgia" pitchFamily="1" charset="0"/>
              </a:rPr>
              <a:t>Beyond</a:t>
            </a:r>
            <a:r>
              <a:rPr lang="en-US" sz="4800">
                <a:latin typeface="Georgia" pitchFamily="1" charset="0"/>
              </a:rPr>
              <a:t> </a:t>
            </a:r>
            <a:endParaRPr lang="en-US" sz="5400">
              <a:solidFill>
                <a:srgbClr val="FF3300"/>
              </a:solidFill>
              <a:latin typeface="Georgia" pitchFamily="1" charset="0"/>
            </a:endParaRPr>
          </a:p>
        </p:txBody>
      </p:sp>
      <p:sp>
        <p:nvSpPr>
          <p:cNvPr id="2053" name="Text Box 5"/>
          <p:cNvSpPr txBox="1">
            <a:spLocks noChangeArrowheads="1"/>
          </p:cNvSpPr>
          <p:nvPr userDrawn="1"/>
        </p:nvSpPr>
        <p:spPr bwMode="auto">
          <a:xfrm>
            <a:off x="304800" y="6019800"/>
            <a:ext cx="19970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r>
              <a:rPr lang="en-US" sz="4000" b="1">
                <a:solidFill>
                  <a:srgbClr val="0066FF"/>
                </a:solidFill>
                <a:latin typeface="Georgia" pitchFamily="1" charset="0"/>
              </a:rPr>
              <a:t>G</a:t>
            </a:r>
            <a:r>
              <a:rPr lang="en-US" sz="4000" b="1">
                <a:solidFill>
                  <a:srgbClr val="FF3300"/>
                </a:solidFill>
                <a:latin typeface="Georgia" pitchFamily="1" charset="0"/>
              </a:rPr>
              <a:t>o</a:t>
            </a:r>
            <a:r>
              <a:rPr lang="en-US" sz="4000" b="1">
                <a:solidFill>
                  <a:srgbClr val="EEE800"/>
                </a:solidFill>
                <a:latin typeface="Georgia" pitchFamily="1" charset="0"/>
              </a:rPr>
              <a:t>o</a:t>
            </a:r>
            <a:r>
              <a:rPr lang="en-US" sz="4000" b="1">
                <a:solidFill>
                  <a:srgbClr val="0066FF"/>
                </a:solidFill>
                <a:latin typeface="Georgia" pitchFamily="1" charset="0"/>
              </a:rPr>
              <a:t>g</a:t>
            </a:r>
            <a:r>
              <a:rPr lang="en-US" sz="4000" b="1">
                <a:solidFill>
                  <a:srgbClr val="00D600"/>
                </a:solidFill>
                <a:latin typeface="Georgia" pitchFamily="1" charset="0"/>
              </a:rPr>
              <a:t>l</a:t>
            </a:r>
            <a:r>
              <a:rPr lang="en-US" sz="4000" b="1">
                <a:solidFill>
                  <a:srgbClr val="FF3300"/>
                </a:solidFill>
                <a:latin typeface="Georgia" pitchFamily="1" charset="0"/>
              </a:rPr>
              <a:t>e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FF33"/>
        </a:buClr>
        <a:buSzPct val="70000"/>
        <a:buFont typeface="Wingdings" pitchFamily="1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5000"/>
        <a:buFont typeface="Wingdings" pitchFamily="1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65000"/>
        <a:buFont typeface="Wingdings" pitchFamily="1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1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/3.0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lib.berkeley.edu/TeachingLib/Guides/Internet/contact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dir.yahoo.com/" TargetMode="External"/><Relationship Id="rId2" Type="http://schemas.openxmlformats.org/officeDocument/2006/relationships/hyperlink" Target="http://directory.google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695325" y="476250"/>
            <a:ext cx="5534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b">
            <a:spAutoFit/>
          </a:bodyPr>
          <a:lstStyle/>
          <a:p>
            <a:r>
              <a:rPr lang="en-US" sz="2400" b="1">
                <a:latin typeface="CG Times" pitchFamily="18" charset="0"/>
              </a:rPr>
              <a:t>Research Quality Web Searching, Part 2</a:t>
            </a:r>
          </a:p>
        </p:txBody>
      </p:sp>
      <p:sp>
        <p:nvSpPr>
          <p:cNvPr id="4099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3352800"/>
            <a:ext cx="6959600" cy="2527300"/>
          </a:xfrm>
          <a:noFill/>
        </p:spPr>
        <p:txBody>
          <a:bodyPr/>
          <a:lstStyle/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r>
              <a:rPr lang="en-US" sz="2400" b="1" smtClean="0"/>
              <a:t>Joe Barker</a:t>
            </a:r>
            <a:r>
              <a:rPr lang="en-US" sz="2400" smtClean="0"/>
              <a:t>	</a:t>
            </a:r>
            <a:r>
              <a:rPr lang="en-US" sz="2000" smtClean="0">
                <a:solidFill>
                  <a:schemeClr val="tx2"/>
                </a:solidFill>
              </a:rPr>
              <a:t>jbarker at library.berkeley.edu</a:t>
            </a:r>
          </a:p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endParaRPr lang="en-US" sz="2000" smtClean="0">
              <a:solidFill>
                <a:schemeClr val="tx2"/>
              </a:solidFill>
            </a:endParaRPr>
          </a:p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r>
              <a:rPr lang="en-US" sz="2400" b="1" smtClean="0"/>
              <a:t>John Kupersmith</a:t>
            </a:r>
            <a:r>
              <a:rPr lang="en-US" sz="2400" smtClean="0"/>
              <a:t>	</a:t>
            </a:r>
            <a:r>
              <a:rPr lang="en-US" sz="2000" smtClean="0">
                <a:solidFill>
                  <a:schemeClr val="tx2"/>
                </a:solidFill>
              </a:rPr>
              <a:t>jkupersm at library.berkeley.edu</a:t>
            </a:r>
          </a:p>
          <a:p>
            <a:pPr eaLnBrk="1" hangingPunct="1">
              <a:lnSpc>
                <a:spcPct val="180000"/>
              </a:lnSpc>
              <a:tabLst>
                <a:tab pos="6800850" algn="r"/>
              </a:tabLst>
            </a:pPr>
            <a:r>
              <a:rPr lang="en-US" sz="2400" smtClean="0"/>
              <a:t> A “Know Your Library” Workshop</a:t>
            </a:r>
          </a:p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r>
              <a:rPr lang="en-US" sz="2000" smtClean="0"/>
              <a:t>Teaching Library, University of California, Berkeley</a:t>
            </a:r>
          </a:p>
          <a:p>
            <a:pPr eaLnBrk="1" hangingPunct="1">
              <a:lnSpc>
                <a:spcPct val="80000"/>
              </a:lnSpc>
              <a:tabLst>
                <a:tab pos="6800850" algn="r"/>
              </a:tabLst>
            </a:pPr>
            <a:r>
              <a:rPr lang="en-US" sz="2400" smtClean="0"/>
              <a:t>Spring 2007</a:t>
            </a:r>
          </a:p>
        </p:txBody>
      </p:sp>
      <p:pic>
        <p:nvPicPr>
          <p:cNvPr id="4100" name="Picture 7" descr="C:\Users\chennesy\Desktop\creativecommon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075" y="6245225"/>
            <a:ext cx="1117600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TextBox 1"/>
          <p:cNvSpPr txBox="1">
            <a:spLocks noChangeArrowheads="1"/>
          </p:cNvSpPr>
          <p:nvPr/>
        </p:nvSpPr>
        <p:spPr bwMode="auto">
          <a:xfrm>
            <a:off x="1844675" y="6142038"/>
            <a:ext cx="6689725" cy="554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r>
              <a:rPr lang="en-US" sz="1000">
                <a:solidFill>
                  <a:schemeClr val="tx1"/>
                </a:solidFill>
              </a:rPr>
              <a:t>Beyond Google Copyright © 2012 The Regents of the University of California is licensed under a </a:t>
            </a:r>
            <a:r>
              <a:rPr lang="en-US" sz="1000">
                <a:solidFill>
                  <a:schemeClr val="tx1"/>
                </a:solidFill>
                <a:hlinkClick r:id="rId3"/>
              </a:rPr>
              <a:t>Creative Commons Attribution-NonCommercial 3.0 Unported License</a:t>
            </a:r>
            <a:r>
              <a:rPr lang="en-US" sz="1000">
                <a:solidFill>
                  <a:schemeClr val="tx1"/>
                </a:solidFill>
              </a:rPr>
              <a:t>. Permissions beyond the scope of this license may be available at </a:t>
            </a:r>
            <a:br>
              <a:rPr lang="en-US" sz="1000">
                <a:solidFill>
                  <a:schemeClr val="tx1"/>
                </a:solidFill>
              </a:rPr>
            </a:br>
            <a:r>
              <a:rPr lang="en-US" sz="1000">
                <a:solidFill>
                  <a:schemeClr val="tx1"/>
                </a:solidFill>
                <a:hlinkClick r:id="rId4"/>
              </a:rPr>
              <a:t>http://www.lib.berkeley.edu/TeachingLib/Guides/Internet/contact.html</a:t>
            </a:r>
            <a:r>
              <a:rPr lang="en-US" sz="100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Overview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524000"/>
            <a:ext cx="7391400" cy="3124200"/>
          </a:xfrm>
        </p:spPr>
        <p:txBody>
          <a:bodyPr/>
          <a:lstStyle/>
          <a:p>
            <a:pPr marL="609600" indent="-609600" eaLnBrk="1" hangingPunct="1">
              <a:lnSpc>
                <a:spcPct val="140000"/>
              </a:lnSpc>
              <a:buClr>
                <a:srgbClr val="00D600"/>
              </a:buClr>
              <a:buSzTx/>
              <a:buFont typeface="Wingdings" pitchFamily="1" charset="2"/>
              <a:buAutoNum type="arabicPeriod"/>
            </a:pPr>
            <a:r>
              <a:rPr lang="en-US" sz="2800" smtClean="0"/>
              <a:t>Other good search engines</a:t>
            </a:r>
          </a:p>
          <a:p>
            <a:pPr marL="609600" indent="-609600" eaLnBrk="1" hangingPunct="1">
              <a:lnSpc>
                <a:spcPct val="140000"/>
              </a:lnSpc>
              <a:buClr>
                <a:srgbClr val="00D600"/>
              </a:buClr>
              <a:buSzTx/>
              <a:buFont typeface="Wingdings" pitchFamily="1" charset="2"/>
              <a:buAutoNum type="arabicPeriod"/>
            </a:pPr>
            <a:r>
              <a:rPr lang="en-US" sz="2800" smtClean="0"/>
              <a:t>Subject directories – built by people</a:t>
            </a:r>
          </a:p>
          <a:p>
            <a:pPr marL="609600" indent="-609600" eaLnBrk="1" hangingPunct="1">
              <a:lnSpc>
                <a:spcPct val="140000"/>
              </a:lnSpc>
              <a:buClr>
                <a:srgbClr val="00D600"/>
              </a:buClr>
              <a:buSzTx/>
              <a:buFont typeface="Wingdings" pitchFamily="1" charset="2"/>
              <a:buAutoNum type="arabicPeriod" startAt="2"/>
            </a:pPr>
            <a:r>
              <a:rPr lang="en-US" sz="2800" smtClean="0"/>
              <a:t>Evaluating what you find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good search engines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17500" y="1524000"/>
            <a:ext cx="7759700" cy="5181600"/>
          </a:xfrm>
        </p:spPr>
        <p:txBody>
          <a:bodyPr/>
          <a:lstStyle/>
          <a:p>
            <a:pPr marL="609600" indent="-609600" eaLnBrk="1" hangingPunct="1">
              <a:lnSpc>
                <a:spcPct val="140000"/>
              </a:lnSpc>
              <a:buClr>
                <a:srgbClr val="00D600"/>
              </a:buClr>
              <a:buSzTx/>
              <a:buFont typeface="Wingdings" pitchFamily="1" charset="2"/>
              <a:buNone/>
            </a:pPr>
            <a:endParaRPr lang="en-US" sz="2800" smtClean="0"/>
          </a:p>
          <a:p>
            <a:pPr marL="990600" lvl="1" indent="-533400" eaLnBrk="1" hangingPunct="1">
              <a:lnSpc>
                <a:spcPct val="140000"/>
              </a:lnSpc>
              <a:buClr>
                <a:srgbClr val="00D600"/>
              </a:buClr>
              <a:buSzTx/>
              <a:buFont typeface="Wingdings" pitchFamily="1" charset="2"/>
              <a:buNone/>
            </a:pPr>
            <a:endParaRPr lang="en-US" sz="2400" smtClean="0"/>
          </a:p>
        </p:txBody>
      </p:sp>
      <p:pic>
        <p:nvPicPr>
          <p:cNvPr id="6148" name="Picture 6" descr="syc_logo_2"/>
          <p:cNvPicPr>
            <a:picLocks noChangeAspect="1" noChangeArrowheads="1"/>
          </p:cNvPicPr>
          <p:nvPr/>
        </p:nvPicPr>
        <p:blipFill>
          <a:blip r:embed="rId2" cstate="print"/>
          <a:srcRect r="39024" b="-20869"/>
          <a:stretch>
            <a:fillRect/>
          </a:stretch>
        </p:blipFill>
        <p:spPr bwMode="auto">
          <a:xfrm>
            <a:off x="1981200" y="1981200"/>
            <a:ext cx="2438400" cy="6873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</p:pic>
      <p:grpSp>
        <p:nvGrpSpPr>
          <p:cNvPr id="6149" name="Group 15"/>
          <p:cNvGrpSpPr>
            <a:grpSpLocks/>
          </p:cNvGrpSpPr>
          <p:nvPr/>
        </p:nvGrpSpPr>
        <p:grpSpPr bwMode="auto">
          <a:xfrm>
            <a:off x="2209800" y="3276600"/>
            <a:ext cx="1962150" cy="1117600"/>
            <a:chOff x="2640" y="1392"/>
            <a:chExt cx="1236" cy="704"/>
          </a:xfrm>
        </p:grpSpPr>
        <p:pic>
          <p:nvPicPr>
            <p:cNvPr id="6150" name="Picture 7" descr="ask_med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640" y="1392"/>
              <a:ext cx="1056" cy="7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151" name="Text Box 13"/>
            <p:cNvSpPr txBox="1">
              <a:spLocks noChangeArrowheads="1"/>
            </p:cNvSpPr>
            <p:nvPr/>
          </p:nvSpPr>
          <p:spPr bwMode="auto">
            <a:xfrm>
              <a:off x="3349" y="1776"/>
              <a:ext cx="527" cy="2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b">
              <a:spAutoFit/>
            </a:bodyPr>
            <a:lstStyle/>
            <a:p>
              <a:r>
                <a:rPr lang="en-US" sz="2200" b="1">
                  <a:solidFill>
                    <a:schemeClr val="tx1"/>
                  </a:solidFill>
                  <a:latin typeface="Arial" charset="0"/>
                  <a:cs typeface="Arial" charset="0"/>
                </a:rPr>
                <a:t>.com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06425"/>
            <a:ext cx="8001000" cy="701675"/>
          </a:xfrm>
        </p:spPr>
        <p:txBody>
          <a:bodyPr/>
          <a:lstStyle/>
          <a:p>
            <a:pPr eaLnBrk="1" hangingPunct="1"/>
            <a:r>
              <a:rPr lang="en-US" sz="4000" smtClean="0"/>
              <a:t>Small directories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371600"/>
            <a:ext cx="77724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Built by information specialists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Selected, evaluated, annotated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Organized into subject categories</a:t>
            </a:r>
            <a:br>
              <a:rPr lang="en-US" smtClean="0"/>
            </a:b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Librarians’ Internet Index (lii.org)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By a group of California library professionals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Infomine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By UC consortium of library professionals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mtClean="0"/>
              <a:t>Academic Info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By a librarian in Arizona</a:t>
            </a:r>
          </a:p>
          <a:p>
            <a:pPr eaLnBrk="1" hangingPunct="1">
              <a:lnSpc>
                <a:spcPct val="80000"/>
              </a:lnSpc>
              <a:buFont typeface="Wingdings" pitchFamily="1" charset="2"/>
              <a:buNone/>
            </a:pPr>
            <a:endParaRPr lang="en-US" sz="2700" b="1" smtClean="0">
              <a:solidFill>
                <a:srgbClr val="CCEC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33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Larger directories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447800"/>
            <a:ext cx="8051800" cy="4724400"/>
          </a:xfrm>
        </p:spPr>
        <p:txBody>
          <a:bodyPr/>
          <a:lstStyle/>
          <a:p>
            <a:pPr eaLnBrk="1" hangingPunct="1"/>
            <a:r>
              <a:rPr lang="en-US" smtClean="0"/>
              <a:t>Google Web directory</a:t>
            </a:r>
          </a:p>
          <a:p>
            <a:pPr lvl="2" eaLnBrk="1" hangingPunct="1"/>
            <a:r>
              <a:rPr lang="en-US" smtClean="0">
                <a:hlinkClick r:id="rId2"/>
              </a:rPr>
              <a:t>http://directory.google.com</a:t>
            </a:r>
            <a:endParaRPr lang="en-US" smtClean="0"/>
          </a:p>
          <a:p>
            <a:pPr lvl="1" eaLnBrk="1" hangingPunct="1"/>
            <a:r>
              <a:rPr lang="en-US" smtClean="0"/>
              <a:t>5+ million pages  - </a:t>
            </a:r>
            <a:r>
              <a:rPr lang="en-US" sz="2000" smtClean="0"/>
              <a:t>less than 0.04% of Google web</a:t>
            </a:r>
          </a:p>
          <a:p>
            <a:pPr eaLnBrk="1" hangingPunct="1"/>
            <a:r>
              <a:rPr lang="en-US" smtClean="0"/>
              <a:t>About.com – </a:t>
            </a:r>
            <a:r>
              <a:rPr lang="en-US" sz="2400" smtClean="0"/>
              <a:t>a collection of specialized directories</a:t>
            </a:r>
          </a:p>
          <a:p>
            <a:pPr lvl="1" eaLnBrk="1" hangingPunct="1"/>
            <a:r>
              <a:rPr lang="en-US" smtClean="0"/>
              <a:t>search by subject</a:t>
            </a:r>
          </a:p>
          <a:p>
            <a:pPr eaLnBrk="1" hangingPunct="1"/>
            <a:r>
              <a:rPr lang="en-US" smtClean="0"/>
              <a:t>Yahoo’s directory</a:t>
            </a:r>
          </a:p>
          <a:p>
            <a:pPr lvl="2" eaLnBrk="1" hangingPunct="1"/>
            <a:r>
              <a:rPr lang="en-US" smtClean="0">
                <a:hlinkClick r:id="rId3"/>
              </a:rPr>
              <a:t>http://dir.yahoo.com</a:t>
            </a:r>
            <a:endParaRPr lang="en-US" smtClean="0"/>
          </a:p>
          <a:p>
            <a:pPr lvl="1" eaLnBrk="1" hangingPunct="1"/>
            <a:r>
              <a:rPr lang="en-US" sz="2400" b="1" smtClean="0"/>
              <a:t>4 million UNevaluated pages</a:t>
            </a:r>
            <a:r>
              <a:rPr lang="en-US" sz="2400" smtClean="0"/>
              <a:t> - </a:t>
            </a:r>
            <a:r>
              <a:rPr lang="en-US" sz="2000" smtClean="0"/>
              <a:t>about 0.06% of Yahoo! search</a:t>
            </a:r>
          </a:p>
          <a:p>
            <a:pPr eaLnBrk="1" hangingPunct="1">
              <a:buFont typeface="Wingdings" pitchFamily="1" charset="2"/>
              <a:buNone/>
            </a:pPr>
            <a:endParaRPr lang="en-US" sz="2000" smtClean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15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5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001000" cy="1190625"/>
          </a:xfrm>
        </p:spPr>
        <p:txBody>
          <a:bodyPr/>
          <a:lstStyle/>
          <a:p>
            <a:pPr eaLnBrk="1" hangingPunct="1"/>
            <a:r>
              <a:rPr lang="en-US" sz="3600" smtClean="0"/>
              <a:t>Finding “expert pages” and searchable databases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458200" cy="5029200"/>
          </a:xfrm>
        </p:spPr>
        <p:txBody>
          <a:bodyPr/>
          <a:lstStyle/>
          <a:p>
            <a:pPr eaLnBrk="1" hangingPunct="1"/>
            <a:r>
              <a:rPr lang="en-US" sz="2800" smtClean="0"/>
              <a:t>Look in all the directories just mentioned</a:t>
            </a:r>
          </a:p>
          <a:p>
            <a:pPr lvl="1" eaLnBrk="1" hangingPunct="1"/>
            <a:r>
              <a:rPr lang="en-US" sz="2400" smtClean="0"/>
              <a:t>Databases and “expert pages” scattered throughout</a:t>
            </a:r>
          </a:p>
          <a:p>
            <a:pPr eaLnBrk="1" hangingPunct="1"/>
            <a:r>
              <a:rPr lang="en-US" sz="2800" smtClean="0"/>
              <a:t>In routine searching:</a:t>
            </a:r>
          </a:p>
          <a:p>
            <a:pPr lvl="1" eaLnBrk="1" hangingPunct="1"/>
            <a:r>
              <a:rPr lang="en-US" sz="2200" smtClean="0"/>
              <a:t>If a site calls itself a </a:t>
            </a:r>
            <a:r>
              <a:rPr lang="en-US" sz="2200" i="1" smtClean="0"/>
              <a:t>directory</a:t>
            </a:r>
            <a:r>
              <a:rPr lang="en-US" sz="2200" smtClean="0"/>
              <a:t> or </a:t>
            </a:r>
            <a:r>
              <a:rPr lang="en-US" sz="2200" i="1" smtClean="0"/>
              <a:t>database</a:t>
            </a:r>
            <a:r>
              <a:rPr lang="en-US" sz="2200" smtClean="0"/>
              <a:t>, you can search on it</a:t>
            </a:r>
            <a:r>
              <a:rPr lang="en-US" smtClean="0"/>
              <a:t>  </a:t>
            </a:r>
          </a:p>
          <a:p>
            <a:pPr lvl="4" eaLnBrk="1" hangingPunct="1">
              <a:buFont typeface="Wingdings" pitchFamily="1" charset="2"/>
              <a:buNone/>
            </a:pPr>
            <a:r>
              <a:rPr lang="en-US" b="1" smtClean="0">
                <a:solidFill>
                  <a:srgbClr val="FFFF00"/>
                </a:solidFill>
              </a:rPr>
              <a:t>genome database</a:t>
            </a:r>
            <a:r>
              <a:rPr lang="en-US" b="1" smtClean="0"/>
              <a:t> </a:t>
            </a:r>
            <a:r>
              <a:rPr lang="en-US" smtClean="0"/>
              <a:t>  </a:t>
            </a:r>
            <a:r>
              <a:rPr lang="en-US" b="1" smtClean="0">
                <a:solidFill>
                  <a:srgbClr val="CCECFF"/>
                </a:solidFill>
              </a:rPr>
              <a:t> </a:t>
            </a:r>
          </a:p>
          <a:p>
            <a:pPr lvl="4" eaLnBrk="1" hangingPunct="1">
              <a:buFont typeface="Wingdings" pitchFamily="1" charset="2"/>
              <a:buNone/>
            </a:pPr>
            <a:r>
              <a:rPr lang="en-US" b="1" smtClean="0">
                <a:solidFill>
                  <a:srgbClr val="EEE800"/>
                </a:solidFill>
              </a:rPr>
              <a:t>“cell biology” directory</a:t>
            </a:r>
          </a:p>
          <a:p>
            <a:pPr eaLnBrk="1" hangingPunct="1">
              <a:lnSpc>
                <a:spcPct val="110000"/>
              </a:lnSpc>
            </a:pPr>
            <a:r>
              <a:rPr lang="en-US" sz="2800" smtClean="0"/>
              <a:t>Look for society’s pages with collections of links    		</a:t>
            </a:r>
            <a:r>
              <a:rPr lang="en-US" sz="2000" b="1" smtClean="0">
                <a:solidFill>
                  <a:srgbClr val="99FF33"/>
                </a:solidFill>
              </a:rPr>
              <a:t>genome society</a:t>
            </a:r>
          </a:p>
          <a:p>
            <a:pPr lvl="1" algn="ctr" eaLnBrk="1" hangingPunct="1">
              <a:lnSpc>
                <a:spcPct val="110000"/>
              </a:lnSpc>
              <a:buFont typeface="Wingdings" pitchFamily="1" charset="2"/>
              <a:buNone/>
            </a:pPr>
            <a:r>
              <a:rPr lang="en-US" sz="2000" b="1" smtClean="0"/>
              <a:t>Home Page of</a:t>
            </a:r>
            <a:r>
              <a:rPr lang="en-US" sz="2000" b="1" smtClean="0">
                <a:solidFill>
                  <a:srgbClr val="EEE800"/>
                </a:solidFill>
              </a:rPr>
              <a:t> “International mammalian genome society”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63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63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163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163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23875" indent="-523875" algn="ctr" eaLnBrk="1" hangingPunct="1">
              <a:lnSpc>
                <a:spcPct val="130000"/>
              </a:lnSpc>
            </a:pPr>
            <a:r>
              <a:rPr lang="en-US" sz="5400" smtClean="0"/>
              <a:t>SAMPLE SEARCHES</a:t>
            </a:r>
          </a:p>
          <a:p>
            <a:pPr marL="1028700" lvl="1" indent="-390525" eaLnBrk="1" hangingPunct="1">
              <a:lnSpc>
                <a:spcPct val="130000"/>
              </a:lnSpc>
            </a:pPr>
            <a:r>
              <a:rPr lang="en-US" sz="4200" smtClean="0"/>
              <a:t>Yahoo, Ask.com</a:t>
            </a:r>
          </a:p>
          <a:p>
            <a:pPr marL="1028700" lvl="1" indent="-390525" eaLnBrk="1" hangingPunct="1">
              <a:lnSpc>
                <a:spcPct val="130000"/>
              </a:lnSpc>
            </a:pPr>
            <a:r>
              <a:rPr lang="en-US" sz="4200" smtClean="0"/>
              <a:t>Directories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Overview&amp;quot;&quot;/&gt;&lt;property id=&quot;20307&quot; value=&quot;271&quot;/&gt;&lt;/object&gt;&lt;object type=&quot;3&quot; unique_id=&quot;10006&quot;&gt;&lt;property id=&quot;20148&quot; value=&quot;5&quot;/&gt;&lt;property id=&quot;20300&quot; value=&quot;Slide 3 - &amp;quot;Other good search engines&amp;quot;&quot;/&gt;&lt;property id=&quot;20307&quot; value=&quot;259&quot;/&gt;&lt;/object&gt;&lt;object type=&quot;3&quot; unique_id=&quot;10007&quot;&gt;&lt;property id=&quot;20148&quot; value=&quot;5&quot;/&gt;&lt;property id=&quot;20300&quot; value=&quot;Slide 4 - &amp;quot;Small directories&amp;quot;&quot;/&gt;&lt;property id=&quot;20307&quot; value=&quot;260&quot;/&gt;&lt;/object&gt;&lt;object type=&quot;3&quot; unique_id=&quot;10008&quot;&gt;&lt;property id=&quot;20148&quot; value=&quot;5&quot;/&gt;&lt;property id=&quot;20300&quot; value=&quot;Slide 5 - &amp;quot;Larger directories&amp;quot;&quot;/&gt;&lt;property id=&quot;20307&quot; value=&quot;261&quot;/&gt;&lt;/object&gt;&lt;object type=&quot;3&quot; unique_id=&quot;10009&quot;&gt;&lt;property id=&quot;20148&quot; value=&quot;5&quot;/&gt;&lt;property id=&quot;20300&quot; value=&quot;Slide 6 - &amp;quot;Finding “expert pages” and searchable databases&amp;quot;&quot;/&gt;&lt;property id=&quot;20307&quot; value=&quot;262&quot;/&gt;&lt;/object&gt;&lt;object type=&quot;3&quot; unique_id=&quot;10010&quot;&gt;&lt;property id=&quot;20148&quot; value=&quot;5&quot;/&gt;&lt;property id=&quot;20300&quot; value=&quot;Slide 7&quot;/&gt;&lt;property id=&quot;20307&quot; value=&quot;263&quot;/&gt;&lt;/object&gt;&lt;object type=&quot;3&quot; unique_id=&quot;10011&quot;&gt;&lt;property id=&quot;20148&quot; value=&quot;5&quot;/&gt;&lt;property id=&quot;20300&quot; value=&quot;Slide 8 - &amp;quot;CRITICAL EVALUATION&amp;#x0D;&amp;#x0A;Why Evaluate What You Find on the Web?&amp;quot;&quot;/&gt;&lt;property id=&quot;20307&quot; value=&quot;264&quot;/&gt;&lt;/object&gt;&lt;object type=&quot;3&quot; unique_id=&quot;10012&quot;&gt;&lt;property id=&quot;20148&quot; value=&quot;5&quot;/&gt;&lt;property id=&quot;20300&quot; value=&quot;Slide 9 - &amp;quot;Web Evaluation Techniques&amp;#x0D;&amp;#x0A;Before you click to view the page...&amp;quot;&quot;/&gt;&lt;property id=&quot;20307&quot; value=&quot;265&quot;/&gt;&lt;/object&gt;&lt;object type=&quot;3&quot; unique_id=&quot;10013&quot;&gt;&lt;property id=&quot;20148&quot; value=&quot;5&quot;/&gt;&lt;property id=&quot;20300&quot; value=&quot;Slide 10 - &amp;quot;Web Evaluation Techniques &amp;#x0D;&amp;#x0A; Scan the perimeter of the page&amp;quot;&quot;/&gt;&lt;property id=&quot;20307&quot; value=&quot;266&quot;/&gt;&lt;/object&gt;&lt;object type=&quot;3&quot; unique_id=&quot;10014&quot;&gt;&lt;property id=&quot;20148&quot; value=&quot;5&quot;/&gt;&lt;property id=&quot;20300&quot; value=&quot;Slide 11 - &amp;quot;Web Evaluation Techniques&amp;#x0D;&amp;#x0A;Indicators of quality&amp;quot;&quot;/&gt;&lt;property id=&quot;20307&quot; value=&quot;267&quot;/&gt;&lt;/object&gt;&lt;object type=&quot;3&quot; unique_id=&quot;10015&quot;&gt;&lt;property id=&quot;20148&quot; value=&quot;5&quot;/&gt;&lt;property id=&quot;20300&quot; value=&quot;Slide 12 - &amp;quot;Web Evaluation Techniques&amp;#x0D;&amp;#x0A;What Do Others Say ?&amp;quot;&quot;/&gt;&lt;property id=&quot;20307&quot; value=&quot;268&quot;/&gt;&lt;/object&gt;&lt;object type=&quot;3&quot; unique_id=&quot;10016&quot;&gt;&lt;property id=&quot;20148&quot; value=&quot;5&quot;/&gt;&lt;property id=&quot;20300&quot; value=&quot;Slide 13 - &amp;quot;Web Evaluation Techniques&amp;#x0D;&amp;#x0A;STEP BACK  &amp;amp;  ASK:  Does it all add up ?&amp;quot;&quot;/&gt;&lt;property id=&quot;20307&quot; value=&quot;269&quot;/&gt;&lt;/object&gt;&lt;object type=&quot;3&quot; unique_id=&quot;10017&quot;&gt;&lt;property id=&quot;20148&quot; value=&quot;5&quot;/&gt;&lt;property id=&quot;20300&quot; value=&quot;Slide 14 - &amp;quot;Try evaluating some sites...&amp;quot;&quot;/&gt;&lt;property id=&quot;20307&quot; value=&quot;27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Artsy">
  <a:themeElements>
    <a:clrScheme name="Artsy 9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FFBE7D"/>
      </a:hlink>
      <a:folHlink>
        <a:srgbClr val="3DFF01"/>
      </a:folHlink>
    </a:clrScheme>
    <a:fontScheme name="Art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8980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larendon Condense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8980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larendon Condensed" pitchFamily="18" charset="0"/>
          </a:defRPr>
        </a:defPPr>
      </a:lstStyle>
    </a:lnDef>
  </a:objectDefaults>
  <a:extraClrSchemeLst>
    <a:extraClrScheme>
      <a:clrScheme name="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8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FFBE7D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tsy 9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FFBE7D"/>
        </a:hlink>
        <a:folHlink>
          <a:srgbClr val="3DFF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Artsy">
  <a:themeElements>
    <a:clrScheme name="2_Artsy 1">
      <a:dk1>
        <a:srgbClr val="000000"/>
      </a:dk1>
      <a:lt1>
        <a:srgbClr val="FFFFCC"/>
      </a:lt1>
      <a:dk2>
        <a:srgbClr val="4D4D4D"/>
      </a:dk2>
      <a:lt2>
        <a:srgbClr val="FFCC00"/>
      </a:lt2>
      <a:accent1>
        <a:srgbClr val="808000"/>
      </a:accent1>
      <a:accent2>
        <a:srgbClr val="CC9900"/>
      </a:accent2>
      <a:accent3>
        <a:srgbClr val="B2B2B2"/>
      </a:accent3>
      <a:accent4>
        <a:srgbClr val="DADAAE"/>
      </a:accent4>
      <a:accent5>
        <a:srgbClr val="C0C0AA"/>
      </a:accent5>
      <a:accent6>
        <a:srgbClr val="B98A00"/>
      </a:accent6>
      <a:hlink>
        <a:srgbClr val="CC6600"/>
      </a:hlink>
      <a:folHlink>
        <a:srgbClr val="969696"/>
      </a:folHlink>
    </a:clrScheme>
    <a:fontScheme name="2_Arts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8980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larendon Condensed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89803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b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Clarendon Condensed" pitchFamily="18" charset="0"/>
          </a:defRPr>
        </a:defPPr>
      </a:lstStyle>
    </a:lnDef>
  </a:objectDefaults>
  <a:extraClrSchemeLst>
    <a:extraClrScheme>
      <a:clrScheme name="2_Artsy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CC66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2">
        <a:dk1>
          <a:srgbClr val="660033"/>
        </a:dk1>
        <a:lt1>
          <a:srgbClr val="FFFFFF"/>
        </a:lt1>
        <a:dk2>
          <a:srgbClr val="B60009"/>
        </a:dk2>
        <a:lt2>
          <a:srgbClr val="B2B2B2"/>
        </a:lt2>
        <a:accent1>
          <a:srgbClr val="CCCC00"/>
        </a:accent1>
        <a:accent2>
          <a:srgbClr val="DE9ABC"/>
        </a:accent2>
        <a:accent3>
          <a:srgbClr val="FFFFFF"/>
        </a:accent3>
        <a:accent4>
          <a:srgbClr val="56002A"/>
        </a:accent4>
        <a:accent5>
          <a:srgbClr val="E2E2AA"/>
        </a:accent5>
        <a:accent6>
          <a:srgbClr val="C98BAA"/>
        </a:accent6>
        <a:hlink>
          <a:srgbClr val="FFAFA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tsy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80808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Artsy 4">
        <a:dk1>
          <a:srgbClr val="2C2C42"/>
        </a:dk1>
        <a:lt1>
          <a:srgbClr val="FFFFCC"/>
        </a:lt1>
        <a:dk2>
          <a:srgbClr val="666699"/>
        </a:dk2>
        <a:lt2>
          <a:srgbClr val="FFCC00"/>
        </a:lt2>
        <a:accent1>
          <a:srgbClr val="FF9933"/>
        </a:accent1>
        <a:accent2>
          <a:srgbClr val="808000"/>
        </a:accent2>
        <a:accent3>
          <a:srgbClr val="B8B8CA"/>
        </a:accent3>
        <a:accent4>
          <a:srgbClr val="DADAAE"/>
        </a:accent4>
        <a:accent5>
          <a:srgbClr val="FFCAAD"/>
        </a:accent5>
        <a:accent6>
          <a:srgbClr val="737300"/>
        </a:accent6>
        <a:hlink>
          <a:srgbClr val="CC6600"/>
        </a:hlink>
        <a:folHlink>
          <a:srgbClr val="33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5">
        <a:dk1>
          <a:srgbClr val="50000F"/>
        </a:dk1>
        <a:lt1>
          <a:srgbClr val="FFCC00"/>
        </a:lt1>
        <a:dk2>
          <a:srgbClr val="800000"/>
        </a:dk2>
        <a:lt2>
          <a:srgbClr val="FFFFCC"/>
        </a:lt2>
        <a:accent1>
          <a:srgbClr val="808000"/>
        </a:accent1>
        <a:accent2>
          <a:srgbClr val="993366"/>
        </a:accent2>
        <a:accent3>
          <a:srgbClr val="C0AAAA"/>
        </a:accent3>
        <a:accent4>
          <a:srgbClr val="DAAE00"/>
        </a:accent4>
        <a:accent5>
          <a:srgbClr val="C0C0AA"/>
        </a:accent5>
        <a:accent6>
          <a:srgbClr val="8A2D5C"/>
        </a:accent6>
        <a:hlink>
          <a:srgbClr val="FF5050"/>
        </a:hlink>
        <a:folHlink>
          <a:srgbClr val="99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6">
        <a:dk1>
          <a:srgbClr val="333300"/>
        </a:dk1>
        <a:lt1>
          <a:srgbClr val="FFCC00"/>
        </a:lt1>
        <a:dk2>
          <a:srgbClr val="666633"/>
        </a:dk2>
        <a:lt2>
          <a:srgbClr val="FFFFCC"/>
        </a:lt2>
        <a:accent1>
          <a:srgbClr val="8F7401"/>
        </a:accent1>
        <a:accent2>
          <a:srgbClr val="CC6600"/>
        </a:accent2>
        <a:accent3>
          <a:srgbClr val="B8B8AD"/>
        </a:accent3>
        <a:accent4>
          <a:srgbClr val="DAAE00"/>
        </a:accent4>
        <a:accent5>
          <a:srgbClr val="C6BCAA"/>
        </a:accent5>
        <a:accent6>
          <a:srgbClr val="B95C00"/>
        </a:accent6>
        <a:hlink>
          <a:srgbClr val="666699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7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8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FFBE7D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Artsy 9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8080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C0C0AA"/>
        </a:accent5>
        <a:accent6>
          <a:srgbClr val="B98A00"/>
        </a:accent6>
        <a:hlink>
          <a:srgbClr val="FFBE7D"/>
        </a:hlink>
        <a:folHlink>
          <a:srgbClr val="3DFF0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1060</TotalTime>
  <Words>171</Words>
  <Application>Microsoft Office PowerPoint</Application>
  <PresentationFormat>On-screen Show (4:3)</PresentationFormat>
  <Paragraphs>47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Artsy</vt:lpstr>
      <vt:lpstr>2_Artsy</vt:lpstr>
      <vt:lpstr>PowerPoint Presentation</vt:lpstr>
      <vt:lpstr>Overview</vt:lpstr>
      <vt:lpstr>Other good search engines</vt:lpstr>
      <vt:lpstr>Small directories</vt:lpstr>
      <vt:lpstr>Larger directories</vt:lpstr>
      <vt:lpstr>Finding “expert pages” and searchable databases</vt:lpstr>
      <vt:lpstr>PowerPoint Presentation</vt:lpstr>
    </vt:vector>
  </TitlesOfParts>
  <Company>UC Berkeley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Library Systems Office</dc:creator>
  <cp:lastModifiedBy>user</cp:lastModifiedBy>
  <cp:revision>28</cp:revision>
  <dcterms:created xsi:type="dcterms:W3CDTF">2004-07-27T23:03:14Z</dcterms:created>
  <dcterms:modified xsi:type="dcterms:W3CDTF">2017-01-12T16:10:59Z</dcterms:modified>
</cp:coreProperties>
</file>