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4" r:id="rId2"/>
  </p:sldMasterIdLst>
  <p:notesMasterIdLst>
    <p:notesMasterId r:id="rId11"/>
  </p:notesMasterIdLst>
  <p:handoutMasterIdLst>
    <p:handoutMasterId r:id="rId12"/>
  </p:handoutMasterIdLst>
  <p:sldIdLst>
    <p:sldId id="256" r:id="rId3"/>
    <p:sldId id="264" r:id="rId4"/>
    <p:sldId id="265" r:id="rId5"/>
    <p:sldId id="266" r:id="rId6"/>
    <p:sldId id="267" r:id="rId7"/>
    <p:sldId id="268" r:id="rId8"/>
    <p:sldId id="269" r:id="rId9"/>
    <p:sldId id="270" r:id="rId10"/>
  </p:sldIdLst>
  <p:sldSz cx="9144000" cy="6858000" type="screen4x3"/>
  <p:notesSz cx="6858000" cy="9296400"/>
  <p:custDataLst>
    <p:tags r:id="rId13"/>
  </p:custDataLst>
  <p:defaultTextStyle>
    <a:defPPr>
      <a:defRPr lang="en-US"/>
    </a:defPPr>
    <a:lvl1pPr algn="r" rtl="0" fontAlgn="base">
      <a:spcBef>
        <a:spcPct val="0"/>
      </a:spcBef>
      <a:spcAft>
        <a:spcPct val="0"/>
      </a:spcAft>
      <a:defRPr sz="4400" kern="1200">
        <a:solidFill>
          <a:schemeClr val="tx2"/>
        </a:solidFill>
        <a:latin typeface="Clarendon Condensed" pitchFamily="18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4400" kern="1200">
        <a:solidFill>
          <a:schemeClr val="tx2"/>
        </a:solidFill>
        <a:latin typeface="Clarendon Condensed" pitchFamily="18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4400" kern="1200">
        <a:solidFill>
          <a:schemeClr val="tx2"/>
        </a:solidFill>
        <a:latin typeface="Clarendon Condensed" pitchFamily="18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4400" kern="1200">
        <a:solidFill>
          <a:schemeClr val="tx2"/>
        </a:solidFill>
        <a:latin typeface="Clarendon Condensed" pitchFamily="18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4400" kern="1200">
        <a:solidFill>
          <a:schemeClr val="tx2"/>
        </a:solidFill>
        <a:latin typeface="Clarendon Condensed" pitchFamily="18" charset="0"/>
        <a:ea typeface="+mn-ea"/>
        <a:cs typeface="+mn-cs"/>
      </a:defRPr>
    </a:lvl5pPr>
    <a:lvl6pPr marL="2286000" algn="l" defTabSz="914400" rtl="0" eaLnBrk="1" latinLnBrk="0" hangingPunct="1">
      <a:defRPr sz="4400" kern="1200">
        <a:solidFill>
          <a:schemeClr val="tx2"/>
        </a:solidFill>
        <a:latin typeface="Clarendon Condensed" pitchFamily="18" charset="0"/>
        <a:ea typeface="+mn-ea"/>
        <a:cs typeface="+mn-cs"/>
      </a:defRPr>
    </a:lvl6pPr>
    <a:lvl7pPr marL="2743200" algn="l" defTabSz="914400" rtl="0" eaLnBrk="1" latinLnBrk="0" hangingPunct="1">
      <a:defRPr sz="4400" kern="1200">
        <a:solidFill>
          <a:schemeClr val="tx2"/>
        </a:solidFill>
        <a:latin typeface="Clarendon Condensed" pitchFamily="18" charset="0"/>
        <a:ea typeface="+mn-ea"/>
        <a:cs typeface="+mn-cs"/>
      </a:defRPr>
    </a:lvl7pPr>
    <a:lvl8pPr marL="3200400" algn="l" defTabSz="914400" rtl="0" eaLnBrk="1" latinLnBrk="0" hangingPunct="1">
      <a:defRPr sz="4400" kern="1200">
        <a:solidFill>
          <a:schemeClr val="tx2"/>
        </a:solidFill>
        <a:latin typeface="Clarendon Condensed" pitchFamily="18" charset="0"/>
        <a:ea typeface="+mn-ea"/>
        <a:cs typeface="+mn-cs"/>
      </a:defRPr>
    </a:lvl8pPr>
    <a:lvl9pPr marL="3657600" algn="l" defTabSz="914400" rtl="0" eaLnBrk="1" latinLnBrk="0" hangingPunct="1">
      <a:defRPr sz="4400" kern="1200">
        <a:solidFill>
          <a:schemeClr val="tx2"/>
        </a:solidFill>
        <a:latin typeface="Clarendon Condense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D600"/>
    <a:srgbClr val="3CB43C"/>
    <a:srgbClr val="EEE800"/>
    <a:srgbClr val="FF3300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0" autoAdjust="0"/>
    <p:restoredTop sz="86410" autoAdjust="0"/>
  </p:normalViewPr>
  <p:slideViewPr>
    <p:cSldViewPr>
      <p:cViewPr>
        <p:scale>
          <a:sx n="100" d="100"/>
          <a:sy n="100" d="100"/>
        </p:scale>
        <p:origin x="-28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gs" Target="tags/tag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algn="l" defTabSz="928688">
              <a:defRPr sz="1200"/>
            </a:lvl1pPr>
          </a:lstStyle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defTabSz="928688">
              <a:defRPr sz="1200"/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algn="l" defTabSz="928688">
              <a:defRPr sz="1200"/>
            </a:lvl1pPr>
          </a:lstStyle>
          <a:p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defTabSz="928688">
              <a:defRPr sz="1200"/>
            </a:lvl1pPr>
          </a:lstStyle>
          <a:p>
            <a:fld id="{FB8B900F-995C-479F-80B5-D564F5A8F73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8071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algn="l" defTabSz="928688">
              <a:defRPr sz="1200"/>
            </a:lvl1pPr>
          </a:lstStyle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defTabSz="928688">
              <a:defRPr sz="1200"/>
            </a:lvl1pPr>
          </a:lstStyle>
          <a:p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6488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algn="l" defTabSz="928688">
              <a:defRPr sz="1200"/>
            </a:lvl1pPr>
          </a:lstStyle>
          <a:p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defTabSz="928688">
              <a:defRPr sz="1200"/>
            </a:lvl1pPr>
          </a:lstStyle>
          <a:p>
            <a:fld id="{E2AA9D9D-91FD-48BD-A8D5-83165A21B67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3316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DEFA920-23E9-49DB-AE71-274224C33F40}" type="slidenum">
              <a:rPr lang="en-US"/>
              <a:pPr/>
              <a:t>2</a:t>
            </a:fld>
            <a:endParaRPr 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698625" y="381000"/>
            <a:ext cx="3562350" cy="2671763"/>
          </a:xfrm>
          <a:ln w="12700" cap="flat">
            <a:solidFill>
              <a:schemeClr val="tx1"/>
            </a:solidFill>
          </a:ln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8488" y="3205163"/>
            <a:ext cx="5910262" cy="5418137"/>
          </a:xfrm>
          <a:noFill/>
        </p:spPr>
        <p:txBody>
          <a:bodyPr lIns="93662" tIns="47625" rIns="93662" bIns="47625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501E884-80F1-45AF-AEB6-A4620C3342EA}" type="slidenum">
              <a:rPr lang="en-US"/>
              <a:pPr/>
              <a:t>3</a:t>
            </a:fld>
            <a:endParaRPr 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852613" y="381000"/>
            <a:ext cx="3252787" cy="2439988"/>
          </a:xfrm>
          <a:ln w="12700" cap="flat">
            <a:solidFill>
              <a:schemeClr val="tx1"/>
            </a:solidFill>
          </a:ln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037013"/>
            <a:ext cx="5029200" cy="4537075"/>
          </a:xfrm>
          <a:noFill/>
        </p:spPr>
        <p:txBody>
          <a:bodyPr lIns="93662" tIns="47625" rIns="93662" bIns="47625"/>
          <a:lstStyle/>
          <a:p>
            <a:pPr eaLnBrk="1" hangingPunct="1"/>
            <a:r>
              <a:rPr lang="en-US" smtClean="0"/>
              <a:t>Go through these procedures fairly quickly:  </a:t>
            </a:r>
          </a:p>
          <a:p>
            <a:pPr eaLnBrk="1" hangingPunct="1">
              <a:buFontTx/>
              <a:buChar char="•"/>
            </a:pPr>
            <a:r>
              <a:rPr lang="en-US" smtClean="0"/>
              <a:t>there’s an exercise to learn this</a:t>
            </a:r>
          </a:p>
          <a:p>
            <a:pPr eaLnBrk="1" hangingPunct="1">
              <a:buFontTx/>
              <a:buChar char="•"/>
            </a:pPr>
            <a:r>
              <a:rPr lang="en-US" smtClean="0"/>
              <a:t>You want them to be able to understand the form and what it says.</a:t>
            </a:r>
          </a:p>
          <a:p>
            <a:pPr eaLnBrk="1" hangingPunct="1"/>
            <a:r>
              <a:rPr lang="en-US" smtClean="0"/>
              <a:t>	</a:t>
            </a:r>
          </a:p>
          <a:p>
            <a:pPr eaLnBrk="1" hangingPunct="1"/>
            <a:r>
              <a:rPr lang="en-US" smtClean="0"/>
              <a:t>DOMAIN APPROPRIATE FOR THE CONTENT:</a:t>
            </a:r>
          </a:p>
          <a:p>
            <a:pPr eaLnBrk="1" hangingPunct="1">
              <a:buFontTx/>
              <a:buChar char="•"/>
            </a:pPr>
            <a:r>
              <a:rPr lang="en-US" smtClean="0"/>
              <a:t>Do you trust a NYT times article from a personal page as much as one from nytimes.com?</a:t>
            </a:r>
          </a:p>
          <a:p>
            <a:pPr eaLnBrk="1" hangingPunct="1">
              <a:buFontTx/>
              <a:buChar char="•"/>
            </a:pPr>
            <a:r>
              <a:rPr lang="en-US" smtClean="0"/>
              <a:t>A copy of Jackie Onassis’s will from a personal page as much as one from the California Bar Assn.?</a:t>
            </a:r>
          </a:p>
          <a:p>
            <a:pPr eaLnBrk="1" hangingPunct="1">
              <a:buFontTx/>
              <a:buChar char="•"/>
            </a:pPr>
            <a:r>
              <a:rPr lang="en-US" smtClean="0"/>
              <a:t>Example of a personal page would be:  </a:t>
            </a:r>
            <a:r>
              <a:rPr lang="en-US" b="1" smtClean="0"/>
              <a:t>www.aol.com/~jbarker</a:t>
            </a:r>
          </a:p>
          <a:p>
            <a:pPr eaLnBrk="1" hangingPunct="1"/>
            <a:r>
              <a:rPr lang="en-US" smtClean="0"/>
              <a:t>They are loosely paralleled by the sequence of the form in the next exercise.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21746ED-3121-4213-BB8B-F75736966943}" type="slidenum">
              <a:rPr lang="en-US"/>
              <a:pPr/>
              <a:t>5</a:t>
            </a:fld>
            <a:endParaRPr 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698625" y="381000"/>
            <a:ext cx="3562350" cy="2671763"/>
          </a:xfrm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8488" y="3205163"/>
            <a:ext cx="5910262" cy="5418137"/>
          </a:xfrm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DA8988D-1A92-4452-9C7A-FDC96FAC4FEF}" type="slidenum">
              <a:rPr lang="en-US"/>
              <a:pPr/>
              <a:t>6</a:t>
            </a:fld>
            <a:endParaRPr 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698625" y="381000"/>
            <a:ext cx="3562350" cy="2671763"/>
          </a:xfrm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8488" y="3205163"/>
            <a:ext cx="5910262" cy="5418137"/>
          </a:xfrm>
          <a:noFill/>
        </p:spPr>
        <p:txBody>
          <a:bodyPr/>
          <a:lstStyle/>
          <a:p>
            <a:pPr eaLnBrk="1" hangingPunct="1"/>
            <a:r>
              <a:rPr lang="en-US" smtClean="0"/>
              <a:t>You can trust the lii.org more than many referrals.  If there are annotations by professionals, that helps.</a:t>
            </a:r>
          </a:p>
          <a:p>
            <a:pPr eaLnBrk="1" hangingPunct="1"/>
            <a:r>
              <a:rPr lang="en-US" smtClean="0"/>
              <a:t>The burden is on you, always.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Demonstrate link: search example in Google.</a:t>
            </a:r>
          </a:p>
          <a:p>
            <a:pPr eaLnBrk="1" hangingPunct="1">
              <a:buFontTx/>
              <a:buChar char="•"/>
            </a:pPr>
            <a:r>
              <a:rPr lang="en-US" smtClean="0"/>
              <a:t>Use http://www.hanksville.org/yucatan/mayacal.html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7DA0D8E-DFAB-4326-97CF-E33BA4376F92}" type="slidenum">
              <a:rPr lang="en-US"/>
              <a:pPr/>
              <a:t>8</a:t>
            </a:fld>
            <a:endParaRPr 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698625" y="381000"/>
            <a:ext cx="3562350" cy="2671763"/>
          </a:xfrm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8488" y="3205163"/>
            <a:ext cx="5910262" cy="5418137"/>
          </a:xfrm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7"/>
          <p:cNvGrpSpPr>
            <a:grpSpLocks/>
          </p:cNvGrpSpPr>
          <p:nvPr userDrawn="1"/>
        </p:nvGrpSpPr>
        <p:grpSpPr bwMode="auto">
          <a:xfrm>
            <a:off x="1371600" y="1011238"/>
            <a:ext cx="6553200" cy="2189162"/>
            <a:chOff x="720" y="374"/>
            <a:chExt cx="4128" cy="1379"/>
          </a:xfrm>
        </p:grpSpPr>
        <p:sp>
          <p:nvSpPr>
            <p:cNvPr id="4" name="Text Box 13"/>
            <p:cNvSpPr txBox="1">
              <a:spLocks noChangeArrowheads="1"/>
            </p:cNvSpPr>
            <p:nvPr userDrawn="1"/>
          </p:nvSpPr>
          <p:spPr bwMode="auto">
            <a:xfrm>
              <a:off x="720" y="374"/>
              <a:ext cx="2448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b">
              <a:spAutoFit/>
            </a:bodyPr>
            <a:lstStyle/>
            <a:p>
              <a:r>
                <a:rPr lang="en-US" sz="6600" b="1">
                  <a:latin typeface="Georgia" pitchFamily="1" charset="0"/>
                </a:rPr>
                <a:t>Beyond</a:t>
              </a:r>
              <a:r>
                <a:rPr lang="en-US" sz="8000" b="1"/>
                <a:t> </a:t>
              </a:r>
              <a:endParaRPr lang="en-US" sz="8800" b="1">
                <a:solidFill>
                  <a:srgbClr val="FF3300"/>
                </a:solidFill>
              </a:endParaRPr>
            </a:p>
          </p:txBody>
        </p:sp>
        <p:sp>
          <p:nvSpPr>
            <p:cNvPr id="5" name="Text Box 16"/>
            <p:cNvSpPr txBox="1">
              <a:spLocks noChangeArrowheads="1"/>
            </p:cNvSpPr>
            <p:nvPr userDrawn="1"/>
          </p:nvSpPr>
          <p:spPr bwMode="auto">
            <a:xfrm>
              <a:off x="2217" y="850"/>
              <a:ext cx="2631" cy="9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b">
              <a:spAutoFit/>
            </a:bodyPr>
            <a:lstStyle/>
            <a:p>
              <a:r>
                <a:rPr lang="en-US" sz="8800" b="1">
                  <a:solidFill>
                    <a:srgbClr val="0066FF"/>
                  </a:solidFill>
                  <a:latin typeface="Georgia" pitchFamily="1" charset="0"/>
                </a:rPr>
                <a:t>G</a:t>
              </a:r>
              <a:r>
                <a:rPr lang="en-US" sz="8800" b="1">
                  <a:solidFill>
                    <a:srgbClr val="FF3300"/>
                  </a:solidFill>
                  <a:latin typeface="Georgia" pitchFamily="1" charset="0"/>
                </a:rPr>
                <a:t>o</a:t>
              </a:r>
              <a:r>
                <a:rPr lang="en-US" sz="8800" b="1">
                  <a:solidFill>
                    <a:srgbClr val="EEE800"/>
                  </a:solidFill>
                  <a:latin typeface="Georgia" pitchFamily="1" charset="0"/>
                </a:rPr>
                <a:t>o</a:t>
              </a:r>
              <a:r>
                <a:rPr lang="en-US" sz="8800" b="1">
                  <a:solidFill>
                    <a:srgbClr val="0066FF"/>
                  </a:solidFill>
                  <a:latin typeface="Georgia" pitchFamily="1" charset="0"/>
                </a:rPr>
                <a:t>g</a:t>
              </a:r>
              <a:r>
                <a:rPr lang="en-US" sz="8800" b="1">
                  <a:solidFill>
                    <a:srgbClr val="00D600"/>
                  </a:solidFill>
                  <a:latin typeface="Georgia" pitchFamily="1" charset="0"/>
                </a:rPr>
                <a:t>l</a:t>
              </a:r>
              <a:r>
                <a:rPr lang="en-US" sz="8800" b="1">
                  <a:solidFill>
                    <a:srgbClr val="FF3300"/>
                  </a:solidFill>
                  <a:latin typeface="Georgia" pitchFamily="1" charset="0"/>
                </a:rPr>
                <a:t>e</a:t>
              </a:r>
            </a:p>
          </p:txBody>
        </p:sp>
      </p:grpSp>
      <p:sp>
        <p:nvSpPr>
          <p:cNvPr id="4102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2686050" y="3492500"/>
            <a:ext cx="6102350" cy="1752600"/>
          </a:xfrm>
        </p:spPr>
        <p:txBody>
          <a:bodyPr/>
          <a:lstStyle>
            <a:lvl1pPr marL="0" indent="0" algn="r">
              <a:buFont typeface="Wingdings" pitchFamily="1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53175" y="546100"/>
            <a:ext cx="2016125" cy="61595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546100"/>
            <a:ext cx="5895975" cy="61595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46100"/>
            <a:ext cx="80010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17500" y="1524000"/>
            <a:ext cx="39497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24000"/>
            <a:ext cx="39497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17500" y="1524000"/>
            <a:ext cx="39497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24000"/>
            <a:ext cx="39497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53175" y="546100"/>
            <a:ext cx="2016125" cy="61595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546100"/>
            <a:ext cx="5895975" cy="61595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17500" y="1524000"/>
            <a:ext cx="39497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24000"/>
            <a:ext cx="39497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317500" y="1524000"/>
            <a:ext cx="80518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546100"/>
            <a:ext cx="8001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Text Box 19"/>
          <p:cNvSpPr txBox="1">
            <a:spLocks noChangeArrowheads="1"/>
          </p:cNvSpPr>
          <p:nvPr userDrawn="1"/>
        </p:nvSpPr>
        <p:spPr bwMode="auto">
          <a:xfrm>
            <a:off x="7086600" y="-114300"/>
            <a:ext cx="192405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>
            <a:spAutoFit/>
          </a:bodyPr>
          <a:lstStyle/>
          <a:p>
            <a:r>
              <a:rPr lang="en-US" sz="3200" b="1">
                <a:solidFill>
                  <a:srgbClr val="FF3300"/>
                </a:solidFill>
                <a:latin typeface="Georgia" pitchFamily="1" charset="0"/>
              </a:rPr>
              <a:t>Beyond</a:t>
            </a:r>
            <a:r>
              <a:rPr lang="en-US" sz="4800">
                <a:latin typeface="Georgia" pitchFamily="1" charset="0"/>
              </a:rPr>
              <a:t> </a:t>
            </a:r>
            <a:endParaRPr lang="en-US" sz="5400">
              <a:solidFill>
                <a:srgbClr val="FF3300"/>
              </a:solidFill>
              <a:latin typeface="Georgia" pitchFamily="1" charset="0"/>
            </a:endParaRPr>
          </a:p>
        </p:txBody>
      </p:sp>
      <p:sp>
        <p:nvSpPr>
          <p:cNvPr id="1029" name="Text Box 21"/>
          <p:cNvSpPr txBox="1">
            <a:spLocks noChangeArrowheads="1"/>
          </p:cNvSpPr>
          <p:nvPr userDrawn="1"/>
        </p:nvSpPr>
        <p:spPr bwMode="auto">
          <a:xfrm rot="5400000">
            <a:off x="7794625" y="1181100"/>
            <a:ext cx="19970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b">
            <a:spAutoFit/>
          </a:bodyPr>
          <a:lstStyle/>
          <a:p>
            <a:r>
              <a:rPr lang="en-US" sz="4000" b="1">
                <a:solidFill>
                  <a:srgbClr val="0066FF"/>
                </a:solidFill>
                <a:latin typeface="Georgia" pitchFamily="1" charset="0"/>
              </a:rPr>
              <a:t>G</a:t>
            </a:r>
            <a:r>
              <a:rPr lang="en-US" sz="4000" b="1">
                <a:solidFill>
                  <a:srgbClr val="FF3300"/>
                </a:solidFill>
                <a:latin typeface="Georgia" pitchFamily="1" charset="0"/>
              </a:rPr>
              <a:t>o</a:t>
            </a:r>
            <a:r>
              <a:rPr lang="en-US" sz="4000" b="1">
                <a:solidFill>
                  <a:srgbClr val="EEE800"/>
                </a:solidFill>
                <a:latin typeface="Georgia" pitchFamily="1" charset="0"/>
              </a:rPr>
              <a:t>o</a:t>
            </a:r>
            <a:r>
              <a:rPr lang="en-US" sz="4000" b="1">
                <a:solidFill>
                  <a:srgbClr val="0066FF"/>
                </a:solidFill>
                <a:latin typeface="Georgia" pitchFamily="1" charset="0"/>
              </a:rPr>
              <a:t>g</a:t>
            </a:r>
            <a:r>
              <a:rPr lang="en-US" sz="4000" b="1">
                <a:solidFill>
                  <a:srgbClr val="00D600"/>
                </a:solidFill>
                <a:latin typeface="Georgia" pitchFamily="1" charset="0"/>
              </a:rPr>
              <a:t>l</a:t>
            </a:r>
            <a:r>
              <a:rPr lang="en-US" sz="4000" b="1">
                <a:solidFill>
                  <a:srgbClr val="FF3300"/>
                </a:solidFill>
                <a:latin typeface="Georgia" pitchFamily="1" charset="0"/>
              </a:rPr>
              <a:t>e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0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FF33"/>
        </a:buClr>
        <a:buSzPct val="70000"/>
        <a:buFont typeface="Wingdings" pitchFamily="1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1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65000"/>
        <a:buFont typeface="Wingdings" pitchFamily="1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1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1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1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1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1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1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17500" y="1524000"/>
            <a:ext cx="80518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546100"/>
            <a:ext cx="8001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2" name="Text Box 4"/>
          <p:cNvSpPr txBox="1">
            <a:spLocks noChangeArrowheads="1"/>
          </p:cNvSpPr>
          <p:nvPr userDrawn="1"/>
        </p:nvSpPr>
        <p:spPr bwMode="auto">
          <a:xfrm rot="5400000">
            <a:off x="-359568" y="4874418"/>
            <a:ext cx="192405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>
            <a:spAutoFit/>
          </a:bodyPr>
          <a:lstStyle/>
          <a:p>
            <a:r>
              <a:rPr lang="en-US" sz="3200" b="1">
                <a:solidFill>
                  <a:srgbClr val="FF3300"/>
                </a:solidFill>
                <a:latin typeface="Georgia" pitchFamily="1" charset="0"/>
              </a:rPr>
              <a:t>Beyond</a:t>
            </a:r>
            <a:r>
              <a:rPr lang="en-US" sz="4800">
                <a:latin typeface="Georgia" pitchFamily="1" charset="0"/>
              </a:rPr>
              <a:t> </a:t>
            </a:r>
            <a:endParaRPr lang="en-US" sz="5400">
              <a:solidFill>
                <a:srgbClr val="FF3300"/>
              </a:solidFill>
              <a:latin typeface="Georgia" pitchFamily="1" charset="0"/>
            </a:endParaRPr>
          </a:p>
        </p:txBody>
      </p:sp>
      <p:sp>
        <p:nvSpPr>
          <p:cNvPr id="2053" name="Text Box 5"/>
          <p:cNvSpPr txBox="1">
            <a:spLocks noChangeArrowheads="1"/>
          </p:cNvSpPr>
          <p:nvPr userDrawn="1"/>
        </p:nvSpPr>
        <p:spPr bwMode="auto">
          <a:xfrm>
            <a:off x="304800" y="6019800"/>
            <a:ext cx="19970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b">
            <a:spAutoFit/>
          </a:bodyPr>
          <a:lstStyle/>
          <a:p>
            <a:r>
              <a:rPr lang="en-US" sz="4000" b="1">
                <a:solidFill>
                  <a:srgbClr val="0066FF"/>
                </a:solidFill>
                <a:latin typeface="Georgia" pitchFamily="1" charset="0"/>
              </a:rPr>
              <a:t>G</a:t>
            </a:r>
            <a:r>
              <a:rPr lang="en-US" sz="4000" b="1">
                <a:solidFill>
                  <a:srgbClr val="FF3300"/>
                </a:solidFill>
                <a:latin typeface="Georgia" pitchFamily="1" charset="0"/>
              </a:rPr>
              <a:t>o</a:t>
            </a:r>
            <a:r>
              <a:rPr lang="en-US" sz="4000" b="1">
                <a:solidFill>
                  <a:srgbClr val="EEE800"/>
                </a:solidFill>
                <a:latin typeface="Georgia" pitchFamily="1" charset="0"/>
              </a:rPr>
              <a:t>o</a:t>
            </a:r>
            <a:r>
              <a:rPr lang="en-US" sz="4000" b="1">
                <a:solidFill>
                  <a:srgbClr val="0066FF"/>
                </a:solidFill>
                <a:latin typeface="Georgia" pitchFamily="1" charset="0"/>
              </a:rPr>
              <a:t>g</a:t>
            </a:r>
            <a:r>
              <a:rPr lang="en-US" sz="4000" b="1">
                <a:solidFill>
                  <a:srgbClr val="00D600"/>
                </a:solidFill>
                <a:latin typeface="Georgia" pitchFamily="1" charset="0"/>
              </a:rPr>
              <a:t>l</a:t>
            </a:r>
            <a:r>
              <a:rPr lang="en-US" sz="4000" b="1">
                <a:solidFill>
                  <a:srgbClr val="FF3300"/>
                </a:solidFill>
                <a:latin typeface="Georgia" pitchFamily="1" charset="0"/>
              </a:rPr>
              <a:t>e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FF33"/>
        </a:buClr>
        <a:buSzPct val="70000"/>
        <a:buFont typeface="Wingdings" pitchFamily="1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1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65000"/>
        <a:buFont typeface="Wingdings" pitchFamily="1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1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1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1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1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1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1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/3.0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lib.berkeley.edu/TeachingLib/Guides/Internet/contact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hs.houstonisd.org/hspva/academic/Science/Thinkquest/gail/text/ethics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695325" y="476250"/>
            <a:ext cx="5534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b">
            <a:spAutoFit/>
          </a:bodyPr>
          <a:lstStyle/>
          <a:p>
            <a:r>
              <a:rPr lang="en-US" sz="2400" b="1">
                <a:latin typeface="CG Times" pitchFamily="18" charset="0"/>
              </a:rPr>
              <a:t>Research Quality Web Searching, Part 2</a:t>
            </a:r>
          </a:p>
        </p:txBody>
      </p:sp>
      <p:sp>
        <p:nvSpPr>
          <p:cNvPr id="4099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3352800"/>
            <a:ext cx="6959600" cy="2527300"/>
          </a:xfrm>
          <a:noFill/>
        </p:spPr>
        <p:txBody>
          <a:bodyPr/>
          <a:lstStyle/>
          <a:p>
            <a:pPr eaLnBrk="1" hangingPunct="1">
              <a:lnSpc>
                <a:spcPct val="80000"/>
              </a:lnSpc>
              <a:tabLst>
                <a:tab pos="6800850" algn="r"/>
              </a:tabLst>
            </a:pPr>
            <a:r>
              <a:rPr lang="en-US" sz="2400" b="1" smtClean="0"/>
              <a:t>Joe Barker</a:t>
            </a:r>
            <a:r>
              <a:rPr lang="en-US" sz="2400" smtClean="0"/>
              <a:t>	</a:t>
            </a:r>
            <a:r>
              <a:rPr lang="en-US" sz="2000" smtClean="0">
                <a:solidFill>
                  <a:schemeClr val="tx2"/>
                </a:solidFill>
              </a:rPr>
              <a:t>jbarker at library.berkeley.edu</a:t>
            </a:r>
          </a:p>
          <a:p>
            <a:pPr eaLnBrk="1" hangingPunct="1">
              <a:lnSpc>
                <a:spcPct val="80000"/>
              </a:lnSpc>
              <a:tabLst>
                <a:tab pos="6800850" algn="r"/>
              </a:tabLst>
            </a:pPr>
            <a:endParaRPr lang="en-US" sz="200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  <a:tabLst>
                <a:tab pos="6800850" algn="r"/>
              </a:tabLst>
            </a:pPr>
            <a:r>
              <a:rPr lang="en-US" sz="2400" b="1" smtClean="0"/>
              <a:t>John Kupersmith</a:t>
            </a:r>
            <a:r>
              <a:rPr lang="en-US" sz="2400" smtClean="0"/>
              <a:t>	</a:t>
            </a:r>
            <a:r>
              <a:rPr lang="en-US" sz="2000" smtClean="0">
                <a:solidFill>
                  <a:schemeClr val="tx2"/>
                </a:solidFill>
              </a:rPr>
              <a:t>jkupersm at library.berkeley.edu</a:t>
            </a:r>
          </a:p>
          <a:p>
            <a:pPr eaLnBrk="1" hangingPunct="1">
              <a:lnSpc>
                <a:spcPct val="180000"/>
              </a:lnSpc>
              <a:tabLst>
                <a:tab pos="6800850" algn="r"/>
              </a:tabLst>
            </a:pPr>
            <a:r>
              <a:rPr lang="en-US" sz="2400" smtClean="0"/>
              <a:t> A “Know Your Library” Workshop</a:t>
            </a:r>
          </a:p>
          <a:p>
            <a:pPr eaLnBrk="1" hangingPunct="1">
              <a:lnSpc>
                <a:spcPct val="80000"/>
              </a:lnSpc>
              <a:tabLst>
                <a:tab pos="6800850" algn="r"/>
              </a:tabLst>
            </a:pPr>
            <a:r>
              <a:rPr lang="en-US" sz="2000" smtClean="0"/>
              <a:t>Teaching Library, University of California, Berkeley</a:t>
            </a:r>
          </a:p>
          <a:p>
            <a:pPr eaLnBrk="1" hangingPunct="1">
              <a:lnSpc>
                <a:spcPct val="80000"/>
              </a:lnSpc>
              <a:tabLst>
                <a:tab pos="6800850" algn="r"/>
              </a:tabLst>
            </a:pPr>
            <a:r>
              <a:rPr lang="en-US" sz="2400" smtClean="0"/>
              <a:t>Spring 2007</a:t>
            </a:r>
          </a:p>
        </p:txBody>
      </p:sp>
      <p:pic>
        <p:nvPicPr>
          <p:cNvPr id="4100" name="Picture 7" descr="C:\Users\chennesy\Desktop\creativecommon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7075" y="6245225"/>
            <a:ext cx="111760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1" name="TextBox 1"/>
          <p:cNvSpPr txBox="1">
            <a:spLocks noChangeArrowheads="1"/>
          </p:cNvSpPr>
          <p:nvPr/>
        </p:nvSpPr>
        <p:spPr bwMode="auto">
          <a:xfrm>
            <a:off x="1844675" y="6142038"/>
            <a:ext cx="668972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1000">
                <a:solidFill>
                  <a:schemeClr val="tx1"/>
                </a:solidFill>
              </a:rPr>
              <a:t>Beyond Google Copyright © 2012 The Regents of the University of California is licensed under a </a:t>
            </a:r>
            <a:r>
              <a:rPr lang="en-US" sz="1000">
                <a:solidFill>
                  <a:schemeClr val="tx1"/>
                </a:solidFill>
                <a:hlinkClick r:id="rId3"/>
              </a:rPr>
              <a:t>Creative Commons Attribution-NonCommercial 3.0 Unported License</a:t>
            </a:r>
            <a:r>
              <a:rPr lang="en-US" sz="1000">
                <a:solidFill>
                  <a:schemeClr val="tx1"/>
                </a:solidFill>
              </a:rPr>
              <a:t>. Permissions beyond the scope of this license may be available at </a:t>
            </a:r>
            <a:br>
              <a:rPr lang="en-US" sz="1000">
                <a:solidFill>
                  <a:schemeClr val="tx1"/>
                </a:solidFill>
              </a:rPr>
            </a:br>
            <a:r>
              <a:rPr lang="en-US" sz="1000">
                <a:solidFill>
                  <a:schemeClr val="tx1"/>
                </a:solidFill>
                <a:hlinkClick r:id="rId4"/>
              </a:rPr>
              <a:t>http://www.lib.berkeley.edu/TeachingLib/Guides/Internet/contact.html</a:t>
            </a:r>
            <a:r>
              <a:rPr lang="en-US" sz="1000">
                <a:solidFill>
                  <a:schemeClr val="tx1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610600" cy="1143000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sz="4000" smtClean="0"/>
              <a:t>CRITICAL EVALUATION</a:t>
            </a:r>
            <a:br>
              <a:rPr lang="en-US" sz="4000" smtClean="0"/>
            </a:br>
            <a:r>
              <a:rPr lang="en-US" sz="2800" smtClean="0"/>
              <a:t>Why Evaluate What You Find on the Web?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600200"/>
            <a:ext cx="7696200" cy="48006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smtClean="0"/>
              <a:t>Anyone can put up a Web page</a:t>
            </a:r>
          </a:p>
          <a:p>
            <a:pPr lvl="1" eaLnBrk="1" hangingPunct="1"/>
            <a:r>
              <a:rPr lang="en-US" smtClean="0"/>
              <a:t>about anything</a:t>
            </a:r>
          </a:p>
          <a:p>
            <a:pPr eaLnBrk="1" hangingPunct="1"/>
            <a:r>
              <a:rPr lang="en-US" smtClean="0"/>
              <a:t>Many pages not kept up-to-date</a:t>
            </a:r>
          </a:p>
          <a:p>
            <a:pPr eaLnBrk="1" hangingPunct="1"/>
            <a:r>
              <a:rPr lang="en-US" smtClean="0"/>
              <a:t>No quality control</a:t>
            </a:r>
          </a:p>
          <a:p>
            <a:pPr lvl="1" eaLnBrk="1" hangingPunct="1"/>
            <a:r>
              <a:rPr lang="en-US" smtClean="0"/>
              <a:t>most sites not “peer-reviewed” </a:t>
            </a:r>
          </a:p>
          <a:p>
            <a:pPr lvl="2" eaLnBrk="1" hangingPunct="1"/>
            <a:r>
              <a:rPr lang="en-US" smtClean="0"/>
              <a:t>less trustworthy than scholarly publications</a:t>
            </a:r>
          </a:p>
          <a:p>
            <a:pPr lvl="1" eaLnBrk="1" hangingPunct="1"/>
            <a:r>
              <a:rPr lang="en-US" smtClean="0"/>
              <a:t>no selection guidelines for search engines</a:t>
            </a:r>
            <a:endParaRPr lang="en-US" b="1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001000" cy="762000"/>
          </a:xfrm>
          <a:noFill/>
        </p:spPr>
        <p:txBody>
          <a:bodyPr lIns="92075" tIns="46038" rIns="92075" bIns="46038" anchor="ctr"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Web Evaluation Techniques</a:t>
            </a:r>
            <a:r>
              <a:rPr lang="en-US" smtClean="0"/>
              <a:t/>
            </a:r>
            <a:br>
              <a:rPr lang="en-US" smtClean="0"/>
            </a:br>
            <a:r>
              <a:rPr lang="en-US" sz="3600" b="1" smtClean="0"/>
              <a:t>Before you click to view the page...</a:t>
            </a:r>
            <a:endParaRPr lang="en-US" sz="360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8153400" cy="52578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sz="2800" b="1" smtClean="0"/>
              <a:t>Look at the</a:t>
            </a:r>
            <a:r>
              <a:rPr lang="en-US" sz="2800" b="1" smtClean="0">
                <a:solidFill>
                  <a:srgbClr val="FFFF00"/>
                </a:solidFill>
              </a:rPr>
              <a:t> URL - </a:t>
            </a:r>
            <a:r>
              <a:rPr lang="en-US" sz="2800" smtClean="0"/>
              <a:t>personal page or site ? </a:t>
            </a:r>
            <a:r>
              <a:rPr lang="en-US" sz="2800" smtClean="0">
                <a:solidFill>
                  <a:srgbClr val="009900"/>
                </a:solidFill>
              </a:rPr>
              <a:t> </a:t>
            </a:r>
            <a:br>
              <a:rPr lang="en-US" sz="2800" smtClean="0">
                <a:solidFill>
                  <a:srgbClr val="009900"/>
                </a:solidFill>
              </a:rPr>
            </a:br>
            <a:r>
              <a:rPr lang="en-US" sz="2800" smtClean="0">
                <a:solidFill>
                  <a:srgbClr val="009900"/>
                </a:solidFill>
              </a:rPr>
              <a:t>      </a:t>
            </a:r>
            <a:r>
              <a:rPr lang="en-US" sz="2000" b="1" smtClean="0">
                <a:solidFill>
                  <a:srgbClr val="FF3300"/>
                </a:solidFill>
              </a:rPr>
              <a:t>~</a:t>
            </a:r>
            <a:r>
              <a:rPr lang="en-US" sz="2000" b="1" smtClean="0">
                <a:solidFill>
                  <a:srgbClr val="FFFF00"/>
                </a:solidFill>
              </a:rPr>
              <a:t> </a:t>
            </a:r>
            <a:r>
              <a:rPr lang="en-US" sz="2000" smtClean="0"/>
              <a:t> or </a:t>
            </a:r>
            <a:r>
              <a:rPr lang="en-US" sz="2000" b="1" smtClean="0">
                <a:solidFill>
                  <a:srgbClr val="FF3300"/>
                </a:solidFill>
              </a:rPr>
              <a:t> %</a:t>
            </a:r>
            <a:r>
              <a:rPr lang="en-US" sz="2000" smtClean="0">
                <a:solidFill>
                  <a:srgbClr val="009900"/>
                </a:solidFill>
              </a:rPr>
              <a:t> </a:t>
            </a:r>
            <a:r>
              <a:rPr lang="en-US" sz="2000" smtClean="0"/>
              <a:t> or</a:t>
            </a:r>
            <a:r>
              <a:rPr lang="en-US" sz="2000" smtClean="0">
                <a:solidFill>
                  <a:srgbClr val="009900"/>
                </a:solidFill>
              </a:rPr>
              <a:t> </a:t>
            </a:r>
            <a:r>
              <a:rPr lang="en-US" sz="2000" b="1" smtClean="0">
                <a:solidFill>
                  <a:srgbClr val="FF3300"/>
                </a:solidFill>
              </a:rPr>
              <a:t>users</a:t>
            </a:r>
            <a:r>
              <a:rPr lang="en-US" sz="2000" smtClean="0"/>
              <a:t> or </a:t>
            </a:r>
            <a:r>
              <a:rPr lang="en-US" sz="2000" b="1" smtClean="0">
                <a:solidFill>
                  <a:srgbClr val="FF0000"/>
                </a:solidFill>
              </a:rPr>
              <a:t>members</a:t>
            </a:r>
            <a:br>
              <a:rPr lang="en-US" sz="2000" b="1" smtClean="0">
                <a:solidFill>
                  <a:srgbClr val="FF0000"/>
                </a:solidFill>
              </a:rPr>
            </a:br>
            <a:endParaRPr lang="en-US" sz="2000" b="1" smtClean="0">
              <a:solidFill>
                <a:srgbClr val="FF0000"/>
              </a:solidFill>
            </a:endParaRPr>
          </a:p>
          <a:p>
            <a:pPr eaLnBrk="1" hangingPunct="1"/>
            <a:r>
              <a:rPr lang="en-US" sz="2800" smtClean="0"/>
              <a:t>Domain name appropriate for the content ?</a:t>
            </a:r>
            <a:br>
              <a:rPr lang="en-US" sz="2800" smtClean="0"/>
            </a:br>
            <a:r>
              <a:rPr lang="en-US" sz="2800" smtClean="0"/>
              <a:t>      </a:t>
            </a:r>
            <a:r>
              <a:rPr lang="en-US" sz="2000" smtClean="0">
                <a:solidFill>
                  <a:srgbClr val="FFCCFF"/>
                </a:solidFill>
              </a:rPr>
              <a:t>edu, com, org, net, gov, ca.us, uk, etc.</a:t>
            </a:r>
          </a:p>
          <a:p>
            <a:pPr eaLnBrk="1" hangingPunct="1"/>
            <a:endParaRPr lang="en-US" sz="2000" smtClean="0">
              <a:solidFill>
                <a:srgbClr val="FFCCFF"/>
              </a:solidFill>
            </a:endParaRPr>
          </a:p>
          <a:p>
            <a:pPr eaLnBrk="1" hangingPunct="1"/>
            <a:r>
              <a:rPr lang="en-US" sz="2800" smtClean="0"/>
              <a:t>Published by an entity that makes sense ? 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>
                <a:solidFill>
                  <a:srgbClr val="CCECFF"/>
                </a:solidFill>
              </a:rPr>
              <a:t>News from its source?</a:t>
            </a:r>
            <a:r>
              <a:rPr lang="en-US" sz="2000" smtClean="0"/>
              <a:t>   </a:t>
            </a:r>
          </a:p>
          <a:p>
            <a:pPr marL="2286000" lvl="4" indent="-400050" eaLnBrk="1" hangingPunct="1">
              <a:lnSpc>
                <a:spcPct val="90000"/>
              </a:lnSpc>
              <a:buFont typeface="Wingdings" pitchFamily="1" charset="2"/>
              <a:buNone/>
            </a:pPr>
            <a:r>
              <a:rPr lang="en-US" sz="1800" b="1" smtClean="0">
                <a:solidFill>
                  <a:srgbClr val="99FF33"/>
                </a:solidFill>
              </a:rPr>
              <a:t>	www.</a:t>
            </a:r>
            <a:r>
              <a:rPr lang="en-US" sz="1800" b="1" smtClean="0">
                <a:solidFill>
                  <a:srgbClr val="CCECFF"/>
                </a:solidFill>
              </a:rPr>
              <a:t>nytimes</a:t>
            </a:r>
            <a:r>
              <a:rPr lang="en-US" sz="1800" b="1" smtClean="0">
                <a:solidFill>
                  <a:srgbClr val="99FF33"/>
                </a:solidFill>
              </a:rPr>
              <a:t>.com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>
                <a:solidFill>
                  <a:schemeClr val="tx2"/>
                </a:solidFill>
              </a:rPr>
              <a:t>Advice from valid agency? </a:t>
            </a:r>
          </a:p>
          <a:p>
            <a:pPr marL="2286000" lvl="4" indent="-400050" eaLnBrk="1" hangingPunct="1">
              <a:lnSpc>
                <a:spcPct val="90000"/>
              </a:lnSpc>
              <a:buFont typeface="Wingdings" pitchFamily="1" charset="2"/>
              <a:buNone/>
            </a:pPr>
            <a:r>
              <a:rPr lang="en-US" sz="1800" b="1" smtClean="0">
                <a:solidFill>
                  <a:srgbClr val="99FF33"/>
                </a:solidFill>
              </a:rPr>
              <a:t>	www.</a:t>
            </a:r>
            <a:r>
              <a:rPr lang="en-US" sz="1800" b="1" smtClean="0">
                <a:solidFill>
                  <a:schemeClr val="tx2"/>
                </a:solidFill>
              </a:rPr>
              <a:t>nih</a:t>
            </a:r>
            <a:r>
              <a:rPr lang="en-US" sz="1800" b="1" smtClean="0">
                <a:solidFill>
                  <a:srgbClr val="99FF33"/>
                </a:solidFill>
              </a:rPr>
              <a:t>.gov/</a:t>
            </a:r>
          </a:p>
          <a:p>
            <a:pPr marL="2286000" lvl="4" indent="-400050" eaLnBrk="1" hangingPunct="1">
              <a:lnSpc>
                <a:spcPct val="90000"/>
              </a:lnSpc>
              <a:buFont typeface="Wingdings" pitchFamily="1" charset="2"/>
              <a:buNone/>
            </a:pPr>
            <a:r>
              <a:rPr lang="en-US" sz="1800" b="1" smtClean="0">
                <a:solidFill>
                  <a:srgbClr val="99FF33"/>
                </a:solidFill>
              </a:rPr>
              <a:t>	www.nlm.</a:t>
            </a:r>
            <a:r>
              <a:rPr lang="en-US" sz="1800" b="1" smtClean="0">
                <a:solidFill>
                  <a:schemeClr val="tx2"/>
                </a:solidFill>
              </a:rPr>
              <a:t>nih</a:t>
            </a:r>
            <a:r>
              <a:rPr lang="en-US" sz="1800" b="1" smtClean="0">
                <a:solidFill>
                  <a:srgbClr val="99FF33"/>
                </a:solidFill>
              </a:rPr>
              <a:t>.gov/</a:t>
            </a:r>
          </a:p>
          <a:p>
            <a:pPr marL="2286000" lvl="4" indent="-400050" eaLnBrk="1" hangingPunct="1">
              <a:lnSpc>
                <a:spcPct val="90000"/>
              </a:lnSpc>
              <a:buFont typeface="Wingdings" pitchFamily="1" charset="2"/>
              <a:buNone/>
            </a:pPr>
            <a:r>
              <a:rPr lang="en-US" sz="1800" b="1" smtClean="0">
                <a:solidFill>
                  <a:srgbClr val="99FF33"/>
                </a:solidFill>
              </a:rPr>
              <a:t>	www.nimh.</a:t>
            </a:r>
            <a:r>
              <a:rPr lang="en-US" sz="1800" b="1" smtClean="0">
                <a:solidFill>
                  <a:schemeClr val="tx2"/>
                </a:solidFill>
              </a:rPr>
              <a:t>nih</a:t>
            </a:r>
            <a:r>
              <a:rPr lang="en-US" sz="1800" b="1" smtClean="0">
                <a:solidFill>
                  <a:srgbClr val="99FF33"/>
                </a:solidFill>
              </a:rPr>
              <a:t>.gov/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2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25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92088"/>
            <a:ext cx="8001000" cy="111601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Web Evaluation Techniques</a:t>
            </a:r>
            <a:r>
              <a:rPr lang="en-US" smtClean="0"/>
              <a:t> </a:t>
            </a:r>
            <a:br>
              <a:rPr lang="en-US" smtClean="0"/>
            </a:br>
            <a:r>
              <a:rPr lang="en-US" sz="4000" smtClean="0"/>
              <a:t> Scan the perimeter of the page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357313"/>
            <a:ext cx="7772400" cy="5195887"/>
          </a:xfrm>
        </p:spPr>
        <p:txBody>
          <a:bodyPr/>
          <a:lstStyle/>
          <a:p>
            <a:pPr eaLnBrk="1" hangingPunct="1"/>
            <a:r>
              <a:rPr lang="en-US" sz="2900" smtClean="0"/>
              <a:t>Can you tell who wrote it ?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100" smtClean="0"/>
              <a:t>name of page author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100" smtClean="0"/>
              <a:t>organization, institution, agency you recognize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100" smtClean="0"/>
              <a:t>e-mail contact by itself not enough</a:t>
            </a:r>
          </a:p>
          <a:p>
            <a:pPr eaLnBrk="1" hangingPunct="1">
              <a:lnSpc>
                <a:spcPct val="80000"/>
              </a:lnSpc>
            </a:pPr>
            <a:r>
              <a:rPr lang="en-US" sz="2900" smtClean="0"/>
              <a:t>Credentials for the subject matter ?</a:t>
            </a:r>
          </a:p>
          <a:p>
            <a:pPr lvl="1" eaLnBrk="1" hangingPunct="1"/>
            <a:r>
              <a:rPr lang="en-US" sz="2500" smtClean="0"/>
              <a:t>Look for links to:</a:t>
            </a:r>
          </a:p>
          <a:p>
            <a:pPr lvl="1" algn="ctr" eaLnBrk="1" hangingPunct="1">
              <a:buFont typeface="Wingdings" pitchFamily="1" charset="2"/>
              <a:buNone/>
            </a:pPr>
            <a:r>
              <a:rPr lang="en-US" sz="2200" smtClean="0">
                <a:solidFill>
                  <a:srgbClr val="99FF33"/>
                </a:solidFill>
              </a:rPr>
              <a:t>“About us”</a:t>
            </a:r>
            <a:r>
              <a:rPr lang="en-US" sz="2200" smtClean="0"/>
              <a:t>  </a:t>
            </a:r>
            <a:r>
              <a:rPr lang="en-US" sz="2200" smtClean="0">
                <a:solidFill>
                  <a:srgbClr val="FFFF00"/>
                </a:solidFill>
              </a:rPr>
              <a:t>“Philosophy”</a:t>
            </a:r>
            <a:r>
              <a:rPr lang="en-US" sz="2200" smtClean="0"/>
              <a:t>  </a:t>
            </a:r>
            <a:r>
              <a:rPr lang="en-US" sz="2200" smtClean="0">
                <a:solidFill>
                  <a:srgbClr val="CCECFF"/>
                </a:solidFill>
              </a:rPr>
              <a:t>“Background” </a:t>
            </a:r>
            <a:r>
              <a:rPr lang="en-US" sz="2200" smtClean="0">
                <a:solidFill>
                  <a:srgbClr val="FF0000"/>
                </a:solidFill>
              </a:rPr>
              <a:t> </a:t>
            </a:r>
            <a:r>
              <a:rPr lang="en-US" sz="2200" smtClean="0">
                <a:solidFill>
                  <a:srgbClr val="FF6699"/>
                </a:solidFill>
              </a:rPr>
              <a:t>“Biography”</a:t>
            </a:r>
          </a:p>
          <a:p>
            <a:pPr eaLnBrk="1" hangingPunct="1"/>
            <a:r>
              <a:rPr lang="en-US" sz="2500" smtClean="0"/>
              <a:t> </a:t>
            </a:r>
            <a:r>
              <a:rPr lang="en-US" sz="2900" smtClean="0"/>
              <a:t>Is it recent or current enough ?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100" smtClean="0"/>
              <a:t>Look for “last updated” date - usually at bottom</a:t>
            </a:r>
          </a:p>
          <a:p>
            <a:pPr eaLnBrk="1" hangingPunct="1">
              <a:lnSpc>
                <a:spcPct val="130000"/>
              </a:lnSpc>
            </a:pPr>
            <a:r>
              <a:rPr lang="en-US" sz="2500" smtClean="0"/>
              <a:t>If no links or other clues...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200" smtClean="0"/>
              <a:t>truncate back the URL</a:t>
            </a:r>
          </a:p>
          <a:p>
            <a:pPr lvl="1" algn="ctr" eaLnBrk="1" hangingPunct="1">
              <a:lnSpc>
                <a:spcPct val="80000"/>
              </a:lnSpc>
              <a:buFont typeface="Wingdings" pitchFamily="1" charset="2"/>
              <a:buNone/>
            </a:pPr>
            <a:r>
              <a:rPr lang="en-US" sz="1500" smtClean="0">
                <a:solidFill>
                  <a:srgbClr val="EEE800"/>
                </a:solidFill>
                <a:hlinkClick r:id="rId2"/>
              </a:rPr>
              <a:t>http://hs.houstonisd.org/hspva/academic/Science/Thinkquest/gail/text/ethics.html</a:t>
            </a:r>
            <a:endParaRPr lang="en-US" sz="1500" smtClean="0">
              <a:solidFill>
                <a:srgbClr val="EEE8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2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245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245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47663"/>
            <a:ext cx="7772400" cy="10239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Web Evaluation Techniques</a:t>
            </a:r>
            <a:br>
              <a:rPr lang="en-US" sz="2400" smtClean="0"/>
            </a:br>
            <a:r>
              <a:rPr lang="en-US" smtClean="0"/>
              <a:t>Indicators of quality</a:t>
            </a:r>
            <a:endParaRPr lang="en-US" sz="3200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76400"/>
            <a:ext cx="7543800" cy="4922838"/>
          </a:xfrm>
        </p:spPr>
        <p:txBody>
          <a:bodyPr/>
          <a:lstStyle/>
          <a:p>
            <a:pPr eaLnBrk="1" hangingPunct="1"/>
            <a:r>
              <a:rPr lang="en-US" smtClean="0"/>
              <a:t>Sources documented</a:t>
            </a:r>
          </a:p>
          <a:p>
            <a:pPr lvl="2" eaLnBrk="1" hangingPunct="1"/>
            <a:r>
              <a:rPr lang="en-US" smtClean="0"/>
              <a:t>links, footnotes, etc.</a:t>
            </a:r>
          </a:p>
          <a:p>
            <a:pPr lvl="3" eaLnBrk="1" hangingPunct="1"/>
            <a:r>
              <a:rPr lang="en-US" smtClean="0"/>
              <a:t>As detailed as you expect in print publications ?</a:t>
            </a:r>
          </a:p>
          <a:p>
            <a:pPr lvl="2" eaLnBrk="1" hangingPunct="1"/>
            <a:r>
              <a:rPr lang="en-US" smtClean="0"/>
              <a:t>do the links work ?</a:t>
            </a:r>
          </a:p>
          <a:p>
            <a:pPr eaLnBrk="1" hangingPunct="1"/>
            <a:r>
              <a:rPr lang="en-US" smtClean="0"/>
              <a:t>Information retyped or forged</a:t>
            </a:r>
          </a:p>
          <a:p>
            <a:pPr lvl="2" eaLnBrk="1" hangingPunct="1"/>
            <a:r>
              <a:rPr lang="en-US" smtClean="0"/>
              <a:t>why not a link to published version instead ?</a:t>
            </a:r>
          </a:p>
          <a:p>
            <a:pPr eaLnBrk="1" hangingPunct="1"/>
            <a:r>
              <a:rPr lang="en-US" sz="3600" smtClean="0"/>
              <a:t>Links to other resources</a:t>
            </a:r>
          </a:p>
          <a:p>
            <a:pPr lvl="2" eaLnBrk="1" hangingPunct="1"/>
            <a:r>
              <a:rPr lang="en-US" smtClean="0"/>
              <a:t> biased, slanted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6400800" cy="1066800"/>
          </a:xfrm>
        </p:spPr>
        <p:txBody>
          <a:bodyPr/>
          <a:lstStyle/>
          <a:p>
            <a:pPr eaLnBrk="1" hangingPunct="1"/>
            <a:r>
              <a:rPr lang="en-US" sz="2400" smtClean="0"/>
              <a:t>Web Evaluation Techniques</a:t>
            </a:r>
            <a:br>
              <a:rPr lang="en-US" sz="2400" smtClean="0"/>
            </a:br>
            <a:r>
              <a:rPr lang="en-US" sz="4000" smtClean="0"/>
              <a:t>What Do Others Say ?</a:t>
            </a:r>
            <a:endParaRPr lang="en-US" sz="2400" smtClean="0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95300" y="1752600"/>
            <a:ext cx="8153400" cy="3352800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en-US" smtClean="0"/>
              <a:t>Search the URL in </a:t>
            </a:r>
            <a:r>
              <a:rPr lang="en-US" smtClean="0">
                <a:solidFill>
                  <a:schemeClr val="tx2"/>
                </a:solidFill>
              </a:rPr>
              <a:t>alexa.com</a:t>
            </a:r>
            <a:endParaRPr lang="en-US" sz="2000" smtClean="0">
              <a:solidFill>
                <a:schemeClr val="tx2"/>
              </a:solidFill>
            </a:endParaRPr>
          </a:p>
          <a:p>
            <a:pPr lvl="1" eaLnBrk="1" hangingPunct="1">
              <a:lnSpc>
                <a:spcPct val="130000"/>
              </a:lnSpc>
            </a:pPr>
            <a:r>
              <a:rPr lang="en-US" sz="2000" smtClean="0"/>
              <a:t>Who links to the site? Who owns the domain? 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2000" smtClean="0"/>
              <a:t>Type or paste the URL into the basic search box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2000" smtClean="0"/>
              <a:t>Traffic for top 100,000 sites</a:t>
            </a:r>
          </a:p>
          <a:p>
            <a:pPr eaLnBrk="1" hangingPunct="1">
              <a:lnSpc>
                <a:spcPct val="130000"/>
              </a:lnSpc>
            </a:pPr>
            <a:r>
              <a:rPr lang="en-US" smtClean="0"/>
              <a:t>See what links are in Google’s </a:t>
            </a:r>
            <a:r>
              <a:rPr lang="en-US" u="sng" smtClean="0">
                <a:solidFill>
                  <a:schemeClr val="tx2"/>
                </a:solidFill>
              </a:rPr>
              <a:t>Similar pages</a:t>
            </a:r>
            <a:endParaRPr lang="en-US" sz="2400" u="sng" smtClean="0">
              <a:solidFill>
                <a:schemeClr val="tx2"/>
              </a:solidFill>
            </a:endParaRPr>
          </a:p>
          <a:p>
            <a:pPr eaLnBrk="1" hangingPunct="1">
              <a:lnSpc>
                <a:spcPct val="130000"/>
              </a:lnSpc>
            </a:pPr>
            <a:r>
              <a:rPr lang="en-US" smtClean="0"/>
              <a:t>Look up the page author in Google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27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76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76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76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76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Web Evaluation Techniques</a:t>
            </a:r>
            <a:br>
              <a:rPr lang="en-US" sz="2400" smtClean="0"/>
            </a:br>
            <a:r>
              <a:rPr lang="en-US" sz="2400" smtClean="0"/>
              <a:t>STEP BACK  &amp;  ASK:  </a:t>
            </a:r>
            <a:r>
              <a:rPr lang="en-US" sz="4000" smtClean="0"/>
              <a:t>Does it all add up ?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8153400" cy="4814888"/>
          </a:xfrm>
        </p:spPr>
        <p:txBody>
          <a:bodyPr/>
          <a:lstStyle/>
          <a:p>
            <a:pPr eaLnBrk="1" hangingPunct="1"/>
            <a:r>
              <a:rPr lang="en-US" smtClean="0"/>
              <a:t>Why was the page put on the Web ? </a:t>
            </a:r>
          </a:p>
          <a:p>
            <a:pPr lvl="2" eaLnBrk="1" hangingPunct="1"/>
            <a:r>
              <a:rPr lang="en-US" smtClean="0"/>
              <a:t>inform with facts and data?   </a:t>
            </a:r>
          </a:p>
          <a:p>
            <a:pPr lvl="2" eaLnBrk="1" hangingPunct="1"/>
            <a:r>
              <a:rPr lang="en-US" smtClean="0"/>
              <a:t>explain, persuade?   </a:t>
            </a:r>
          </a:p>
          <a:p>
            <a:pPr lvl="2" eaLnBrk="1" hangingPunct="1"/>
            <a:r>
              <a:rPr lang="en-US" smtClean="0"/>
              <a:t>sell, entice?</a:t>
            </a:r>
            <a:r>
              <a:rPr lang="en-US" sz="2000" smtClean="0"/>
              <a:t> </a:t>
            </a:r>
          </a:p>
          <a:p>
            <a:pPr lvl="2" eaLnBrk="1" hangingPunct="1"/>
            <a:r>
              <a:rPr lang="en-US" smtClean="0"/>
              <a:t>share, disclose?</a:t>
            </a:r>
          </a:p>
          <a:p>
            <a:pPr lvl="2" eaLnBrk="1" hangingPunct="1"/>
            <a:r>
              <a:rPr lang="en-US" smtClean="0"/>
              <a:t>as a parody or satire? </a:t>
            </a:r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/>
              <a:t>Is it appropriate for your purpose?</a:t>
            </a:r>
            <a:endParaRPr lang="en-US" sz="2800" smtClean="0"/>
          </a:p>
          <a:p>
            <a:pPr lvl="2" algn="ctr" eaLnBrk="1" hangingPunct="1">
              <a:buFont typeface="Wingdings" pitchFamily="1" charset="2"/>
              <a:buNone/>
            </a:pP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800" smtClean="0"/>
              <a:t>Try evaluating some sites...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676400"/>
            <a:ext cx="7772400" cy="3886200"/>
          </a:xfrm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US" dirty="0" smtClean="0"/>
              <a:t>Search a controversial topic in </a:t>
            </a:r>
            <a:r>
              <a:rPr lang="en-US" dirty="0" smtClean="0">
                <a:solidFill>
                  <a:srgbClr val="FF3300"/>
                </a:solidFill>
              </a:rPr>
              <a:t>Google</a:t>
            </a:r>
            <a:r>
              <a:rPr lang="en-US" dirty="0" smtClean="0"/>
              <a:t>:</a:t>
            </a:r>
          </a:p>
          <a:p>
            <a:pPr marL="990600" lvl="1" indent="-533400" eaLnBrk="1" hangingPunct="1"/>
            <a:r>
              <a:rPr lang="en-US" b="1" dirty="0" smtClean="0">
                <a:solidFill>
                  <a:srgbClr val="99FF33"/>
                </a:solidFill>
              </a:rPr>
              <a:t>"nuclear </a:t>
            </a:r>
            <a:r>
              <a:rPr lang="en-US" b="1" dirty="0" err="1" smtClean="0">
                <a:solidFill>
                  <a:srgbClr val="99FF33"/>
                </a:solidFill>
              </a:rPr>
              <a:t>armageddon</a:t>
            </a:r>
            <a:r>
              <a:rPr lang="en-US" b="1" smtClean="0">
                <a:solidFill>
                  <a:srgbClr val="99FF33"/>
                </a:solidFill>
              </a:rPr>
              <a:t>"</a:t>
            </a:r>
          </a:p>
          <a:p>
            <a:pPr marL="990600" lvl="1" indent="-533400" eaLnBrk="1" hangingPunct="1"/>
            <a:r>
              <a:rPr lang="en-US" b="1" smtClean="0">
                <a:solidFill>
                  <a:srgbClr val="99FF33"/>
                </a:solidFill>
              </a:rPr>
              <a:t>prions</a:t>
            </a:r>
            <a:r>
              <a:rPr lang="en-US" b="1" dirty="0" smtClean="0">
                <a:solidFill>
                  <a:srgbClr val="99FF33"/>
                </a:solidFill>
              </a:rPr>
              <a:t> danger</a:t>
            </a:r>
          </a:p>
          <a:p>
            <a:pPr marL="990600" lvl="1" indent="-533400" eaLnBrk="1" hangingPunct="1"/>
            <a:r>
              <a:rPr lang="en-US" b="1" dirty="0" smtClean="0">
                <a:solidFill>
                  <a:srgbClr val="99FF33"/>
                </a:solidFill>
              </a:rPr>
              <a:t>“stem cells” abortion</a:t>
            </a:r>
            <a:endParaRPr lang="en-US" b="1" dirty="0" smtClean="0"/>
          </a:p>
          <a:p>
            <a:pPr marL="609600" indent="-609600" eaLnBrk="1" hangingPunct="1">
              <a:buFontTx/>
              <a:buAutoNum type="arabicPeriod"/>
            </a:pPr>
            <a:r>
              <a:rPr lang="en-US" dirty="0" smtClean="0"/>
              <a:t>Scan the first two pages of results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dirty="0" smtClean="0"/>
              <a:t>Visit one or two sites </a:t>
            </a:r>
          </a:p>
          <a:p>
            <a:pPr marL="990600" lvl="1" indent="-533400" eaLnBrk="1" hangingPunct="1"/>
            <a:r>
              <a:rPr lang="en-US" dirty="0" smtClean="0"/>
              <a:t>try to evaluate their quality and reliability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1533525" y="5991225"/>
            <a:ext cx="6543675" cy="485775"/>
          </a:xfrm>
          <a:prstGeom prst="rect">
            <a:avLst/>
          </a:prstGeom>
          <a:solidFill>
            <a:srgbClr val="FFFFCC"/>
          </a:solidFill>
          <a:ln w="28575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 b="1">
                <a:solidFill>
                  <a:srgbClr val="7A5A00"/>
                </a:solidFill>
                <a:latin typeface="Arial" charset="0"/>
              </a:rPr>
              <a:t>Use the worksheet as a guide to techniques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object type=&quot;3&quot; unique_id=&quot;10005&quot;&gt;&lt;property id=&quot;20148&quot; value=&quot;5&quot;/&gt;&lt;property id=&quot;20300&quot; value=&quot;Slide 2 - &amp;quot;Overview&amp;quot;&quot;/&gt;&lt;property id=&quot;20307&quot; value=&quot;271&quot;/&gt;&lt;/object&gt;&lt;object type=&quot;3&quot; unique_id=&quot;10006&quot;&gt;&lt;property id=&quot;20148&quot; value=&quot;5&quot;/&gt;&lt;property id=&quot;20300&quot; value=&quot;Slide 3 - &amp;quot;Other good search engines&amp;quot;&quot;/&gt;&lt;property id=&quot;20307&quot; value=&quot;259&quot;/&gt;&lt;/object&gt;&lt;object type=&quot;3&quot; unique_id=&quot;10007&quot;&gt;&lt;property id=&quot;20148&quot; value=&quot;5&quot;/&gt;&lt;property id=&quot;20300&quot; value=&quot;Slide 4 - &amp;quot;Small directories&amp;quot;&quot;/&gt;&lt;property id=&quot;20307&quot; value=&quot;260&quot;/&gt;&lt;/object&gt;&lt;object type=&quot;3&quot; unique_id=&quot;10008&quot;&gt;&lt;property id=&quot;20148&quot; value=&quot;5&quot;/&gt;&lt;property id=&quot;20300&quot; value=&quot;Slide 5 - &amp;quot;Larger directories&amp;quot;&quot;/&gt;&lt;property id=&quot;20307&quot; value=&quot;261&quot;/&gt;&lt;/object&gt;&lt;object type=&quot;3&quot; unique_id=&quot;10009&quot;&gt;&lt;property id=&quot;20148&quot; value=&quot;5&quot;/&gt;&lt;property id=&quot;20300&quot; value=&quot;Slide 6 - &amp;quot;Finding “expert pages” and searchable databases&amp;quot;&quot;/&gt;&lt;property id=&quot;20307&quot; value=&quot;262&quot;/&gt;&lt;/object&gt;&lt;object type=&quot;3&quot; unique_id=&quot;10010&quot;&gt;&lt;property id=&quot;20148&quot; value=&quot;5&quot;/&gt;&lt;property id=&quot;20300&quot; value=&quot;Slide 7&quot;/&gt;&lt;property id=&quot;20307&quot; value=&quot;263&quot;/&gt;&lt;/object&gt;&lt;object type=&quot;3&quot; unique_id=&quot;10011&quot;&gt;&lt;property id=&quot;20148&quot; value=&quot;5&quot;/&gt;&lt;property id=&quot;20300&quot; value=&quot;Slide 8 - &amp;quot;CRITICAL EVALUATION&amp;#x0D;&amp;#x0A;Why Evaluate What You Find on the Web?&amp;quot;&quot;/&gt;&lt;property id=&quot;20307&quot; value=&quot;264&quot;/&gt;&lt;/object&gt;&lt;object type=&quot;3&quot; unique_id=&quot;10012&quot;&gt;&lt;property id=&quot;20148&quot; value=&quot;5&quot;/&gt;&lt;property id=&quot;20300&quot; value=&quot;Slide 9 - &amp;quot;Web Evaluation Techniques&amp;#x0D;&amp;#x0A;Before you click to view the page...&amp;quot;&quot;/&gt;&lt;property id=&quot;20307&quot; value=&quot;265&quot;/&gt;&lt;/object&gt;&lt;object type=&quot;3&quot; unique_id=&quot;10013&quot;&gt;&lt;property id=&quot;20148&quot; value=&quot;5&quot;/&gt;&lt;property id=&quot;20300&quot; value=&quot;Slide 10 - &amp;quot;Web Evaluation Techniques &amp;#x0D;&amp;#x0A; Scan the perimeter of the page&amp;quot;&quot;/&gt;&lt;property id=&quot;20307&quot; value=&quot;266&quot;/&gt;&lt;/object&gt;&lt;object type=&quot;3&quot; unique_id=&quot;10014&quot;&gt;&lt;property id=&quot;20148&quot; value=&quot;5&quot;/&gt;&lt;property id=&quot;20300&quot; value=&quot;Slide 11 - &amp;quot;Web Evaluation Techniques&amp;#x0D;&amp;#x0A;Indicators of quality&amp;quot;&quot;/&gt;&lt;property id=&quot;20307&quot; value=&quot;267&quot;/&gt;&lt;/object&gt;&lt;object type=&quot;3&quot; unique_id=&quot;10015&quot;&gt;&lt;property id=&quot;20148&quot; value=&quot;5&quot;/&gt;&lt;property id=&quot;20300&quot; value=&quot;Slide 12 - &amp;quot;Web Evaluation Techniques&amp;#x0D;&amp;#x0A;What Do Others Say ?&amp;quot;&quot;/&gt;&lt;property id=&quot;20307&quot; value=&quot;268&quot;/&gt;&lt;/object&gt;&lt;object type=&quot;3&quot; unique_id=&quot;10016&quot;&gt;&lt;property id=&quot;20148&quot; value=&quot;5&quot;/&gt;&lt;property id=&quot;20300&quot; value=&quot;Slide 13 - &amp;quot;Web Evaluation Techniques&amp;#x0D;&amp;#x0A;STEP BACK  &amp;amp;  ASK:  Does it all add up ?&amp;quot;&quot;/&gt;&lt;property id=&quot;20307&quot; value=&quot;269&quot;/&gt;&lt;/object&gt;&lt;object type=&quot;3&quot; unique_id=&quot;10017&quot;&gt;&lt;property id=&quot;20148&quot; value=&quot;5&quot;/&gt;&lt;property id=&quot;20300&quot; value=&quot;Slide 14 - &amp;quot;Try evaluating some sites...&amp;quot;&quot;/&gt;&lt;property id=&quot;20307&quot; value=&quot;270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Artsy">
  <a:themeElements>
    <a:clrScheme name="Artsy 9">
      <a:dk1>
        <a:srgbClr val="000000"/>
      </a:dk1>
      <a:lt1>
        <a:srgbClr val="FFFFCC"/>
      </a:lt1>
      <a:dk2>
        <a:srgbClr val="4D4D4D"/>
      </a:dk2>
      <a:lt2>
        <a:srgbClr val="FFCC00"/>
      </a:lt2>
      <a:accent1>
        <a:srgbClr val="808000"/>
      </a:accent1>
      <a:accent2>
        <a:srgbClr val="CC9900"/>
      </a:accent2>
      <a:accent3>
        <a:srgbClr val="B2B2B2"/>
      </a:accent3>
      <a:accent4>
        <a:srgbClr val="DADAAE"/>
      </a:accent4>
      <a:accent5>
        <a:srgbClr val="C0C0AA"/>
      </a:accent5>
      <a:accent6>
        <a:srgbClr val="B98A00"/>
      </a:accent6>
      <a:hlink>
        <a:srgbClr val="FFBE7D"/>
      </a:hlink>
      <a:folHlink>
        <a:srgbClr val="3DFF01"/>
      </a:folHlink>
    </a:clrScheme>
    <a:fontScheme name="Arts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89803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b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Clarendon Condense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89803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b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Clarendon Condensed" pitchFamily="18" charset="0"/>
          </a:defRPr>
        </a:defPPr>
      </a:lstStyle>
    </a:lnDef>
  </a:objectDefaults>
  <a:extraClrSchemeLst>
    <a:extraClrScheme>
      <a:clrScheme name="Artsy 1">
        <a:dk1>
          <a:srgbClr val="000000"/>
        </a:dk1>
        <a:lt1>
          <a:srgbClr val="FFFFCC"/>
        </a:lt1>
        <a:dk2>
          <a:srgbClr val="4D4D4D"/>
        </a:dk2>
        <a:lt2>
          <a:srgbClr val="FFCC00"/>
        </a:lt2>
        <a:accent1>
          <a:srgbClr val="808000"/>
        </a:accent1>
        <a:accent2>
          <a:srgbClr val="CC9900"/>
        </a:accent2>
        <a:accent3>
          <a:srgbClr val="B2B2B2"/>
        </a:accent3>
        <a:accent4>
          <a:srgbClr val="DADAAE"/>
        </a:accent4>
        <a:accent5>
          <a:srgbClr val="C0C0AA"/>
        </a:accent5>
        <a:accent6>
          <a:srgbClr val="B98A00"/>
        </a:accent6>
        <a:hlink>
          <a:srgbClr val="CC66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sy 2">
        <a:dk1>
          <a:srgbClr val="660033"/>
        </a:dk1>
        <a:lt1>
          <a:srgbClr val="FFFFFF"/>
        </a:lt1>
        <a:dk2>
          <a:srgbClr val="B60009"/>
        </a:dk2>
        <a:lt2>
          <a:srgbClr val="B2B2B2"/>
        </a:lt2>
        <a:accent1>
          <a:srgbClr val="CCCC00"/>
        </a:accent1>
        <a:accent2>
          <a:srgbClr val="DE9ABC"/>
        </a:accent2>
        <a:accent3>
          <a:srgbClr val="FFFFFF"/>
        </a:accent3>
        <a:accent4>
          <a:srgbClr val="56002A"/>
        </a:accent4>
        <a:accent5>
          <a:srgbClr val="E2E2AA"/>
        </a:accent5>
        <a:accent6>
          <a:srgbClr val="C98BAA"/>
        </a:accent6>
        <a:hlink>
          <a:srgbClr val="FFAFA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tsy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0C0C0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C8C8C8"/>
        </a:accent6>
        <a:hlink>
          <a:srgbClr val="80808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tsy 4">
        <a:dk1>
          <a:srgbClr val="2C2C42"/>
        </a:dk1>
        <a:lt1>
          <a:srgbClr val="FFFFCC"/>
        </a:lt1>
        <a:dk2>
          <a:srgbClr val="666699"/>
        </a:dk2>
        <a:lt2>
          <a:srgbClr val="FFCC00"/>
        </a:lt2>
        <a:accent1>
          <a:srgbClr val="FF9933"/>
        </a:accent1>
        <a:accent2>
          <a:srgbClr val="808000"/>
        </a:accent2>
        <a:accent3>
          <a:srgbClr val="B8B8CA"/>
        </a:accent3>
        <a:accent4>
          <a:srgbClr val="DADAAE"/>
        </a:accent4>
        <a:accent5>
          <a:srgbClr val="FFCAAD"/>
        </a:accent5>
        <a:accent6>
          <a:srgbClr val="737300"/>
        </a:accent6>
        <a:hlink>
          <a:srgbClr val="CC6600"/>
        </a:hlink>
        <a:folHlink>
          <a:srgbClr val="33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sy 5">
        <a:dk1>
          <a:srgbClr val="50000F"/>
        </a:dk1>
        <a:lt1>
          <a:srgbClr val="FFCC00"/>
        </a:lt1>
        <a:dk2>
          <a:srgbClr val="800000"/>
        </a:dk2>
        <a:lt2>
          <a:srgbClr val="FFFFCC"/>
        </a:lt2>
        <a:accent1>
          <a:srgbClr val="808000"/>
        </a:accent1>
        <a:accent2>
          <a:srgbClr val="993366"/>
        </a:accent2>
        <a:accent3>
          <a:srgbClr val="C0AAAA"/>
        </a:accent3>
        <a:accent4>
          <a:srgbClr val="DAAE00"/>
        </a:accent4>
        <a:accent5>
          <a:srgbClr val="C0C0AA"/>
        </a:accent5>
        <a:accent6>
          <a:srgbClr val="8A2D5C"/>
        </a:accent6>
        <a:hlink>
          <a:srgbClr val="FF505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sy 6">
        <a:dk1>
          <a:srgbClr val="333300"/>
        </a:dk1>
        <a:lt1>
          <a:srgbClr val="FFCC00"/>
        </a:lt1>
        <a:dk2>
          <a:srgbClr val="666633"/>
        </a:dk2>
        <a:lt2>
          <a:srgbClr val="FFFFCC"/>
        </a:lt2>
        <a:accent1>
          <a:srgbClr val="8F7401"/>
        </a:accent1>
        <a:accent2>
          <a:srgbClr val="CC6600"/>
        </a:accent2>
        <a:accent3>
          <a:srgbClr val="B8B8AD"/>
        </a:accent3>
        <a:accent4>
          <a:srgbClr val="DAAE00"/>
        </a:accent4>
        <a:accent5>
          <a:srgbClr val="C6BCAA"/>
        </a:accent5>
        <a:accent6>
          <a:srgbClr val="B95C00"/>
        </a:accent6>
        <a:hlink>
          <a:srgbClr val="666699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sy 7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sy 8">
        <a:dk1>
          <a:srgbClr val="000000"/>
        </a:dk1>
        <a:lt1>
          <a:srgbClr val="FFFFCC"/>
        </a:lt1>
        <a:dk2>
          <a:srgbClr val="4D4D4D"/>
        </a:dk2>
        <a:lt2>
          <a:srgbClr val="FFCC00"/>
        </a:lt2>
        <a:accent1>
          <a:srgbClr val="808000"/>
        </a:accent1>
        <a:accent2>
          <a:srgbClr val="CC9900"/>
        </a:accent2>
        <a:accent3>
          <a:srgbClr val="B2B2B2"/>
        </a:accent3>
        <a:accent4>
          <a:srgbClr val="DADAAE"/>
        </a:accent4>
        <a:accent5>
          <a:srgbClr val="C0C0AA"/>
        </a:accent5>
        <a:accent6>
          <a:srgbClr val="B98A00"/>
        </a:accent6>
        <a:hlink>
          <a:srgbClr val="FFBE7D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sy 9">
        <a:dk1>
          <a:srgbClr val="000000"/>
        </a:dk1>
        <a:lt1>
          <a:srgbClr val="FFFFCC"/>
        </a:lt1>
        <a:dk2>
          <a:srgbClr val="4D4D4D"/>
        </a:dk2>
        <a:lt2>
          <a:srgbClr val="FFCC00"/>
        </a:lt2>
        <a:accent1>
          <a:srgbClr val="808000"/>
        </a:accent1>
        <a:accent2>
          <a:srgbClr val="CC9900"/>
        </a:accent2>
        <a:accent3>
          <a:srgbClr val="B2B2B2"/>
        </a:accent3>
        <a:accent4>
          <a:srgbClr val="DADAAE"/>
        </a:accent4>
        <a:accent5>
          <a:srgbClr val="C0C0AA"/>
        </a:accent5>
        <a:accent6>
          <a:srgbClr val="B98A00"/>
        </a:accent6>
        <a:hlink>
          <a:srgbClr val="FFBE7D"/>
        </a:hlink>
        <a:folHlink>
          <a:srgbClr val="3DFF0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Artsy">
  <a:themeElements>
    <a:clrScheme name="2_Artsy 1">
      <a:dk1>
        <a:srgbClr val="000000"/>
      </a:dk1>
      <a:lt1>
        <a:srgbClr val="FFFFCC"/>
      </a:lt1>
      <a:dk2>
        <a:srgbClr val="4D4D4D"/>
      </a:dk2>
      <a:lt2>
        <a:srgbClr val="FFCC00"/>
      </a:lt2>
      <a:accent1>
        <a:srgbClr val="808000"/>
      </a:accent1>
      <a:accent2>
        <a:srgbClr val="CC9900"/>
      </a:accent2>
      <a:accent3>
        <a:srgbClr val="B2B2B2"/>
      </a:accent3>
      <a:accent4>
        <a:srgbClr val="DADAAE"/>
      </a:accent4>
      <a:accent5>
        <a:srgbClr val="C0C0AA"/>
      </a:accent5>
      <a:accent6>
        <a:srgbClr val="B98A00"/>
      </a:accent6>
      <a:hlink>
        <a:srgbClr val="CC6600"/>
      </a:hlink>
      <a:folHlink>
        <a:srgbClr val="969696"/>
      </a:folHlink>
    </a:clrScheme>
    <a:fontScheme name="2_Arts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89803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b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Clarendon Condense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89803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b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Clarendon Condensed" pitchFamily="18" charset="0"/>
          </a:defRPr>
        </a:defPPr>
      </a:lstStyle>
    </a:lnDef>
  </a:objectDefaults>
  <a:extraClrSchemeLst>
    <a:extraClrScheme>
      <a:clrScheme name="2_Artsy 1">
        <a:dk1>
          <a:srgbClr val="000000"/>
        </a:dk1>
        <a:lt1>
          <a:srgbClr val="FFFFCC"/>
        </a:lt1>
        <a:dk2>
          <a:srgbClr val="4D4D4D"/>
        </a:dk2>
        <a:lt2>
          <a:srgbClr val="FFCC00"/>
        </a:lt2>
        <a:accent1>
          <a:srgbClr val="808000"/>
        </a:accent1>
        <a:accent2>
          <a:srgbClr val="CC9900"/>
        </a:accent2>
        <a:accent3>
          <a:srgbClr val="B2B2B2"/>
        </a:accent3>
        <a:accent4>
          <a:srgbClr val="DADAAE"/>
        </a:accent4>
        <a:accent5>
          <a:srgbClr val="C0C0AA"/>
        </a:accent5>
        <a:accent6>
          <a:srgbClr val="B98A00"/>
        </a:accent6>
        <a:hlink>
          <a:srgbClr val="CC66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rtsy 2">
        <a:dk1>
          <a:srgbClr val="660033"/>
        </a:dk1>
        <a:lt1>
          <a:srgbClr val="FFFFFF"/>
        </a:lt1>
        <a:dk2>
          <a:srgbClr val="B60009"/>
        </a:dk2>
        <a:lt2>
          <a:srgbClr val="B2B2B2"/>
        </a:lt2>
        <a:accent1>
          <a:srgbClr val="CCCC00"/>
        </a:accent1>
        <a:accent2>
          <a:srgbClr val="DE9ABC"/>
        </a:accent2>
        <a:accent3>
          <a:srgbClr val="FFFFFF"/>
        </a:accent3>
        <a:accent4>
          <a:srgbClr val="56002A"/>
        </a:accent4>
        <a:accent5>
          <a:srgbClr val="E2E2AA"/>
        </a:accent5>
        <a:accent6>
          <a:srgbClr val="C98BAA"/>
        </a:accent6>
        <a:hlink>
          <a:srgbClr val="FFAFA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rtsy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0C0C0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C8C8C8"/>
        </a:accent6>
        <a:hlink>
          <a:srgbClr val="80808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rtsy 4">
        <a:dk1>
          <a:srgbClr val="2C2C42"/>
        </a:dk1>
        <a:lt1>
          <a:srgbClr val="FFFFCC"/>
        </a:lt1>
        <a:dk2>
          <a:srgbClr val="666699"/>
        </a:dk2>
        <a:lt2>
          <a:srgbClr val="FFCC00"/>
        </a:lt2>
        <a:accent1>
          <a:srgbClr val="FF9933"/>
        </a:accent1>
        <a:accent2>
          <a:srgbClr val="808000"/>
        </a:accent2>
        <a:accent3>
          <a:srgbClr val="B8B8CA"/>
        </a:accent3>
        <a:accent4>
          <a:srgbClr val="DADAAE"/>
        </a:accent4>
        <a:accent5>
          <a:srgbClr val="FFCAAD"/>
        </a:accent5>
        <a:accent6>
          <a:srgbClr val="737300"/>
        </a:accent6>
        <a:hlink>
          <a:srgbClr val="CC6600"/>
        </a:hlink>
        <a:folHlink>
          <a:srgbClr val="33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rtsy 5">
        <a:dk1>
          <a:srgbClr val="50000F"/>
        </a:dk1>
        <a:lt1>
          <a:srgbClr val="FFCC00"/>
        </a:lt1>
        <a:dk2>
          <a:srgbClr val="800000"/>
        </a:dk2>
        <a:lt2>
          <a:srgbClr val="FFFFCC"/>
        </a:lt2>
        <a:accent1>
          <a:srgbClr val="808000"/>
        </a:accent1>
        <a:accent2>
          <a:srgbClr val="993366"/>
        </a:accent2>
        <a:accent3>
          <a:srgbClr val="C0AAAA"/>
        </a:accent3>
        <a:accent4>
          <a:srgbClr val="DAAE00"/>
        </a:accent4>
        <a:accent5>
          <a:srgbClr val="C0C0AA"/>
        </a:accent5>
        <a:accent6>
          <a:srgbClr val="8A2D5C"/>
        </a:accent6>
        <a:hlink>
          <a:srgbClr val="FF505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rtsy 6">
        <a:dk1>
          <a:srgbClr val="333300"/>
        </a:dk1>
        <a:lt1>
          <a:srgbClr val="FFCC00"/>
        </a:lt1>
        <a:dk2>
          <a:srgbClr val="666633"/>
        </a:dk2>
        <a:lt2>
          <a:srgbClr val="FFFFCC"/>
        </a:lt2>
        <a:accent1>
          <a:srgbClr val="8F7401"/>
        </a:accent1>
        <a:accent2>
          <a:srgbClr val="CC6600"/>
        </a:accent2>
        <a:accent3>
          <a:srgbClr val="B8B8AD"/>
        </a:accent3>
        <a:accent4>
          <a:srgbClr val="DAAE00"/>
        </a:accent4>
        <a:accent5>
          <a:srgbClr val="C6BCAA"/>
        </a:accent5>
        <a:accent6>
          <a:srgbClr val="B95C00"/>
        </a:accent6>
        <a:hlink>
          <a:srgbClr val="666699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rtsy 7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rtsy 8">
        <a:dk1>
          <a:srgbClr val="000000"/>
        </a:dk1>
        <a:lt1>
          <a:srgbClr val="FFFFCC"/>
        </a:lt1>
        <a:dk2>
          <a:srgbClr val="4D4D4D"/>
        </a:dk2>
        <a:lt2>
          <a:srgbClr val="FFCC00"/>
        </a:lt2>
        <a:accent1>
          <a:srgbClr val="808000"/>
        </a:accent1>
        <a:accent2>
          <a:srgbClr val="CC9900"/>
        </a:accent2>
        <a:accent3>
          <a:srgbClr val="B2B2B2"/>
        </a:accent3>
        <a:accent4>
          <a:srgbClr val="DADAAE"/>
        </a:accent4>
        <a:accent5>
          <a:srgbClr val="C0C0AA"/>
        </a:accent5>
        <a:accent6>
          <a:srgbClr val="B98A00"/>
        </a:accent6>
        <a:hlink>
          <a:srgbClr val="FFBE7D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rtsy 9">
        <a:dk1>
          <a:srgbClr val="000000"/>
        </a:dk1>
        <a:lt1>
          <a:srgbClr val="FFFFCC"/>
        </a:lt1>
        <a:dk2>
          <a:srgbClr val="4D4D4D"/>
        </a:dk2>
        <a:lt2>
          <a:srgbClr val="FFCC00"/>
        </a:lt2>
        <a:accent1>
          <a:srgbClr val="808000"/>
        </a:accent1>
        <a:accent2>
          <a:srgbClr val="CC9900"/>
        </a:accent2>
        <a:accent3>
          <a:srgbClr val="B2B2B2"/>
        </a:accent3>
        <a:accent4>
          <a:srgbClr val="DADAAE"/>
        </a:accent4>
        <a:accent5>
          <a:srgbClr val="C0C0AA"/>
        </a:accent5>
        <a:accent6>
          <a:srgbClr val="B98A00"/>
        </a:accent6>
        <a:hlink>
          <a:srgbClr val="FFBE7D"/>
        </a:hlink>
        <a:folHlink>
          <a:srgbClr val="3DFF0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1058</TotalTime>
  <Words>418</Words>
  <Application>Microsoft Office PowerPoint</Application>
  <PresentationFormat>On-screen Show (4:3)</PresentationFormat>
  <Paragraphs>93</Paragraphs>
  <Slides>8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Artsy</vt:lpstr>
      <vt:lpstr>2_Artsy</vt:lpstr>
      <vt:lpstr>PowerPoint Presentation</vt:lpstr>
      <vt:lpstr>CRITICAL EVALUATION Why Evaluate What You Find on the Web?</vt:lpstr>
      <vt:lpstr>Web Evaluation Techniques Before you click to view the page...</vt:lpstr>
      <vt:lpstr>Web Evaluation Techniques   Scan the perimeter of the page</vt:lpstr>
      <vt:lpstr>Web Evaluation Techniques Indicators of quality</vt:lpstr>
      <vt:lpstr>Web Evaluation Techniques What Do Others Say ?</vt:lpstr>
      <vt:lpstr>Web Evaluation Techniques STEP BACK  &amp;  ASK:  Does it all add up ?</vt:lpstr>
      <vt:lpstr>Try evaluating some sites...</vt:lpstr>
    </vt:vector>
  </TitlesOfParts>
  <Company>UC Berkeley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Library Systems Office</dc:creator>
  <cp:lastModifiedBy>user</cp:lastModifiedBy>
  <cp:revision>28</cp:revision>
  <dcterms:created xsi:type="dcterms:W3CDTF">2004-07-27T23:03:14Z</dcterms:created>
  <dcterms:modified xsi:type="dcterms:W3CDTF">2017-01-12T16:11:45Z</dcterms:modified>
</cp:coreProperties>
</file>