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26"/>
  </p:notesMasterIdLst>
  <p:handoutMasterIdLst>
    <p:handoutMasterId r:id="rId27"/>
  </p:handoutMasterIdLst>
  <p:sldIdLst>
    <p:sldId id="256" r:id="rId2"/>
    <p:sldId id="257" r:id="rId3"/>
    <p:sldId id="258" r:id="rId4"/>
    <p:sldId id="259" r:id="rId5"/>
    <p:sldId id="260" r:id="rId6"/>
    <p:sldId id="264" r:id="rId7"/>
    <p:sldId id="280" r:id="rId8"/>
    <p:sldId id="262" r:id="rId9"/>
    <p:sldId id="282" r:id="rId10"/>
    <p:sldId id="283" r:id="rId11"/>
    <p:sldId id="284" r:id="rId12"/>
    <p:sldId id="285" r:id="rId13"/>
    <p:sldId id="287" r:id="rId14"/>
    <p:sldId id="288" r:id="rId15"/>
    <p:sldId id="289" r:id="rId16"/>
    <p:sldId id="290" r:id="rId17"/>
    <p:sldId id="291" r:id="rId18"/>
    <p:sldId id="292" r:id="rId19"/>
    <p:sldId id="293" r:id="rId20"/>
    <p:sldId id="294" r:id="rId21"/>
    <p:sldId id="295" r:id="rId22"/>
    <p:sldId id="296" r:id="rId23"/>
    <p:sldId id="297" r:id="rId24"/>
    <p:sldId id="278" r:id="rId25"/>
  </p:sldIdLst>
  <p:sldSz cx="9144000" cy="6858000" type="screen4x3"/>
  <p:notesSz cx="6858000" cy="9144000"/>
  <p:defaultTextStyle>
    <a:defPPr>
      <a:defRPr lang="en-US"/>
    </a:defPPr>
    <a:lvl1pPr algn="ctr" rtl="0" fontAlgn="base">
      <a:spcBef>
        <a:spcPct val="20000"/>
      </a:spcBef>
      <a:spcAft>
        <a:spcPct val="0"/>
      </a:spcAft>
      <a:defRPr sz="2400" kern="1200">
        <a:solidFill>
          <a:schemeClr val="tx1"/>
        </a:solidFill>
        <a:latin typeface="Times New Roman" pitchFamily="18" charset="0"/>
        <a:ea typeface="+mn-ea"/>
        <a:cs typeface="+mn-cs"/>
      </a:defRPr>
    </a:lvl1pPr>
    <a:lvl2pPr marL="457200" algn="ctr" rtl="0" fontAlgn="base">
      <a:spcBef>
        <a:spcPct val="20000"/>
      </a:spcBef>
      <a:spcAft>
        <a:spcPct val="0"/>
      </a:spcAft>
      <a:defRPr sz="2400" kern="1200">
        <a:solidFill>
          <a:schemeClr val="tx1"/>
        </a:solidFill>
        <a:latin typeface="Times New Roman" pitchFamily="18" charset="0"/>
        <a:ea typeface="+mn-ea"/>
        <a:cs typeface="+mn-cs"/>
      </a:defRPr>
    </a:lvl2pPr>
    <a:lvl3pPr marL="914400" algn="ctr" rtl="0" fontAlgn="base">
      <a:spcBef>
        <a:spcPct val="20000"/>
      </a:spcBef>
      <a:spcAft>
        <a:spcPct val="0"/>
      </a:spcAft>
      <a:defRPr sz="2400" kern="1200">
        <a:solidFill>
          <a:schemeClr val="tx1"/>
        </a:solidFill>
        <a:latin typeface="Times New Roman" pitchFamily="18" charset="0"/>
        <a:ea typeface="+mn-ea"/>
        <a:cs typeface="+mn-cs"/>
      </a:defRPr>
    </a:lvl3pPr>
    <a:lvl4pPr marL="1371600" algn="ctr" rtl="0" fontAlgn="base">
      <a:spcBef>
        <a:spcPct val="20000"/>
      </a:spcBef>
      <a:spcAft>
        <a:spcPct val="0"/>
      </a:spcAft>
      <a:defRPr sz="2400" kern="1200">
        <a:solidFill>
          <a:schemeClr val="tx1"/>
        </a:solidFill>
        <a:latin typeface="Times New Roman" pitchFamily="18" charset="0"/>
        <a:ea typeface="+mn-ea"/>
        <a:cs typeface="+mn-cs"/>
      </a:defRPr>
    </a:lvl4pPr>
    <a:lvl5pPr marL="1828800" algn="ctr" rtl="0" fontAlgn="base">
      <a:spcBef>
        <a:spcPct val="2000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0033CC"/>
    <a:srgbClr val="CC3300"/>
    <a:srgbClr val="FF0066"/>
    <a:srgbClr val="660066"/>
    <a:srgbClr val="FF6600"/>
    <a:srgbClr val="CC0099"/>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06" autoAdjust="0"/>
    <p:restoredTop sz="86404" autoAdjust="0"/>
  </p:normalViewPr>
  <p:slideViewPr>
    <p:cSldViewPr>
      <p:cViewPr varScale="1">
        <p:scale>
          <a:sx n="59" d="100"/>
          <a:sy n="59" d="100"/>
        </p:scale>
        <p:origin x="-136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2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defRPr sz="1200" smtClean="0">
                <a:latin typeface="Arial" charset="0"/>
              </a:defRPr>
            </a:lvl1pPr>
          </a:lstStyle>
          <a:p>
            <a:pPr>
              <a:defRPr/>
            </a:pPr>
            <a:endParaRPr lang="en-US"/>
          </a:p>
        </p:txBody>
      </p:sp>
      <p:sp>
        <p:nvSpPr>
          <p:cNvPr id="11264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200" smtClean="0">
                <a:latin typeface="Arial" charset="0"/>
              </a:defRPr>
            </a:lvl1pPr>
          </a:lstStyle>
          <a:p>
            <a:pPr>
              <a:defRPr/>
            </a:pPr>
            <a:endParaRPr lang="en-US"/>
          </a:p>
        </p:txBody>
      </p:sp>
      <p:sp>
        <p:nvSpPr>
          <p:cNvPr id="11264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spcBef>
                <a:spcPct val="0"/>
              </a:spcBef>
              <a:defRPr sz="1200" smtClean="0">
                <a:latin typeface="Arial" charset="0"/>
              </a:defRPr>
            </a:lvl1pPr>
          </a:lstStyle>
          <a:p>
            <a:pPr>
              <a:defRPr/>
            </a:pPr>
            <a:endParaRPr lang="en-US"/>
          </a:p>
        </p:txBody>
      </p:sp>
      <p:sp>
        <p:nvSpPr>
          <p:cNvPr id="11264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defRPr sz="1200" smtClean="0">
                <a:latin typeface="Arial" charset="0"/>
              </a:defRPr>
            </a:lvl1pPr>
          </a:lstStyle>
          <a:p>
            <a:pPr>
              <a:defRPr/>
            </a:pPr>
            <a:fld id="{72A67CCE-CC64-436C-B1CA-461B28042C14}"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defRPr sz="1200" smtClean="0">
                <a:latin typeface="Arial" charset="0"/>
              </a:defRPr>
            </a:lvl1pPr>
          </a:lstStyle>
          <a:p>
            <a:pPr>
              <a:defRPr/>
            </a:pPr>
            <a:endParaRPr lang="en-US"/>
          </a:p>
        </p:txBody>
      </p:sp>
      <p:sp>
        <p:nvSpPr>
          <p:cNvPr id="2048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200" smtClean="0">
                <a:latin typeface="Arial" charset="0"/>
              </a:defRPr>
            </a:lvl1pPr>
          </a:lstStyle>
          <a:p>
            <a:pPr>
              <a:defRPr/>
            </a:pPr>
            <a:endParaRPr lang="en-US"/>
          </a:p>
        </p:txBody>
      </p:sp>
      <p:sp>
        <p:nvSpPr>
          <p:cNvPr id="276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48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spcBef>
                <a:spcPct val="0"/>
              </a:spcBef>
              <a:defRPr sz="1200" smtClean="0">
                <a:latin typeface="Arial" charset="0"/>
              </a:defRPr>
            </a:lvl1pPr>
          </a:lstStyle>
          <a:p>
            <a:pPr>
              <a:defRPr/>
            </a:pPr>
            <a:endParaRPr lang="en-US"/>
          </a:p>
        </p:txBody>
      </p:sp>
      <p:sp>
        <p:nvSpPr>
          <p:cNvPr id="2048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defRPr sz="1200" smtClean="0">
                <a:latin typeface="Arial" charset="0"/>
              </a:defRPr>
            </a:lvl1pPr>
          </a:lstStyle>
          <a:p>
            <a:pPr>
              <a:defRPr/>
            </a:pPr>
            <a:fld id="{5453091E-B669-4D35-93E8-2D3F034E228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E3B850E-E372-4EB4-B75B-3D7E3F854EC8}" type="slidenum">
              <a:rPr lang="en-US"/>
              <a:pPr/>
              <a:t>1</a:t>
            </a:fld>
            <a:endParaRPr lang="en-US"/>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7D14F404-C81E-46E1-BB4A-6C9E967CC170}" type="slidenum">
              <a:rPr lang="en-US"/>
              <a:pPr/>
              <a:t>10</a:t>
            </a:fld>
            <a:endParaRPr lang="en-US"/>
          </a:p>
        </p:txBody>
      </p:sp>
      <p:sp>
        <p:nvSpPr>
          <p:cNvPr id="37891" name="Rectangle 2"/>
          <p:cNvSpPr>
            <a:spLocks noRo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FA843257-C778-4D6C-9290-06404ED59A0D}" type="slidenum">
              <a:rPr lang="en-US"/>
              <a:pPr/>
              <a:t>11</a:t>
            </a:fld>
            <a:endParaRPr lang="en-US"/>
          </a:p>
        </p:txBody>
      </p:sp>
      <p:sp>
        <p:nvSpPr>
          <p:cNvPr id="38915" name="Rectangle 2"/>
          <p:cNvSpPr>
            <a:spLocks noRo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50C9100E-B9EC-47FD-9188-7B240BBE4C8A}" type="slidenum">
              <a:rPr lang="en-US"/>
              <a:pPr/>
              <a:t>12</a:t>
            </a:fld>
            <a:endParaRPr lang="en-US"/>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ACAF9C43-16CF-40CE-B915-FD2B5E34E843}" type="slidenum">
              <a:rPr lang="en-US"/>
              <a:pPr/>
              <a:t>13</a:t>
            </a:fld>
            <a:endParaRPr lang="en-US"/>
          </a:p>
        </p:txBody>
      </p:sp>
      <p:sp>
        <p:nvSpPr>
          <p:cNvPr id="40963" name="Rectangle 2"/>
          <p:cNvSpPr>
            <a:spLocks noRo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30930B67-A71F-4613-9FCE-2E251AFD1882}" type="slidenum">
              <a:rPr lang="en-US"/>
              <a:pPr/>
              <a:t>14</a:t>
            </a:fld>
            <a:endParaRPr lang="en-US"/>
          </a:p>
        </p:txBody>
      </p:sp>
      <p:sp>
        <p:nvSpPr>
          <p:cNvPr id="41987" name="Rectangle 2"/>
          <p:cNvSpPr>
            <a:spLocks noRo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AE29177F-D1C6-4B86-A817-B792541D64D2}" type="slidenum">
              <a:rPr lang="en-US"/>
              <a:pPr/>
              <a:t>15</a:t>
            </a:fld>
            <a:endParaRPr lang="en-US"/>
          </a:p>
        </p:txBody>
      </p:sp>
      <p:sp>
        <p:nvSpPr>
          <p:cNvPr id="43011" name="Rectangle 2"/>
          <p:cNvSpPr>
            <a:spLocks noRo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3B538A78-E00B-4F8F-B7CD-59D82975BE63}" type="slidenum">
              <a:rPr lang="en-US"/>
              <a:pPr/>
              <a:t>16</a:t>
            </a:fld>
            <a:endParaRPr lang="en-US"/>
          </a:p>
        </p:txBody>
      </p:sp>
      <p:sp>
        <p:nvSpPr>
          <p:cNvPr id="44035" name="Rectangle 2"/>
          <p:cNvSpPr>
            <a:spLocks noRo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228D2996-D96B-43B8-A6DB-6D986E7C36D8}" type="slidenum">
              <a:rPr lang="en-US"/>
              <a:pPr/>
              <a:t>17</a:t>
            </a:fld>
            <a:endParaRPr lang="en-US"/>
          </a:p>
        </p:txBody>
      </p:sp>
      <p:sp>
        <p:nvSpPr>
          <p:cNvPr id="45059" name="Rectangle 2"/>
          <p:cNvSpPr>
            <a:spLocks noRo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E1C8C9D6-1C63-4616-9C5A-F1FA50DB3072}" type="slidenum">
              <a:rPr lang="en-US"/>
              <a:pPr/>
              <a:t>18</a:t>
            </a:fld>
            <a:endParaRPr lang="en-US"/>
          </a:p>
        </p:txBody>
      </p:sp>
      <p:sp>
        <p:nvSpPr>
          <p:cNvPr id="46083" name="Rectangle 2"/>
          <p:cNvSpPr>
            <a:spLocks noRo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09DF01AF-7AF4-4145-A6E4-A06BA702A4F4}" type="slidenum">
              <a:rPr lang="en-US"/>
              <a:pPr/>
              <a:t>19</a:t>
            </a:fld>
            <a:endParaRPr lang="en-US"/>
          </a:p>
        </p:txBody>
      </p:sp>
      <p:sp>
        <p:nvSpPr>
          <p:cNvPr id="47107" name="Rectangle 2"/>
          <p:cNvSpPr>
            <a:spLocks noRo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4567CD06-E6EE-4492-AD9E-81F98DECA553}" type="slidenum">
              <a:rPr lang="en-US"/>
              <a:pPr/>
              <a:t>2</a:t>
            </a:fld>
            <a:endParaRPr lang="en-US"/>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853A88D3-D435-44AD-8DFF-5382589EF21A}" type="slidenum">
              <a:rPr lang="en-US"/>
              <a:pPr/>
              <a:t>20</a:t>
            </a:fld>
            <a:endParaRPr lang="en-US"/>
          </a:p>
        </p:txBody>
      </p:sp>
      <p:sp>
        <p:nvSpPr>
          <p:cNvPr id="48131" name="Rectangle 2"/>
          <p:cNvSpPr>
            <a:spLocks noRo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24FAC852-0FE2-42E9-AC49-78F58B6511D8}" type="slidenum">
              <a:rPr lang="en-US"/>
              <a:pPr/>
              <a:t>21</a:t>
            </a:fld>
            <a:endParaRPr lang="en-US"/>
          </a:p>
        </p:txBody>
      </p:sp>
      <p:sp>
        <p:nvSpPr>
          <p:cNvPr id="49155" name="Rectangle 2"/>
          <p:cNvSpPr>
            <a:spLocks noRo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9644A39A-A457-47E8-9DB5-CB877CE3B787}" type="slidenum">
              <a:rPr lang="en-US"/>
              <a:pPr/>
              <a:t>22</a:t>
            </a:fld>
            <a:endParaRPr lang="en-US"/>
          </a:p>
        </p:txBody>
      </p:sp>
      <p:sp>
        <p:nvSpPr>
          <p:cNvPr id="50179" name="Rectangle 2"/>
          <p:cNvSpPr>
            <a:spLocks noRo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0C81F21E-0013-4328-9DD7-57D0393D2805}" type="slidenum">
              <a:rPr lang="en-US"/>
              <a:pPr/>
              <a:t>23</a:t>
            </a:fld>
            <a:endParaRPr lang="en-US"/>
          </a:p>
        </p:txBody>
      </p:sp>
      <p:sp>
        <p:nvSpPr>
          <p:cNvPr id="51203" name="Rectangle 2"/>
          <p:cNvSpPr>
            <a:spLocks noRo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874097D1-7877-4FBC-B53D-E6B67154C18C}" type="slidenum">
              <a:rPr lang="en-US"/>
              <a:pPr/>
              <a:t>24</a:t>
            </a:fld>
            <a:endParaRPr lang="en-US"/>
          </a:p>
        </p:txBody>
      </p:sp>
      <p:sp>
        <p:nvSpPr>
          <p:cNvPr id="52227" name="Rectangle 2"/>
          <p:cNvSpPr>
            <a:spLocks noRo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E96FD808-3943-4F36-9C3C-3223ABDB0A9F}" type="slidenum">
              <a:rPr lang="en-US"/>
              <a:pPr/>
              <a:t>3</a:t>
            </a:fld>
            <a:endParaRPr lang="en-US"/>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59BA3C65-D6D9-454D-A14A-F94BBF931465}" type="slidenum">
              <a:rPr lang="en-US"/>
              <a:pPr/>
              <a:t>4</a:t>
            </a:fld>
            <a:endParaRPr lang="en-US"/>
          </a:p>
        </p:txBody>
      </p:sp>
      <p:sp>
        <p:nvSpPr>
          <p:cNvPr id="31747" name="Rectangle 2"/>
          <p:cNvSpPr>
            <a:spLocks noRo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C7F4F93B-0AB6-49B7-8FA9-8E09D3235A44}" type="slidenum">
              <a:rPr lang="en-US"/>
              <a:pPr/>
              <a:t>5</a:t>
            </a:fld>
            <a:endParaRPr lang="en-US"/>
          </a:p>
        </p:txBody>
      </p:sp>
      <p:sp>
        <p:nvSpPr>
          <p:cNvPr id="32771" name="Rectangle 2"/>
          <p:cNvSpPr>
            <a:spLocks noRo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3FF9DAD8-7239-4104-B4EB-FB578A41E932}" type="slidenum">
              <a:rPr lang="en-US"/>
              <a:pPr/>
              <a:t>6</a:t>
            </a:fld>
            <a:endParaRPr lang="en-US"/>
          </a:p>
        </p:txBody>
      </p:sp>
      <p:sp>
        <p:nvSpPr>
          <p:cNvPr id="33795" name="Rectangle 2"/>
          <p:cNvSpPr>
            <a:spLocks noRo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545B0A31-1F90-4972-B46B-60DEA2BECA6F}" type="slidenum">
              <a:rPr lang="en-US"/>
              <a:pPr/>
              <a:t>7</a:t>
            </a:fld>
            <a:endParaRPr lang="en-US"/>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E65C0CA9-A19D-4CAF-B3D2-8D2E4A78AA03}" type="slidenum">
              <a:rPr lang="en-US"/>
              <a:pPr/>
              <a:t>8</a:t>
            </a:fld>
            <a:endParaRPr lang="en-US"/>
          </a:p>
        </p:txBody>
      </p:sp>
      <p:sp>
        <p:nvSpPr>
          <p:cNvPr id="35843" name="Rectangle 2"/>
          <p:cNvSpPr>
            <a:spLocks noRo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61824A90-58F8-4ABB-9C6C-AFF216068EE6}" type="slidenum">
              <a:rPr lang="en-US"/>
              <a:pPr/>
              <a:t>9</a:t>
            </a:fld>
            <a:endParaRPr lang="en-US"/>
          </a:p>
        </p:txBody>
      </p:sp>
      <p:sp>
        <p:nvSpPr>
          <p:cNvPr id="36867" name="Rectangle 2"/>
          <p:cNvSpPr>
            <a:spLocks noRo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0" y="0"/>
            <a:ext cx="6362700" cy="6858000"/>
            <a:chOff x="0" y="0"/>
            <a:chExt cx="4008" cy="4320"/>
          </a:xfrm>
        </p:grpSpPr>
        <p:pic>
          <p:nvPicPr>
            <p:cNvPr id="5" name="Picture 8" descr="Expbanna"/>
            <p:cNvPicPr>
              <a:picLocks noChangeAspect="1" noChangeArrowheads="1"/>
            </p:cNvPicPr>
            <p:nvPr userDrawn="1"/>
          </p:nvPicPr>
          <p:blipFill>
            <a:blip r:embed="rId2" cstate="print"/>
            <a:srcRect/>
            <a:stretch>
              <a:fillRect/>
            </a:stretch>
          </p:blipFill>
          <p:spPr bwMode="invGray">
            <a:xfrm>
              <a:off x="0" y="0"/>
              <a:ext cx="432" cy="4320"/>
            </a:xfrm>
            <a:prstGeom prst="rect">
              <a:avLst/>
            </a:prstGeom>
            <a:noFill/>
            <a:ln w="9525">
              <a:noFill/>
              <a:miter lim="800000"/>
              <a:headEnd/>
              <a:tailEnd/>
            </a:ln>
          </p:spPr>
        </p:pic>
        <p:pic>
          <p:nvPicPr>
            <p:cNvPr id="6" name="Picture 9" descr="EXPHORSA"/>
            <p:cNvPicPr>
              <a:picLocks noChangeAspect="1" noChangeArrowheads="1"/>
            </p:cNvPicPr>
            <p:nvPr userDrawn="1"/>
          </p:nvPicPr>
          <p:blipFill>
            <a:blip r:embed="rId3" cstate="print"/>
            <a:srcRect/>
            <a:stretch>
              <a:fillRect/>
            </a:stretch>
          </p:blipFill>
          <p:spPr bwMode="auto">
            <a:xfrm>
              <a:off x="2208" y="3600"/>
              <a:ext cx="1800" cy="60"/>
            </a:xfrm>
            <a:prstGeom prst="rect">
              <a:avLst/>
            </a:prstGeom>
            <a:noFill/>
            <a:ln w="9525">
              <a:noFill/>
              <a:miter lim="800000"/>
              <a:headEnd/>
              <a:tailEnd/>
            </a:ln>
          </p:spPr>
        </p:pic>
      </p:grpSp>
      <p:sp>
        <p:nvSpPr>
          <p:cNvPr id="26626" name="Rectangle 2"/>
          <p:cNvSpPr>
            <a:spLocks noGrp="1" noChangeArrowheads="1"/>
          </p:cNvSpPr>
          <p:nvPr>
            <p:ph type="ctrTitle"/>
          </p:nvPr>
        </p:nvSpPr>
        <p:spPr>
          <a:xfrm>
            <a:off x="1752600" y="990600"/>
            <a:ext cx="6400800" cy="2514600"/>
          </a:xfrm>
          <a:ln w="76200" cmpd="tri"/>
        </p:spPr>
        <p:txBody>
          <a:bodyPr/>
          <a:lstStyle>
            <a:lvl1pPr algn="ctr">
              <a:defRPr/>
            </a:lvl1pPr>
          </a:lstStyle>
          <a:p>
            <a:r>
              <a:rPr lang="en-US"/>
              <a:t>Click to edit Master title style</a:t>
            </a:r>
          </a:p>
        </p:txBody>
      </p:sp>
      <p:sp>
        <p:nvSpPr>
          <p:cNvPr id="26627" name="Rectangle 3"/>
          <p:cNvSpPr>
            <a:spLocks noGrp="1" noChangeArrowheads="1"/>
          </p:cNvSpPr>
          <p:nvPr>
            <p:ph type="subTitle" idx="1"/>
          </p:nvPr>
        </p:nvSpPr>
        <p:spPr>
          <a:xfrm>
            <a:off x="1752600" y="3886200"/>
            <a:ext cx="6400800" cy="1752600"/>
          </a:xfrm>
          <a:ln w="6350"/>
        </p:spPr>
        <p:txBody>
          <a:bodyPr/>
          <a:lstStyle>
            <a:lvl1pPr marL="0" indent="0" algn="ctr">
              <a:buFontTx/>
              <a:buNone/>
              <a:defRPr/>
            </a:lvl1pPr>
          </a:lstStyle>
          <a:p>
            <a:r>
              <a:rPr lang="en-US"/>
              <a:t>Click to edit Master subtitle style</a:t>
            </a:r>
          </a:p>
        </p:txBody>
      </p:sp>
      <p:sp>
        <p:nvSpPr>
          <p:cNvPr id="7" name="Rectangle 4"/>
          <p:cNvSpPr>
            <a:spLocks noGrp="1" noChangeArrowheads="1"/>
          </p:cNvSpPr>
          <p:nvPr>
            <p:ph type="dt" sz="half" idx="10"/>
          </p:nvPr>
        </p:nvSpPr>
        <p:spPr>
          <a:xfrm>
            <a:off x="914400" y="6400800"/>
            <a:ext cx="1905000" cy="457200"/>
          </a:xfrm>
        </p:spPr>
        <p:txBody>
          <a:bodyPr anchorCtr="0"/>
          <a:lstStyle>
            <a:lvl1pPr>
              <a:defRPr smtClean="0"/>
            </a:lvl1pPr>
          </a:lstStyle>
          <a:p>
            <a:pPr>
              <a:defRPr/>
            </a:pPr>
            <a:endParaRPr lang="en-US"/>
          </a:p>
        </p:txBody>
      </p:sp>
      <p:sp>
        <p:nvSpPr>
          <p:cNvPr id="8" name="Rectangle 5"/>
          <p:cNvSpPr>
            <a:spLocks noGrp="1" noChangeArrowheads="1"/>
          </p:cNvSpPr>
          <p:nvPr>
            <p:ph type="ftr" sz="quarter" idx="11"/>
          </p:nvPr>
        </p:nvSpPr>
        <p:spPr>
          <a:xfrm>
            <a:off x="3505200" y="6400800"/>
            <a:ext cx="2895600" cy="457200"/>
          </a:xfrm>
        </p:spPr>
        <p:txBody>
          <a:bodyPr anchorCtr="0"/>
          <a:lstStyle>
            <a:lvl1pPr>
              <a:defRPr smtClean="0"/>
            </a:lvl1pPr>
          </a:lstStyle>
          <a:p>
            <a:pPr>
              <a:defRPr/>
            </a:pPr>
            <a:endParaRPr lang="en-US"/>
          </a:p>
        </p:txBody>
      </p:sp>
      <p:sp>
        <p:nvSpPr>
          <p:cNvPr id="9" name="Rectangle 6"/>
          <p:cNvSpPr>
            <a:spLocks noGrp="1" noChangeArrowheads="1"/>
          </p:cNvSpPr>
          <p:nvPr>
            <p:ph type="sldNum" sz="quarter" idx="12"/>
          </p:nvPr>
        </p:nvSpPr>
        <p:spPr/>
        <p:txBody>
          <a:bodyPr anchorCtr="0"/>
          <a:lstStyle>
            <a:lvl1pPr>
              <a:defRPr smtClean="0"/>
            </a:lvl1pPr>
          </a:lstStyle>
          <a:p>
            <a:pPr>
              <a:defRPr/>
            </a:pPr>
            <a:fld id="{1985AA7D-7BB9-45C7-948C-DE7B7F87142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5D766D2-8A90-461D-BBB7-638DAB78B40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381000"/>
            <a:ext cx="1943100" cy="54991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2038" y="381000"/>
            <a:ext cx="5681662" cy="54991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9AC6D54-CFFF-4FB9-8477-A12EC1EEC9B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1BD325F-32CB-4B0E-932E-7606A3D7DFD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9CCE0CD-BF9A-458F-AE01-D21E5FE622D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2038" y="1766888"/>
            <a:ext cx="3808412" cy="4113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2850" y="1766888"/>
            <a:ext cx="3808413" cy="4113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7544DE1-A38F-442F-9021-641CCC5B5EF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98788F6-D7F5-4A13-9CF5-D171DCAD24F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96FED71-630E-4380-9A4C-84C593D7E54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9B85CB9-1196-4352-BB28-13AD06B7A5D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EB2C9DF-1FB4-4927-8BD3-37D2DCB4D1E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9F581C8-7149-410E-AA80-2970F3CC229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tile tx="0" ty="0" sx="100000" sy="100000" flip="none" algn="tl"/>
        </a:blipFill>
        <a:effectLst/>
      </p:bgPr>
    </p:bg>
    <p:spTree>
      <p:nvGrpSpPr>
        <p:cNvPr id="1" name=""/>
        <p:cNvGrpSpPr/>
        <p:nvPr/>
      </p:nvGrpSpPr>
      <p:grpSpPr>
        <a:xfrm>
          <a:off x="0" y="0"/>
          <a:ext cx="0" cy="0"/>
          <a:chOff x="0" y="0"/>
          <a:chExt cx="0" cy="0"/>
        </a:xfrm>
      </p:grpSpPr>
      <p:pic>
        <p:nvPicPr>
          <p:cNvPr id="1026" name="Picture 2" descr="Expbanna"/>
          <p:cNvPicPr>
            <a:picLocks noChangeAspect="1" noChangeArrowheads="1"/>
          </p:cNvPicPr>
          <p:nvPr/>
        </p:nvPicPr>
        <p:blipFill>
          <a:blip r:embed="rId14" cstate="print"/>
          <a:srcRect/>
          <a:stretch>
            <a:fillRect/>
          </a:stretch>
        </p:blipFill>
        <p:spPr bwMode="invGray">
          <a:xfrm>
            <a:off x="0" y="0"/>
            <a:ext cx="685800" cy="6858000"/>
          </a:xfrm>
          <a:prstGeom prst="rect">
            <a:avLst/>
          </a:prstGeom>
          <a:noFill/>
          <a:ln w="9525">
            <a:noFill/>
            <a:miter lim="800000"/>
            <a:headEnd/>
            <a:tailEnd/>
          </a:ln>
        </p:spPr>
      </p:pic>
      <p:sp>
        <p:nvSpPr>
          <p:cNvPr id="1027" name="Rectangle 3"/>
          <p:cNvSpPr>
            <a:spLocks noGrp="1" noChangeArrowheads="1"/>
          </p:cNvSpPr>
          <p:nvPr>
            <p:ph type="title"/>
          </p:nvPr>
        </p:nvSpPr>
        <p:spPr bwMode="auto">
          <a:xfrm>
            <a:off x="1066800" y="381000"/>
            <a:ext cx="7772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5604" name="Rectangle 4"/>
          <p:cNvSpPr>
            <a:spLocks noGrp="1" noChangeArrowheads="1"/>
          </p:cNvSpPr>
          <p:nvPr>
            <p:ph type="dt" sz="half" idx="2"/>
          </p:nvPr>
        </p:nvSpPr>
        <p:spPr bwMode="auto">
          <a:xfrm>
            <a:off x="838200" y="6400800"/>
            <a:ext cx="190500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l">
              <a:spcBef>
                <a:spcPct val="0"/>
              </a:spcBef>
              <a:defRPr sz="1400" smtClean="0">
                <a:solidFill>
                  <a:schemeClr val="tx2"/>
                </a:solidFill>
                <a:latin typeface="Arial" charset="0"/>
              </a:defRPr>
            </a:lvl1pPr>
          </a:lstStyle>
          <a:p>
            <a:pPr>
              <a:defRPr/>
            </a:pPr>
            <a:endParaRPr lang="en-US"/>
          </a:p>
        </p:txBody>
      </p:sp>
      <p:sp>
        <p:nvSpPr>
          <p:cNvPr id="25605" name="Rectangle 5"/>
          <p:cNvSpPr>
            <a:spLocks noGrp="1" noChangeArrowheads="1"/>
          </p:cNvSpPr>
          <p:nvPr>
            <p:ph type="ftr" sz="quarter" idx="3"/>
          </p:nvPr>
        </p:nvSpPr>
        <p:spPr bwMode="auto">
          <a:xfrm>
            <a:off x="3429000" y="6400800"/>
            <a:ext cx="289560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spcBef>
                <a:spcPct val="0"/>
              </a:spcBef>
              <a:defRPr sz="1400" smtClean="0">
                <a:solidFill>
                  <a:schemeClr val="tx2"/>
                </a:solidFill>
                <a:latin typeface="Arial" charset="0"/>
              </a:defRPr>
            </a:lvl1pPr>
          </a:lstStyle>
          <a:p>
            <a:pPr>
              <a:defRPr/>
            </a:pPr>
            <a:endParaRPr lang="en-US"/>
          </a:p>
        </p:txBody>
      </p:sp>
      <p:sp>
        <p:nvSpPr>
          <p:cNvPr id="25606" name="Rectangle 6"/>
          <p:cNvSpPr>
            <a:spLocks noGrp="1" noChangeArrowheads="1"/>
          </p:cNvSpPr>
          <p:nvPr>
            <p:ph type="sldNum" sz="quarter" idx="4"/>
          </p:nvPr>
        </p:nvSpPr>
        <p:spPr bwMode="auto">
          <a:xfrm>
            <a:off x="7010400" y="6400800"/>
            <a:ext cx="190500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r">
              <a:spcBef>
                <a:spcPct val="0"/>
              </a:spcBef>
              <a:defRPr sz="1400" smtClean="0">
                <a:solidFill>
                  <a:schemeClr val="tx2"/>
                </a:solidFill>
                <a:latin typeface="Arial" charset="0"/>
              </a:defRPr>
            </a:lvl1pPr>
          </a:lstStyle>
          <a:p>
            <a:pPr>
              <a:defRPr/>
            </a:pPr>
            <a:fld id="{D8612AB5-962D-47AF-8E6B-93D590CB8B2A}" type="slidenum">
              <a:rPr lang="en-US"/>
              <a:pPr>
                <a:defRPr/>
              </a:pPr>
              <a:t>‹#›</a:t>
            </a:fld>
            <a:endParaRPr lang="en-US"/>
          </a:p>
        </p:txBody>
      </p:sp>
      <p:sp>
        <p:nvSpPr>
          <p:cNvPr id="1031" name="Rectangle 7"/>
          <p:cNvSpPr>
            <a:spLocks noGrp="1" noChangeArrowheads="1"/>
          </p:cNvSpPr>
          <p:nvPr>
            <p:ph type="body" idx="1"/>
          </p:nvPr>
        </p:nvSpPr>
        <p:spPr bwMode="auto">
          <a:xfrm>
            <a:off x="1062038" y="1766888"/>
            <a:ext cx="7769225" cy="41132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86"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Blip>
          <a:blip r:embed="rId15"/>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Font typeface="Wingdings" pitchFamily="2" charset="2"/>
        <a:buBlip>
          <a:blip r:embed="rId16"/>
        </a:buBli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Font typeface="Wingdings" pitchFamily="2" charset="2"/>
        <a:buChar char="s"/>
        <a:defRPr sz="2000">
          <a:solidFill>
            <a:schemeClr val="tx1"/>
          </a:solidFill>
          <a:latin typeface="+mn-lt"/>
        </a:defRPr>
      </a:lvl4pPr>
      <a:lvl5pPr marL="2057400" indent="-228600" algn="l" rtl="0" eaLnBrk="0" fontAlgn="base" hangingPunct="0">
        <a:spcBef>
          <a:spcPct val="20000"/>
        </a:spcBef>
        <a:spcAft>
          <a:spcPct val="0"/>
        </a:spcAft>
        <a:buClr>
          <a:schemeClr val="tx2"/>
        </a:buClr>
        <a:buFont typeface="Wingdings" pitchFamily="2" charset="2"/>
        <a:buChar char="s"/>
        <a:defRPr sz="2000">
          <a:solidFill>
            <a:schemeClr val="tx1"/>
          </a:solidFill>
          <a:latin typeface="+mn-lt"/>
        </a:defRPr>
      </a:lvl5pPr>
      <a:lvl6pPr marL="25146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6pPr>
      <a:lvl7pPr marL="29718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7pPr>
      <a:lvl8pPr marL="34290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8pPr>
      <a:lvl9pPr marL="3886200" indent="-228600" algn="l" rtl="0" fontAlgn="base">
        <a:spcBef>
          <a:spcPct val="20000"/>
        </a:spcBef>
        <a:spcAft>
          <a:spcPct val="0"/>
        </a:spcAft>
        <a:buClr>
          <a:schemeClr val="tx2"/>
        </a:buClr>
        <a:buFont typeface="Wingdings" pitchFamily="2" charset="2"/>
        <a:buChar char="s"/>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685800"/>
            <a:ext cx="7772400" cy="1295400"/>
          </a:xfrm>
          <a:ln w="9525" cmpd="sng"/>
        </p:spPr>
        <p:txBody>
          <a:bodyPr/>
          <a:lstStyle/>
          <a:p>
            <a:pPr eaLnBrk="1" hangingPunct="1"/>
            <a:r>
              <a:rPr lang="en-US" sz="3200" b="1" smtClean="0"/>
              <a:t>ACCESS  TO ELECTRONIC INFORMATION RESOURCES IN LIBRARIES</a:t>
            </a:r>
            <a:r>
              <a:rPr lang="en-US" sz="3400" b="1" smtClean="0">
                <a:solidFill>
                  <a:srgbClr val="FF0000"/>
                </a:solidFill>
                <a:latin typeface="Century Schoolbook" pitchFamily="18" charset="0"/>
              </a:rPr>
              <a:t> </a:t>
            </a:r>
          </a:p>
        </p:txBody>
      </p:sp>
      <p:sp>
        <p:nvSpPr>
          <p:cNvPr id="3075" name="Rectangle 3"/>
          <p:cNvSpPr>
            <a:spLocks noGrp="1" noChangeArrowheads="1"/>
          </p:cNvSpPr>
          <p:nvPr>
            <p:ph type="subTitle" idx="1"/>
          </p:nvPr>
        </p:nvSpPr>
        <p:spPr>
          <a:xfrm>
            <a:off x="609600" y="3200400"/>
            <a:ext cx="8001000" cy="2362200"/>
          </a:xfrm>
          <a:ln w="9525"/>
        </p:spPr>
        <p:txBody>
          <a:bodyPr/>
          <a:lstStyle/>
          <a:p>
            <a:pPr eaLnBrk="1" hangingPunct="1"/>
            <a:r>
              <a:rPr lang="en-US" sz="2800" b="1" smtClean="0">
                <a:solidFill>
                  <a:srgbClr val="CC3300"/>
                </a:solidFill>
                <a:latin typeface="Arial Unicode MS" pitchFamily="34" charset="-128"/>
              </a:rPr>
              <a:t>Dr. N. RUPSING NAIK</a:t>
            </a:r>
            <a:r>
              <a:rPr lang="en-US" sz="2800" b="1" smtClean="0">
                <a:solidFill>
                  <a:srgbClr val="CC3300"/>
                </a:solidFill>
              </a:rPr>
              <a:t> </a:t>
            </a:r>
          </a:p>
          <a:p>
            <a:pPr eaLnBrk="1" hangingPunct="1"/>
            <a:r>
              <a:rPr lang="en-US" sz="2800" b="1" smtClean="0">
                <a:solidFill>
                  <a:srgbClr val="CC0099"/>
                </a:solidFill>
              </a:rPr>
              <a:t>University Librarian I/c,</a:t>
            </a:r>
          </a:p>
          <a:p>
            <a:pPr eaLnBrk="1" hangingPunct="1"/>
            <a:r>
              <a:rPr lang="en-US" sz="2800" smtClean="0"/>
              <a:t>University Library, JNT University Hyderabad.</a:t>
            </a:r>
          </a:p>
          <a:p>
            <a:pPr eaLnBrk="1" hangingPunct="1"/>
            <a:r>
              <a:rPr lang="en-US" sz="2800" smtClean="0"/>
              <a:t>email: </a:t>
            </a:r>
            <a:r>
              <a:rPr lang="en-US" sz="2800" b="1" i="1" smtClean="0">
                <a:solidFill>
                  <a:srgbClr val="0033CC"/>
                </a:solidFill>
              </a:rPr>
              <a:t>nunsavath2007@rediffmail.com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body" idx="1"/>
          </p:nvPr>
        </p:nvSpPr>
        <p:spPr>
          <a:xfrm>
            <a:off x="1062038" y="228600"/>
            <a:ext cx="7769225" cy="6400800"/>
          </a:xfrm>
        </p:spPr>
        <p:txBody>
          <a:bodyPr/>
          <a:lstStyle/>
          <a:p>
            <a:pPr marL="412750" indent="-412750" eaLnBrk="1" hangingPunct="1">
              <a:lnSpc>
                <a:spcPct val="80000"/>
              </a:lnSpc>
              <a:buFontTx/>
              <a:buNone/>
            </a:pPr>
            <a:r>
              <a:rPr lang="en-US" sz="2400" b="1" i="1" smtClean="0">
                <a:solidFill>
                  <a:srgbClr val="CC0099"/>
                </a:solidFill>
              </a:rPr>
              <a:t>Definition:</a:t>
            </a:r>
            <a:endParaRPr lang="en-US" sz="2400" b="1" smtClean="0">
              <a:solidFill>
                <a:srgbClr val="CC0099"/>
              </a:solidFill>
            </a:endParaRPr>
          </a:p>
          <a:p>
            <a:pPr marL="412750" indent="-412750" eaLnBrk="1" hangingPunct="1">
              <a:lnSpc>
                <a:spcPct val="80000"/>
              </a:lnSpc>
            </a:pPr>
            <a:r>
              <a:rPr lang="en-US" sz="2200" smtClean="0"/>
              <a:t>An article or complete journal available fully electronically via a web site on the Internet. It could be available free or as part of a paid for service. This trend is older and more established than the trend of providing e-book content via the Internet.</a:t>
            </a:r>
          </a:p>
          <a:p>
            <a:pPr marL="412750" indent="-412750" eaLnBrk="1" hangingPunct="1">
              <a:lnSpc>
                <a:spcPct val="80000"/>
              </a:lnSpc>
            </a:pPr>
            <a:r>
              <a:rPr lang="en-US" sz="2200" smtClean="0"/>
              <a:t>Full-text journal publications those are available in electronic format, covering a variety of subjects, which are available over the Internet.</a:t>
            </a:r>
            <a:endParaRPr lang="en-US" sz="2200" b="1" i="1" smtClean="0">
              <a:solidFill>
                <a:srgbClr val="CC0099"/>
              </a:solidFill>
            </a:endParaRPr>
          </a:p>
          <a:p>
            <a:pPr marL="412750" indent="-412750" eaLnBrk="1" hangingPunct="1">
              <a:lnSpc>
                <a:spcPct val="80000"/>
              </a:lnSpc>
              <a:buFontTx/>
              <a:buNone/>
            </a:pPr>
            <a:r>
              <a:rPr lang="en-US" sz="2400" b="1" i="1" smtClean="0">
                <a:solidFill>
                  <a:srgbClr val="CC0099"/>
                </a:solidFill>
              </a:rPr>
              <a:t>Advantages of e-journals :</a:t>
            </a:r>
            <a:endParaRPr lang="en-US" sz="2400" smtClean="0"/>
          </a:p>
          <a:p>
            <a:pPr marL="412750" indent="-412750" eaLnBrk="1" hangingPunct="1">
              <a:lnSpc>
                <a:spcPct val="80000"/>
              </a:lnSpc>
            </a:pPr>
            <a:r>
              <a:rPr lang="en-US" sz="2200" smtClean="0"/>
              <a:t>The ability to deliver 3-D images, video, animation, and links to the abstracts or full text of other journals articles provides added value compared to the printed journal.</a:t>
            </a:r>
          </a:p>
          <a:p>
            <a:pPr marL="412750" indent="-412750" eaLnBrk="1" hangingPunct="1">
              <a:lnSpc>
                <a:spcPct val="80000"/>
              </a:lnSpc>
            </a:pPr>
            <a:r>
              <a:rPr lang="en-US" sz="2200" smtClean="0"/>
              <a:t>Electronic Journals are Speedy scientific communication process, Interactive, easy to search for articles by a particular author or on a particular topic or any specific information anywhere in the text, Available 24 hours a day, 7 days a week.  </a:t>
            </a:r>
          </a:p>
          <a:p>
            <a:pPr marL="412750" indent="-412750" eaLnBrk="1" hangingPunct="1">
              <a:lnSpc>
                <a:spcPct val="80000"/>
              </a:lnSpc>
            </a:pPr>
            <a:r>
              <a:rPr lang="en-US" sz="2200" smtClean="0"/>
              <a:t>They can Easily be merged with alerting services, Support multimedia, Link to other pages on the internet and scholarly publication, They don’t need library space nor shelving costs nor can they be stolen from the library.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xfrm>
            <a:off x="1062038" y="457200"/>
            <a:ext cx="7769225" cy="5715000"/>
          </a:xfrm>
        </p:spPr>
        <p:txBody>
          <a:bodyPr/>
          <a:lstStyle/>
          <a:p>
            <a:pPr marL="412750" indent="-412750" eaLnBrk="1" hangingPunct="1">
              <a:lnSpc>
                <a:spcPct val="80000"/>
              </a:lnSpc>
              <a:buFontTx/>
              <a:buNone/>
            </a:pPr>
            <a:r>
              <a:rPr lang="en-US" sz="2400" b="1" i="1" smtClean="0">
                <a:solidFill>
                  <a:srgbClr val="CC0099"/>
                </a:solidFill>
              </a:rPr>
              <a:t>Access to e-Journals:</a:t>
            </a:r>
            <a:r>
              <a:rPr lang="en-US" sz="2400" b="1" smtClean="0">
                <a:solidFill>
                  <a:srgbClr val="CC0099"/>
                </a:solidFill>
              </a:rPr>
              <a:t> </a:t>
            </a:r>
          </a:p>
          <a:p>
            <a:pPr marL="412750" indent="-412750" eaLnBrk="1" hangingPunct="1">
              <a:lnSpc>
                <a:spcPct val="80000"/>
              </a:lnSpc>
              <a:buFontTx/>
              <a:buNone/>
            </a:pPr>
            <a:endParaRPr lang="en-US" sz="2400" b="1" smtClean="0">
              <a:solidFill>
                <a:srgbClr val="CC0099"/>
              </a:solidFill>
            </a:endParaRPr>
          </a:p>
          <a:p>
            <a:pPr marL="412750" indent="-412750" eaLnBrk="1" hangingPunct="1">
              <a:lnSpc>
                <a:spcPct val="80000"/>
              </a:lnSpc>
            </a:pPr>
            <a:r>
              <a:rPr lang="en-US" sz="2200" smtClean="0"/>
              <a:t>In order to make the maximum use of e-journals and access options, one has to be very careful in subscribing the e-journals about various IT issues and formats available such as HTML, PDF, SGML. </a:t>
            </a:r>
          </a:p>
          <a:p>
            <a:pPr marL="412750" indent="-412750" eaLnBrk="1" hangingPunct="1">
              <a:lnSpc>
                <a:spcPct val="80000"/>
              </a:lnSpc>
            </a:pPr>
            <a:r>
              <a:rPr lang="en-US" sz="2200" smtClean="0"/>
              <a:t>Because they require specific application programme for reading, retrieving, and downloading the contents. </a:t>
            </a:r>
          </a:p>
          <a:p>
            <a:pPr marL="412750" indent="-412750" eaLnBrk="1" hangingPunct="1">
              <a:lnSpc>
                <a:spcPct val="80000"/>
              </a:lnSpc>
            </a:pPr>
            <a:r>
              <a:rPr lang="en-US" sz="2200" smtClean="0"/>
              <a:t>Access to e-journals is provided either by publishers themselves or through ejournals portals.</a:t>
            </a:r>
          </a:p>
          <a:p>
            <a:pPr marL="412750" indent="-412750" eaLnBrk="1" hangingPunct="1">
              <a:lnSpc>
                <a:spcPct val="80000"/>
              </a:lnSpc>
            </a:pPr>
            <a:r>
              <a:rPr lang="en-US" sz="2200" smtClean="0"/>
              <a:t>The libraries and information centres cater to the information and reference needs of a variety of users in different disciplines, which indeed is tedious and problematic task to subscribe to all. </a:t>
            </a:r>
          </a:p>
          <a:p>
            <a:pPr marL="412750" indent="-412750" eaLnBrk="1" hangingPunct="1">
              <a:lnSpc>
                <a:spcPct val="80000"/>
              </a:lnSpc>
            </a:pPr>
            <a:r>
              <a:rPr lang="en-US" sz="2200" smtClean="0"/>
              <a:t>e-journals through various publishers. e-journal portals are the best options for subscribing unlimited number of e-journals published through various publishers at a single gateway.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38200" y="228600"/>
            <a:ext cx="8001000" cy="381000"/>
          </a:xfrm>
        </p:spPr>
        <p:txBody>
          <a:bodyPr/>
          <a:lstStyle/>
          <a:p>
            <a:pPr marL="682625" indent="-682625" eaLnBrk="1" hangingPunct="1"/>
            <a:r>
              <a:rPr lang="en-US" sz="2400" b="1" smtClean="0">
                <a:solidFill>
                  <a:schemeClr val="hlink"/>
                </a:solidFill>
              </a:rPr>
              <a:t>2.4 ELECTRONIC DATABASES</a:t>
            </a:r>
          </a:p>
        </p:txBody>
      </p:sp>
      <p:sp>
        <p:nvSpPr>
          <p:cNvPr id="14339" name="Rectangle 3"/>
          <p:cNvSpPr>
            <a:spLocks noGrp="1" noChangeArrowheads="1"/>
          </p:cNvSpPr>
          <p:nvPr>
            <p:ph type="body" idx="1"/>
          </p:nvPr>
        </p:nvSpPr>
        <p:spPr>
          <a:xfrm>
            <a:off x="838200" y="609600"/>
            <a:ext cx="8153400" cy="6019800"/>
          </a:xfrm>
        </p:spPr>
        <p:txBody>
          <a:bodyPr/>
          <a:lstStyle/>
          <a:p>
            <a:pPr marL="0" indent="0" eaLnBrk="1" hangingPunct="1">
              <a:lnSpc>
                <a:spcPct val="80000"/>
              </a:lnSpc>
            </a:pPr>
            <a:r>
              <a:rPr lang="en-US" sz="2200" smtClean="0"/>
              <a:t>Users and application programs which access data do not need to be aware of the detailed storage structure of the data on a computer storage device, in other words, the data are stored in a way so that they are independent of one or more application programs that use the data.</a:t>
            </a:r>
          </a:p>
          <a:p>
            <a:pPr marL="0" indent="0" eaLnBrk="1" hangingPunct="1">
              <a:lnSpc>
                <a:spcPct val="80000"/>
              </a:lnSpc>
            </a:pPr>
            <a:r>
              <a:rPr lang="en-US" sz="2200" smtClean="0"/>
              <a:t>Data that is stored more or less permanently in a computer readable file is termed as a database. The software that allows one or many persons to use and/or modify this data is a database management system (DBMS). Major role of DBMS is to allow the user to deal with the data in abstract terms, rather than as how the computer stores it.</a:t>
            </a:r>
          </a:p>
          <a:p>
            <a:pPr marL="0" indent="0" eaLnBrk="1" hangingPunct="1">
              <a:lnSpc>
                <a:spcPct val="80000"/>
              </a:lnSpc>
              <a:buFontTx/>
              <a:buNone/>
            </a:pPr>
            <a:r>
              <a:rPr lang="en-US" sz="2000" b="1" i="1" smtClean="0">
                <a:solidFill>
                  <a:srgbClr val="CC0099"/>
                </a:solidFill>
              </a:rPr>
              <a:t>Definition:</a:t>
            </a:r>
            <a:endParaRPr lang="en-US" sz="2000" smtClean="0">
              <a:solidFill>
                <a:srgbClr val="CC0099"/>
              </a:solidFill>
            </a:endParaRPr>
          </a:p>
          <a:p>
            <a:pPr marL="0" indent="0" eaLnBrk="1" hangingPunct="1">
              <a:lnSpc>
                <a:spcPct val="80000"/>
              </a:lnSpc>
              <a:buFontTx/>
              <a:buNone/>
            </a:pPr>
            <a:r>
              <a:rPr lang="en-US" sz="2200" smtClean="0"/>
              <a:t>A collection of information organized and presented to serve a specific purpose. A computerized database is an updated, organised file of machine-readable information that is rapidly searched and retrieved by computer.</a:t>
            </a:r>
          </a:p>
          <a:p>
            <a:pPr marL="0" indent="0" eaLnBrk="1" hangingPunct="1">
              <a:lnSpc>
                <a:spcPct val="80000"/>
              </a:lnSpc>
              <a:buFontTx/>
              <a:buNone/>
            </a:pPr>
            <a:r>
              <a:rPr lang="en-US" sz="2000" b="1" i="1" smtClean="0">
                <a:solidFill>
                  <a:srgbClr val="CC0099"/>
                </a:solidFill>
              </a:rPr>
              <a:t>The features of a database are:</a:t>
            </a:r>
          </a:p>
          <a:p>
            <a:pPr marL="0" indent="0" eaLnBrk="1" hangingPunct="1">
              <a:lnSpc>
                <a:spcPct val="80000"/>
              </a:lnSpc>
            </a:pPr>
            <a:r>
              <a:rPr lang="en-US" sz="2200" smtClean="0"/>
              <a:t>Any number of users can have access to a data element any number of times.</a:t>
            </a:r>
          </a:p>
          <a:p>
            <a:pPr marL="0" indent="0" eaLnBrk="1" hangingPunct="1">
              <a:lnSpc>
                <a:spcPct val="80000"/>
              </a:lnSpc>
            </a:pPr>
            <a:r>
              <a:rPr lang="en-US" sz="2200" smtClean="0"/>
              <a:t>Data elements in the database are independent of data representation, devices descriptions, programs or special structures of the data.</a:t>
            </a:r>
          </a:p>
          <a:p>
            <a:pPr marL="0" indent="0" eaLnBrk="1" hangingPunct="1">
              <a:lnSpc>
                <a:spcPct val="80000"/>
              </a:lnSpc>
            </a:pPr>
            <a:r>
              <a:rPr lang="en-US" sz="2200" smtClean="0"/>
              <a:t>A database is a physically available object.</a:t>
            </a:r>
          </a:p>
          <a:p>
            <a:pPr marL="0" indent="0" eaLnBrk="1" hangingPunct="1">
              <a:lnSpc>
                <a:spcPct val="80000"/>
              </a:lnSpc>
              <a:buFontTx/>
              <a:buNone/>
            </a:pPr>
            <a:endParaRPr lang="en-US" sz="22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838200" y="228600"/>
            <a:ext cx="8001000" cy="457200"/>
          </a:xfrm>
        </p:spPr>
        <p:txBody>
          <a:bodyPr/>
          <a:lstStyle/>
          <a:p>
            <a:pPr marL="682625" indent="-682625" eaLnBrk="1" hangingPunct="1"/>
            <a:r>
              <a:rPr lang="en-US" sz="2600" b="1" smtClean="0">
                <a:solidFill>
                  <a:schemeClr val="hlink"/>
                </a:solidFill>
              </a:rPr>
              <a:t>2.5 ELECTRONIC BOOKS (E-BOOKS)</a:t>
            </a:r>
          </a:p>
        </p:txBody>
      </p:sp>
      <p:sp>
        <p:nvSpPr>
          <p:cNvPr id="15363" name="Rectangle 3"/>
          <p:cNvSpPr>
            <a:spLocks noGrp="1" noChangeArrowheads="1"/>
          </p:cNvSpPr>
          <p:nvPr>
            <p:ph type="body" idx="1"/>
          </p:nvPr>
        </p:nvSpPr>
        <p:spPr>
          <a:xfrm>
            <a:off x="838200" y="1295400"/>
            <a:ext cx="7993063" cy="5029200"/>
          </a:xfrm>
        </p:spPr>
        <p:txBody>
          <a:bodyPr/>
          <a:lstStyle/>
          <a:p>
            <a:pPr marL="231775" indent="-231775" eaLnBrk="1" hangingPunct="1"/>
            <a:r>
              <a:rPr lang="en-US" sz="2400" smtClean="0"/>
              <a:t>e-Books are simply books that are available in digital formats. </a:t>
            </a:r>
          </a:p>
          <a:p>
            <a:pPr marL="231775" indent="-231775" eaLnBrk="1" hangingPunct="1"/>
            <a:r>
              <a:rPr lang="en-US" sz="2400" smtClean="0"/>
              <a:t>E-Books are exactly like print or paper books except that they are bound electronically. </a:t>
            </a:r>
          </a:p>
          <a:p>
            <a:pPr marL="231775" indent="-231775" eaLnBrk="1" hangingPunct="1"/>
            <a:r>
              <a:rPr lang="en-US" sz="2400" smtClean="0"/>
              <a:t>They can be downloaded in .pdf, .html, plain text and rich text formats for example, and they can also be purchased in CD-ROM and floppy disc formats.</a:t>
            </a:r>
            <a:r>
              <a:rPr lang="en-US" sz="2600" smtClean="0"/>
              <a:t> </a:t>
            </a:r>
          </a:p>
          <a:p>
            <a:pPr marL="231775" indent="-231775" eaLnBrk="1" hangingPunct="1">
              <a:buFontTx/>
              <a:buNone/>
            </a:pPr>
            <a:r>
              <a:rPr lang="en-US" sz="2400" b="1" i="1" smtClean="0">
                <a:solidFill>
                  <a:srgbClr val="CC0099"/>
                </a:solidFill>
              </a:rPr>
              <a:t>Definitions:</a:t>
            </a:r>
            <a:r>
              <a:rPr lang="en-US" sz="2400" i="1" smtClean="0"/>
              <a:t> </a:t>
            </a:r>
          </a:p>
          <a:p>
            <a:pPr marL="231775" indent="-231775" eaLnBrk="1" hangingPunct="1">
              <a:buFontTx/>
              <a:buNone/>
            </a:pPr>
            <a:r>
              <a:rPr lang="en-US" sz="2200" smtClean="0"/>
              <a:t>    An e-Book is digital reading material that a user can view on a desktop or notebook personal computer, or on a dedicated, portable device with a large storage capacity and the ability to download new titles via a network connection.</a:t>
            </a:r>
          </a:p>
          <a:p>
            <a:pPr marL="231775" indent="-231775" eaLnBrk="1" hangingPunct="1">
              <a:buFontTx/>
              <a:buNone/>
            </a:pPr>
            <a:endParaRPr lang="en-US" sz="22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body" idx="1"/>
          </p:nvPr>
        </p:nvSpPr>
        <p:spPr>
          <a:xfrm>
            <a:off x="1062038" y="457200"/>
            <a:ext cx="7769225" cy="5791200"/>
          </a:xfrm>
        </p:spPr>
        <p:txBody>
          <a:bodyPr/>
          <a:lstStyle/>
          <a:p>
            <a:pPr marL="412750" indent="-412750" eaLnBrk="1" hangingPunct="1">
              <a:lnSpc>
                <a:spcPct val="80000"/>
              </a:lnSpc>
              <a:buFontTx/>
              <a:buNone/>
            </a:pPr>
            <a:r>
              <a:rPr lang="en-US" sz="2000" b="1" i="1" smtClean="0">
                <a:solidFill>
                  <a:srgbClr val="CC0099"/>
                </a:solidFill>
              </a:rPr>
              <a:t>The following are some special features of e- Books:</a:t>
            </a:r>
            <a:endParaRPr lang="en-US" sz="2000" smtClean="0">
              <a:solidFill>
                <a:srgbClr val="CC0099"/>
              </a:solidFill>
            </a:endParaRPr>
          </a:p>
          <a:p>
            <a:pPr marL="412750" indent="-412750" eaLnBrk="1" hangingPunct="1">
              <a:lnSpc>
                <a:spcPct val="80000"/>
              </a:lnSpc>
            </a:pPr>
            <a:r>
              <a:rPr lang="en-US" sz="2200" smtClean="0"/>
              <a:t>Books never go out of print and are economically feasible to publish low demand titles.</a:t>
            </a:r>
          </a:p>
          <a:p>
            <a:pPr marL="412750" indent="-412750" eaLnBrk="1" hangingPunct="1">
              <a:lnSpc>
                <a:spcPct val="80000"/>
              </a:lnSpc>
            </a:pPr>
            <a:r>
              <a:rPr lang="en-US" sz="2200" smtClean="0"/>
              <a:t>Content which includes audio and full motion video</a:t>
            </a:r>
          </a:p>
          <a:p>
            <a:pPr marL="412750" indent="-412750" eaLnBrk="1" hangingPunct="1">
              <a:lnSpc>
                <a:spcPct val="80000"/>
              </a:lnSpc>
            </a:pPr>
            <a:r>
              <a:rPr lang="en-US" sz="2200" smtClean="0"/>
              <a:t>Carry several books in one small package and can save e-Books on the Internet or Computers.</a:t>
            </a:r>
          </a:p>
          <a:p>
            <a:pPr marL="412750" indent="-412750" eaLnBrk="1" hangingPunct="1">
              <a:lnSpc>
                <a:spcPct val="80000"/>
              </a:lnSpc>
            </a:pPr>
            <a:r>
              <a:rPr lang="en-US" sz="2200" smtClean="0"/>
              <a:t>The visually impaired may switch to audio mode and have an e-Book read to them. Reduce environmental waste </a:t>
            </a:r>
          </a:p>
          <a:p>
            <a:pPr marL="412750" indent="-412750" eaLnBrk="1" hangingPunct="1">
              <a:lnSpc>
                <a:spcPct val="80000"/>
              </a:lnSpc>
            </a:pPr>
            <a:r>
              <a:rPr lang="en-US" sz="2200" smtClean="0"/>
              <a:t>Access from any where.</a:t>
            </a:r>
            <a:endParaRPr lang="en-US" sz="2200" b="1" i="1" smtClean="0">
              <a:solidFill>
                <a:srgbClr val="CC0099"/>
              </a:solidFill>
            </a:endParaRPr>
          </a:p>
          <a:p>
            <a:pPr marL="412750" indent="-412750" eaLnBrk="1" hangingPunct="1">
              <a:lnSpc>
                <a:spcPct val="80000"/>
              </a:lnSpc>
              <a:buFontTx/>
              <a:buNone/>
            </a:pPr>
            <a:r>
              <a:rPr lang="en-US" sz="2400" b="1" i="1" smtClean="0">
                <a:solidFill>
                  <a:srgbClr val="CC0099"/>
                </a:solidFill>
              </a:rPr>
              <a:t>Advantages of e-Books :</a:t>
            </a:r>
            <a:endParaRPr lang="en-US" sz="2400" smtClean="0"/>
          </a:p>
          <a:p>
            <a:pPr marL="412750" indent="-412750" eaLnBrk="1" hangingPunct="1">
              <a:lnSpc>
                <a:spcPct val="80000"/>
              </a:lnSpc>
            </a:pPr>
            <a:r>
              <a:rPr lang="en-US" sz="2200" smtClean="0"/>
              <a:t>e-Books take much less space. </a:t>
            </a:r>
          </a:p>
          <a:p>
            <a:pPr marL="412750" indent="-412750" eaLnBrk="1" hangingPunct="1">
              <a:lnSpc>
                <a:spcPct val="80000"/>
              </a:lnSpc>
            </a:pPr>
            <a:r>
              <a:rPr lang="en-US" sz="2200" smtClean="0"/>
              <a:t>These can be made available on a CD-ROM and occupy a fraction of the space of a paper volume of the same title.</a:t>
            </a:r>
          </a:p>
          <a:p>
            <a:pPr marL="412750" indent="-412750" eaLnBrk="1" hangingPunct="1">
              <a:lnSpc>
                <a:spcPct val="80000"/>
              </a:lnSpc>
            </a:pPr>
            <a:r>
              <a:rPr lang="en-US" sz="2200" smtClean="0"/>
              <a:t>e-Books are also nice because anyone can read them with the click of mouse. </a:t>
            </a:r>
          </a:p>
          <a:p>
            <a:pPr marL="412750" indent="-412750" eaLnBrk="1" hangingPunct="1">
              <a:lnSpc>
                <a:spcPct val="80000"/>
              </a:lnSpc>
            </a:pPr>
            <a:r>
              <a:rPr lang="en-US" sz="2200" smtClean="0"/>
              <a:t>The e-Book both in its online or CD-ROM form may contain animations and live action illustrations, which are not possible in paper books.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838200" y="457200"/>
            <a:ext cx="7993063" cy="5867400"/>
          </a:xfrm>
        </p:spPr>
        <p:txBody>
          <a:bodyPr/>
          <a:lstStyle/>
          <a:p>
            <a:pPr marL="412750" indent="-412750" eaLnBrk="1" hangingPunct="1">
              <a:lnSpc>
                <a:spcPct val="90000"/>
              </a:lnSpc>
              <a:buFontTx/>
              <a:buNone/>
            </a:pPr>
            <a:r>
              <a:rPr lang="en-US" sz="2400" b="1" smtClean="0">
                <a:solidFill>
                  <a:schemeClr val="hlink"/>
                </a:solidFill>
              </a:rPr>
              <a:t>2.6 ELECTRONIC THESIS &amp; DISSERTATIONS (ETDS):</a:t>
            </a:r>
          </a:p>
          <a:p>
            <a:pPr marL="412750" indent="-412750" eaLnBrk="1" hangingPunct="1">
              <a:lnSpc>
                <a:spcPct val="90000"/>
              </a:lnSpc>
              <a:buFontTx/>
              <a:buNone/>
            </a:pPr>
            <a:r>
              <a:rPr lang="en-US" sz="2400" b="1" smtClean="0">
                <a:solidFill>
                  <a:srgbClr val="CC0099"/>
                </a:solidFill>
              </a:rPr>
              <a:t> </a:t>
            </a:r>
          </a:p>
          <a:p>
            <a:pPr marL="412750" indent="-412750" eaLnBrk="1" hangingPunct="1">
              <a:lnSpc>
                <a:spcPct val="90000"/>
              </a:lnSpc>
            </a:pPr>
            <a:r>
              <a:rPr lang="en-US" sz="2200" smtClean="0"/>
              <a:t>An ETD is a document that explains the research or scholarship of a research scholar in an electronic format. </a:t>
            </a:r>
          </a:p>
          <a:p>
            <a:pPr marL="412750" indent="-412750" eaLnBrk="1" hangingPunct="1">
              <a:lnSpc>
                <a:spcPct val="90000"/>
              </a:lnSpc>
            </a:pPr>
            <a:r>
              <a:rPr lang="en-US" sz="2200" smtClean="0"/>
              <a:t>It is simultaneously suitable for machine archives and worldwide retrieval. </a:t>
            </a:r>
          </a:p>
          <a:p>
            <a:pPr marL="412750" indent="-412750" eaLnBrk="1" hangingPunct="1">
              <a:lnSpc>
                <a:spcPct val="90000"/>
              </a:lnSpc>
            </a:pPr>
            <a:r>
              <a:rPr lang="en-US" sz="2200" smtClean="0"/>
              <a:t>The ETD is similar to its paper predecessor. For example, it has figures, tables, footnotes, and references, a title page with the author's name, the official name of the university, the degree sought, and the names of the committee members. </a:t>
            </a:r>
          </a:p>
          <a:p>
            <a:pPr marL="412750" indent="-412750" eaLnBrk="1" hangingPunct="1">
              <a:lnSpc>
                <a:spcPct val="90000"/>
              </a:lnSpc>
            </a:pPr>
            <a:r>
              <a:rPr lang="en-US" sz="2200" smtClean="0"/>
              <a:t>Furthermore, it may describe why the work was done, how the research relates to previous work as recorded in the literature, the research methods used, the results, and the interpretation and discussion of the results, and a summary with conclusions. </a:t>
            </a:r>
          </a:p>
          <a:p>
            <a:pPr marL="412750" indent="-412750" eaLnBrk="1" hangingPunct="1">
              <a:lnSpc>
                <a:spcPct val="90000"/>
              </a:lnSpc>
            </a:pPr>
            <a:r>
              <a:rPr lang="en-US" sz="2200" smtClean="0"/>
              <a:t>The ETD is different from its paper predecessor, however, in a few important aspects.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228600"/>
            <a:ext cx="8153400" cy="381000"/>
          </a:xfrm>
        </p:spPr>
        <p:txBody>
          <a:bodyPr/>
          <a:lstStyle/>
          <a:p>
            <a:pPr marL="682625" indent="-682625" eaLnBrk="1" hangingPunct="1"/>
            <a:r>
              <a:rPr lang="en-US" sz="2600" b="1" smtClean="0">
                <a:solidFill>
                  <a:schemeClr val="hlink"/>
                </a:solidFill>
              </a:rPr>
              <a:t>2.7 DIGITAL LIBRARIES</a:t>
            </a:r>
          </a:p>
        </p:txBody>
      </p:sp>
      <p:sp>
        <p:nvSpPr>
          <p:cNvPr id="18435" name="Rectangle 3"/>
          <p:cNvSpPr>
            <a:spLocks noGrp="1" noChangeArrowheads="1"/>
          </p:cNvSpPr>
          <p:nvPr>
            <p:ph type="body" idx="1"/>
          </p:nvPr>
        </p:nvSpPr>
        <p:spPr>
          <a:xfrm>
            <a:off x="762000" y="685800"/>
            <a:ext cx="8153400" cy="5041900"/>
          </a:xfrm>
        </p:spPr>
        <p:txBody>
          <a:bodyPr/>
          <a:lstStyle/>
          <a:p>
            <a:pPr marL="231775" indent="-231775" eaLnBrk="1" hangingPunct="1">
              <a:lnSpc>
                <a:spcPct val="90000"/>
              </a:lnSpc>
              <a:spcBef>
                <a:spcPct val="0"/>
              </a:spcBef>
            </a:pPr>
            <a:r>
              <a:rPr lang="en-US" sz="2200" smtClean="0"/>
              <a:t>The term digital library was evolved in early 1970s. The first application of digital library concept was associated with character coded storage and full text indexing of legal &amp; scientific documents. </a:t>
            </a:r>
          </a:p>
          <a:p>
            <a:pPr marL="231775" indent="-231775" eaLnBrk="1" hangingPunct="1">
              <a:lnSpc>
                <a:spcPct val="90000"/>
              </a:lnSpc>
              <a:spcBef>
                <a:spcPct val="0"/>
              </a:spcBef>
            </a:pPr>
            <a:r>
              <a:rPr lang="en-US" sz="2200" smtClean="0"/>
              <a:t>Digital Libraries basically store materials in electronic format and manipulate large collection of those materials effectively. </a:t>
            </a:r>
          </a:p>
          <a:p>
            <a:pPr marL="231775" indent="-231775" eaLnBrk="1" hangingPunct="1">
              <a:lnSpc>
                <a:spcPct val="90000"/>
              </a:lnSpc>
              <a:spcBef>
                <a:spcPct val="0"/>
              </a:spcBef>
            </a:pPr>
            <a:r>
              <a:rPr lang="en-US" sz="2200" smtClean="0"/>
              <a:t>When the information is organized, processed and transmitted by means of digital devices, the concept of digital library emerges.</a:t>
            </a:r>
          </a:p>
          <a:p>
            <a:pPr marL="231775" indent="-231775" eaLnBrk="1" hangingPunct="1">
              <a:lnSpc>
                <a:spcPct val="90000"/>
              </a:lnSpc>
              <a:spcBef>
                <a:spcPct val="0"/>
              </a:spcBef>
            </a:pPr>
            <a:r>
              <a:rPr lang="en-US" sz="2200" smtClean="0"/>
              <a:t>It can be truly a virtual library if it is started on purely digital basis. </a:t>
            </a:r>
          </a:p>
          <a:p>
            <a:pPr marL="231775" indent="-231775" eaLnBrk="1" hangingPunct="1">
              <a:lnSpc>
                <a:spcPct val="90000"/>
              </a:lnSpc>
              <a:spcBef>
                <a:spcPct val="0"/>
              </a:spcBef>
            </a:pPr>
            <a:r>
              <a:rPr lang="en-US" sz="2200" smtClean="0"/>
              <a:t>Thus digital library means:</a:t>
            </a:r>
          </a:p>
          <a:p>
            <a:pPr marL="231775" indent="-231775" eaLnBrk="1" hangingPunct="1">
              <a:lnSpc>
                <a:spcPct val="90000"/>
              </a:lnSpc>
              <a:spcBef>
                <a:spcPct val="0"/>
              </a:spcBef>
              <a:buFontTx/>
              <a:buNone/>
            </a:pPr>
            <a:r>
              <a:rPr lang="en-US" sz="2200" smtClean="0"/>
              <a:t>  -  Creation and maintenance of information in digital format.</a:t>
            </a:r>
          </a:p>
          <a:p>
            <a:pPr marL="231775" indent="-231775" eaLnBrk="1" hangingPunct="1">
              <a:lnSpc>
                <a:spcPct val="90000"/>
              </a:lnSpc>
              <a:spcBef>
                <a:spcPct val="0"/>
              </a:spcBef>
              <a:buFontTx/>
              <a:buNone/>
            </a:pPr>
            <a:r>
              <a:rPr lang="en-US" sz="2200" smtClean="0"/>
              <a:t>  -  Digitization of the documents of the library, which are in print form</a:t>
            </a:r>
            <a:r>
              <a:rPr lang="en-US" sz="2000" smtClean="0"/>
              <a:t> </a:t>
            </a:r>
          </a:p>
          <a:p>
            <a:pPr marL="231775" indent="-231775" eaLnBrk="1" hangingPunct="1">
              <a:spcBef>
                <a:spcPct val="0"/>
              </a:spcBef>
              <a:buFontTx/>
              <a:buNone/>
            </a:pPr>
            <a:r>
              <a:rPr lang="en-US" sz="2200" b="1" i="1" smtClean="0">
                <a:solidFill>
                  <a:srgbClr val="CC0099"/>
                </a:solidFill>
              </a:rPr>
              <a:t>Definitions:</a:t>
            </a:r>
            <a:r>
              <a:rPr lang="en-US" sz="2200" b="1" i="1" smtClean="0"/>
              <a:t> </a:t>
            </a:r>
          </a:p>
          <a:p>
            <a:pPr marL="231775" indent="-231775" eaLnBrk="1" hangingPunct="1">
              <a:buFontTx/>
              <a:buNone/>
            </a:pPr>
            <a:r>
              <a:rPr lang="en-US" sz="2000" smtClean="0"/>
              <a:t>    </a:t>
            </a:r>
            <a:r>
              <a:rPr lang="en-US" sz="2200" smtClean="0"/>
              <a:t>Digital Libraries are the repositories of electronic texts, images, and other materials. Digital Libraries are generally found on the Internet, although large collections of remotely accessed CD-ROMs could also be considered a digital library. Materials in a digital library may have been “born digital” or they may have been digitized using a scanner.</a:t>
            </a:r>
          </a:p>
          <a:p>
            <a:pPr marL="231775" indent="-231775" eaLnBrk="1" hangingPunct="1">
              <a:buFontTx/>
              <a:buNone/>
            </a:pPr>
            <a:endParaRPr lang="en-US" sz="22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838200" y="228600"/>
            <a:ext cx="7993063" cy="6400800"/>
          </a:xfrm>
        </p:spPr>
        <p:txBody>
          <a:bodyPr/>
          <a:lstStyle/>
          <a:p>
            <a:pPr marL="412750" indent="-412750" eaLnBrk="1" hangingPunct="1">
              <a:lnSpc>
                <a:spcPct val="80000"/>
              </a:lnSpc>
              <a:buFontTx/>
              <a:buNone/>
            </a:pPr>
            <a:r>
              <a:rPr lang="en-US" sz="2200" b="1" i="1" smtClean="0">
                <a:solidFill>
                  <a:srgbClr val="CC0099"/>
                </a:solidFill>
              </a:rPr>
              <a:t>Advantages:</a:t>
            </a:r>
            <a:endParaRPr lang="en-US" sz="2200" smtClean="0">
              <a:solidFill>
                <a:srgbClr val="CC0099"/>
              </a:solidFill>
            </a:endParaRPr>
          </a:p>
          <a:p>
            <a:pPr marL="412750" indent="-412750" eaLnBrk="1" hangingPunct="1">
              <a:lnSpc>
                <a:spcPct val="80000"/>
              </a:lnSpc>
            </a:pPr>
            <a:r>
              <a:rPr lang="en-US" sz="2000" smtClean="0"/>
              <a:t>Electronic resources offer ever-increasing abilities to store, both print and non-print material such as sound, images and video. </a:t>
            </a:r>
          </a:p>
          <a:p>
            <a:pPr marL="412750" indent="-412750" eaLnBrk="1" hangingPunct="1">
              <a:lnSpc>
                <a:spcPct val="80000"/>
              </a:lnSpc>
            </a:pPr>
            <a:r>
              <a:rPr lang="en-US" sz="2000" smtClean="0"/>
              <a:t>They provide faster access, and libraries do not have to deal with the problems of misplaced, missing, or mutilated books. </a:t>
            </a:r>
          </a:p>
          <a:p>
            <a:pPr marL="412750" indent="-412750" eaLnBrk="1" hangingPunct="1">
              <a:lnSpc>
                <a:spcPct val="80000"/>
              </a:lnSpc>
            </a:pPr>
            <a:r>
              <a:rPr lang="en-US" sz="2000" smtClean="0"/>
              <a:t>Electronic resources are able to meet the users increasing demands and expectations for quicker and easier access to information. </a:t>
            </a:r>
          </a:p>
          <a:p>
            <a:pPr marL="412750" indent="-412750" eaLnBrk="1" hangingPunct="1">
              <a:lnSpc>
                <a:spcPct val="80000"/>
              </a:lnSpc>
            </a:pPr>
            <a:r>
              <a:rPr lang="en-US" sz="2000" smtClean="0"/>
              <a:t>Digital Libraries make use of latest information technologies to store vast amounts of information in electronic form. </a:t>
            </a:r>
          </a:p>
          <a:p>
            <a:pPr marL="412750" indent="-412750" eaLnBrk="1" hangingPunct="1">
              <a:lnSpc>
                <a:spcPct val="80000"/>
              </a:lnSpc>
            </a:pPr>
            <a:r>
              <a:rPr lang="en-US" sz="2000" smtClean="0"/>
              <a:t>Preservation is also very easy for digital materials when compared with documents.</a:t>
            </a:r>
            <a:r>
              <a:rPr lang="en-US" sz="1800" smtClean="0"/>
              <a:t> </a:t>
            </a:r>
          </a:p>
          <a:p>
            <a:pPr marL="412750" indent="-412750" eaLnBrk="1" hangingPunct="1">
              <a:lnSpc>
                <a:spcPct val="80000"/>
              </a:lnSpc>
              <a:buFontTx/>
              <a:buNone/>
            </a:pPr>
            <a:r>
              <a:rPr lang="en-US" sz="2200" b="1" i="1" smtClean="0">
                <a:solidFill>
                  <a:srgbClr val="CC0099"/>
                </a:solidFill>
              </a:rPr>
              <a:t>Disadvantages :</a:t>
            </a:r>
            <a:endParaRPr lang="en-US" sz="2200" smtClean="0"/>
          </a:p>
          <a:p>
            <a:pPr marL="412750" indent="-412750" eaLnBrk="1" hangingPunct="1">
              <a:lnSpc>
                <a:spcPct val="80000"/>
              </a:lnSpc>
            </a:pPr>
            <a:r>
              <a:rPr lang="en-US" sz="2000" smtClean="0"/>
              <a:t>Some people criticize that copyright law hampers digital libraries, because works cannot be shared over different periods of time in the manner of a traditional library. </a:t>
            </a:r>
          </a:p>
          <a:p>
            <a:pPr marL="412750" indent="-412750" eaLnBrk="1" hangingPunct="1">
              <a:lnSpc>
                <a:spcPct val="80000"/>
              </a:lnSpc>
            </a:pPr>
            <a:r>
              <a:rPr lang="en-US" sz="2000" smtClean="0"/>
              <a:t>The content is, in many cases, public domain or self-generated content only. Many people also find reading printed material to be easier than reading material on a computer screen although this depends heavily on presentation as well as personal preferences. </a:t>
            </a:r>
          </a:p>
          <a:p>
            <a:pPr marL="412750" indent="-412750" eaLnBrk="1" hangingPunct="1">
              <a:lnSpc>
                <a:spcPct val="80000"/>
              </a:lnSpc>
            </a:pPr>
            <a:r>
              <a:rPr lang="en-US" sz="2000" smtClean="0"/>
              <a:t>Digital libraries are wholly dependent on cheap, abundant sources of electricity. Without electricity, the content cannot be accessed.</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066800" y="304800"/>
            <a:ext cx="7772400" cy="457200"/>
          </a:xfrm>
        </p:spPr>
        <p:txBody>
          <a:bodyPr/>
          <a:lstStyle/>
          <a:p>
            <a:pPr marL="682625" indent="-682625" eaLnBrk="1" hangingPunct="1"/>
            <a:r>
              <a:rPr lang="en-US" sz="2400" b="1" smtClean="0">
                <a:solidFill>
                  <a:schemeClr val="hlink"/>
                </a:solidFill>
              </a:rPr>
              <a:t>2.8	INTERNET RESOURCES</a:t>
            </a:r>
            <a:r>
              <a:rPr lang="en-US" sz="2400" smtClean="0">
                <a:solidFill>
                  <a:schemeClr val="hlink"/>
                </a:solidFill>
              </a:rPr>
              <a:t> </a:t>
            </a:r>
            <a:endParaRPr lang="en-US" sz="2400" b="1" smtClean="0">
              <a:solidFill>
                <a:schemeClr val="hlink"/>
              </a:solidFill>
            </a:endParaRPr>
          </a:p>
        </p:txBody>
      </p:sp>
      <p:sp>
        <p:nvSpPr>
          <p:cNvPr id="20483" name="Rectangle 3"/>
          <p:cNvSpPr>
            <a:spLocks noGrp="1" noChangeArrowheads="1"/>
          </p:cNvSpPr>
          <p:nvPr>
            <p:ph type="body" idx="1"/>
          </p:nvPr>
        </p:nvSpPr>
        <p:spPr>
          <a:xfrm>
            <a:off x="1066800" y="762000"/>
            <a:ext cx="7764463" cy="5791200"/>
          </a:xfrm>
        </p:spPr>
        <p:txBody>
          <a:bodyPr/>
          <a:lstStyle/>
          <a:p>
            <a:pPr marL="231775" indent="-231775" eaLnBrk="1" hangingPunct="1">
              <a:lnSpc>
                <a:spcPct val="80000"/>
              </a:lnSpc>
            </a:pPr>
            <a:r>
              <a:rPr lang="en-US" sz="2200" smtClean="0"/>
              <a:t>The INTERNET and its World Wide Web (WWW) have given a paradigm shift to information management. </a:t>
            </a:r>
          </a:p>
          <a:p>
            <a:pPr marL="231775" indent="-231775" eaLnBrk="1" hangingPunct="1">
              <a:lnSpc>
                <a:spcPct val="80000"/>
              </a:lnSpc>
            </a:pPr>
            <a:r>
              <a:rPr lang="en-US" sz="2200" smtClean="0"/>
              <a:t>The information available on net is increasing rapidly and the task of providing relevant information to patrons is gaining paramount importance in all types of libraries. </a:t>
            </a:r>
          </a:p>
          <a:p>
            <a:pPr marL="231775" indent="-231775" eaLnBrk="1" hangingPunct="1">
              <a:lnSpc>
                <a:spcPct val="80000"/>
              </a:lnSpc>
            </a:pPr>
            <a:r>
              <a:rPr lang="en-US" sz="2200" smtClean="0"/>
              <a:t>Most of the reputed publishers, learned and commercial societies are hosting their products on net and also all libraries are sharing their internal and external information resources by means of web pages and Web-OPACs</a:t>
            </a:r>
            <a:r>
              <a:rPr lang="en-US" sz="2400" smtClean="0"/>
              <a:t> .</a:t>
            </a:r>
            <a:r>
              <a:rPr lang="en-US" sz="2200" smtClean="0"/>
              <a:t> </a:t>
            </a:r>
          </a:p>
          <a:p>
            <a:pPr marL="231775" indent="-231775" eaLnBrk="1" hangingPunct="1">
              <a:buFontTx/>
              <a:buNone/>
            </a:pPr>
            <a:r>
              <a:rPr lang="en-US" sz="2400" b="1" i="1" smtClean="0">
                <a:solidFill>
                  <a:srgbClr val="CC0099"/>
                </a:solidFill>
              </a:rPr>
              <a:t>Networks:</a:t>
            </a:r>
            <a:r>
              <a:rPr lang="en-US" sz="2400" i="1" smtClean="0"/>
              <a:t> </a:t>
            </a:r>
          </a:p>
          <a:p>
            <a:pPr marL="231775" indent="-231775" eaLnBrk="1" hangingPunct="1">
              <a:lnSpc>
                <a:spcPct val="80000"/>
              </a:lnSpc>
            </a:pPr>
            <a:r>
              <a:rPr lang="en-US" sz="2200" smtClean="0"/>
              <a:t>A number of PCs can be linked together so they can share resources like printers, files and disk space.</a:t>
            </a:r>
          </a:p>
          <a:p>
            <a:pPr marL="231775" indent="-231775" eaLnBrk="1" hangingPunct="1">
              <a:lnSpc>
                <a:spcPct val="80000"/>
              </a:lnSpc>
            </a:pPr>
            <a:r>
              <a:rPr lang="en-US" sz="2200" smtClean="0"/>
              <a:t>A network uses a connecting cable to pass information between the different PCs in the network, each of which has a unique "address" so that it can be identified unambiguously. </a:t>
            </a:r>
          </a:p>
          <a:p>
            <a:pPr marL="231775" indent="-231775" eaLnBrk="1" hangingPunct="1">
              <a:lnSpc>
                <a:spcPct val="80000"/>
              </a:lnSpc>
            </a:pPr>
            <a:r>
              <a:rPr lang="en-US" sz="2200" smtClean="0"/>
              <a:t>There are two types of network: a centralized network has one machine that holds all the crucial software, and the other linked machines are dependent on this central machine to run correctly. </a:t>
            </a:r>
          </a:p>
          <a:p>
            <a:pPr marL="231775" indent="-231775" eaLnBrk="1" hangingPunct="1">
              <a:buFontTx/>
              <a:buNone/>
            </a:pPr>
            <a:endParaRPr lang="en-US" sz="22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body" idx="1"/>
          </p:nvPr>
        </p:nvSpPr>
        <p:spPr>
          <a:xfrm>
            <a:off x="762000" y="228600"/>
            <a:ext cx="8305800" cy="6400800"/>
          </a:xfrm>
        </p:spPr>
        <p:txBody>
          <a:bodyPr/>
          <a:lstStyle/>
          <a:p>
            <a:pPr marL="412750" indent="-412750" eaLnBrk="1" hangingPunct="1">
              <a:lnSpc>
                <a:spcPct val="80000"/>
              </a:lnSpc>
              <a:buFontTx/>
              <a:buNone/>
            </a:pPr>
            <a:r>
              <a:rPr lang="en-US" sz="2400" b="1" i="1" smtClean="0">
                <a:solidFill>
                  <a:srgbClr val="CC0099"/>
                </a:solidFill>
              </a:rPr>
              <a:t>The Internet</a:t>
            </a:r>
            <a:r>
              <a:rPr lang="en-US" sz="2400" smtClean="0">
                <a:solidFill>
                  <a:srgbClr val="CC0099"/>
                </a:solidFill>
              </a:rPr>
              <a:t> :</a:t>
            </a:r>
          </a:p>
          <a:p>
            <a:pPr marL="412750" indent="-412750" eaLnBrk="1" hangingPunct="1">
              <a:lnSpc>
                <a:spcPct val="80000"/>
              </a:lnSpc>
            </a:pPr>
            <a:r>
              <a:rPr lang="en-US" sz="2200" smtClean="0"/>
              <a:t>Due to impact of Internet, there is a swift migration from offline to online, as Web is becoming a popular user interface for providing access to remote and frequently updated resources. </a:t>
            </a:r>
          </a:p>
          <a:p>
            <a:pPr marL="412750" indent="-412750" eaLnBrk="1" hangingPunct="1">
              <a:lnSpc>
                <a:spcPct val="80000"/>
              </a:lnSpc>
            </a:pPr>
            <a:r>
              <a:rPr lang="en-US" sz="2200" smtClean="0"/>
              <a:t>The resulting loose decentralized conglomeration of local/regional networks has become known as the Internet.</a:t>
            </a:r>
          </a:p>
          <a:p>
            <a:pPr marL="412750" indent="-412750" eaLnBrk="1" hangingPunct="1">
              <a:lnSpc>
                <a:spcPct val="80000"/>
              </a:lnSpc>
            </a:pPr>
            <a:r>
              <a:rPr lang="en-US" sz="2200" smtClean="0"/>
              <a:t>It is important to realize the distinction between “the Internet", which is the system of interconnected computers, and "Internet services" which are what people use the Internet for, and include applications such as e-mail and World Wide Web browsers which are discussed below. The most popular services are e-mail, WWW.</a:t>
            </a:r>
            <a:r>
              <a:rPr lang="en-US" sz="2000" smtClean="0"/>
              <a:t> </a:t>
            </a:r>
          </a:p>
          <a:p>
            <a:pPr marL="412750" indent="-412750" eaLnBrk="1" hangingPunct="1">
              <a:lnSpc>
                <a:spcPct val="80000"/>
              </a:lnSpc>
              <a:buFontTx/>
              <a:buNone/>
            </a:pPr>
            <a:r>
              <a:rPr lang="en-US" sz="2400" b="1" i="1" smtClean="0">
                <a:solidFill>
                  <a:srgbClr val="CC0099"/>
                </a:solidFill>
              </a:rPr>
              <a:t>Electronic mail (e-mail) :</a:t>
            </a:r>
            <a:r>
              <a:rPr lang="en-US" sz="2000" smtClean="0"/>
              <a:t> </a:t>
            </a:r>
          </a:p>
          <a:p>
            <a:pPr marL="412750" indent="-412750" eaLnBrk="1" hangingPunct="1">
              <a:lnSpc>
                <a:spcPct val="80000"/>
              </a:lnSpc>
            </a:pPr>
            <a:r>
              <a:rPr lang="en-US" sz="2200" smtClean="0"/>
              <a:t>Electronic mail (e-mail) is one way of sending information from one computer to another. </a:t>
            </a:r>
          </a:p>
          <a:p>
            <a:pPr marL="412750" indent="-412750" eaLnBrk="1" hangingPunct="1">
              <a:lnSpc>
                <a:spcPct val="80000"/>
              </a:lnSpc>
            </a:pPr>
            <a:r>
              <a:rPr lang="en-US" sz="2200" smtClean="0"/>
              <a:t>It works in the same way as posting a letter "snail-mail". </a:t>
            </a:r>
          </a:p>
          <a:p>
            <a:pPr marL="412750" indent="-412750" eaLnBrk="1" hangingPunct="1">
              <a:lnSpc>
                <a:spcPct val="80000"/>
              </a:lnSpc>
            </a:pPr>
            <a:r>
              <a:rPr lang="en-US" sz="2200" smtClean="0"/>
              <a:t>Each network on the Internet has a unique identifier, and each person on a network also has a unique username; the combination of these two make up their e-mail address and are unique worldwide. </a:t>
            </a:r>
          </a:p>
          <a:p>
            <a:pPr marL="412750" indent="-412750" eaLnBrk="1" hangingPunct="1">
              <a:lnSpc>
                <a:spcPct val="80000"/>
              </a:lnSpc>
            </a:pPr>
            <a:r>
              <a:rPr lang="en-US" sz="2200" smtClean="0"/>
              <a:t>Once connected, one can communicate with anyone else on the Net of course when the e-mail address is known.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66800" y="381000"/>
            <a:ext cx="7772400" cy="450850"/>
          </a:xfrm>
        </p:spPr>
        <p:txBody>
          <a:bodyPr/>
          <a:lstStyle/>
          <a:p>
            <a:pPr eaLnBrk="1" hangingPunct="1"/>
            <a:r>
              <a:rPr lang="en-US" sz="4000" b="1" smtClean="0">
                <a:solidFill>
                  <a:srgbClr val="FF0000"/>
                </a:solidFill>
              </a:rPr>
              <a:t>Abstract:</a:t>
            </a:r>
          </a:p>
        </p:txBody>
      </p:sp>
      <p:sp>
        <p:nvSpPr>
          <p:cNvPr id="4099" name="Rectangle 3"/>
          <p:cNvSpPr>
            <a:spLocks noGrp="1" noChangeArrowheads="1"/>
          </p:cNvSpPr>
          <p:nvPr>
            <p:ph type="body" idx="1"/>
          </p:nvPr>
        </p:nvSpPr>
        <p:spPr>
          <a:xfrm>
            <a:off x="838200" y="914400"/>
            <a:ext cx="7848600" cy="3733800"/>
          </a:xfrm>
        </p:spPr>
        <p:txBody>
          <a:bodyPr/>
          <a:lstStyle/>
          <a:p>
            <a:pPr indent="7938" eaLnBrk="1" hangingPunct="1">
              <a:lnSpc>
                <a:spcPct val="90000"/>
              </a:lnSpc>
              <a:buFontTx/>
              <a:buNone/>
            </a:pPr>
            <a:r>
              <a:rPr lang="en-US" sz="2200" i="1" smtClean="0"/>
              <a:t>Recent advances in the field of Information Technology have already influenced the life in more than one direction. Its impact on the field of Library and Information Science is also quite significant, more so in advanced countries. Most obviously the situation is a resultant of the growth of electronic publishing and of networks that facilitate scholarly communication. Technological advances, especially the Information Technology are facilitating a fascinating change in libraries with a vision and are trying to accommodate all types of media for providing electronic information services to the users in a more convenient and effective way. The article describes various types of eminent Electronic resources used in libraries. It briefly touches their advantages, disadvantages and usage in libraries.</a:t>
            </a:r>
            <a:r>
              <a:rPr lang="en-US" sz="2200" smtClean="0"/>
              <a:t> </a:t>
            </a:r>
          </a:p>
        </p:txBody>
      </p:sp>
      <p:sp>
        <p:nvSpPr>
          <p:cNvPr id="4100" name="Rectangle 4"/>
          <p:cNvSpPr>
            <a:spLocks noChangeArrowheads="1"/>
          </p:cNvSpPr>
          <p:nvPr/>
        </p:nvSpPr>
        <p:spPr bwMode="auto">
          <a:xfrm>
            <a:off x="1219200" y="4787900"/>
            <a:ext cx="7543800" cy="546100"/>
          </a:xfrm>
          <a:prstGeom prst="rect">
            <a:avLst/>
          </a:prstGeom>
          <a:noFill/>
          <a:ln w="9525">
            <a:noFill/>
            <a:miter lim="800000"/>
            <a:headEnd/>
            <a:tailEnd/>
          </a:ln>
        </p:spPr>
        <p:txBody>
          <a:bodyPr anchor="ctr"/>
          <a:lstStyle/>
          <a:p>
            <a:pPr algn="l">
              <a:spcBef>
                <a:spcPct val="0"/>
              </a:spcBef>
            </a:pPr>
            <a:r>
              <a:rPr lang="en-US" sz="3200" b="1">
                <a:solidFill>
                  <a:srgbClr val="FF0000"/>
                </a:solidFill>
              </a:rPr>
              <a:t>Key words:</a:t>
            </a:r>
            <a:endParaRPr lang="en-US">
              <a:solidFill>
                <a:srgbClr val="660066"/>
              </a:solidFill>
            </a:endParaRPr>
          </a:p>
        </p:txBody>
      </p:sp>
      <p:sp>
        <p:nvSpPr>
          <p:cNvPr id="4101" name="Rectangle 5"/>
          <p:cNvSpPr>
            <a:spLocks noChangeArrowheads="1"/>
          </p:cNvSpPr>
          <p:nvPr/>
        </p:nvSpPr>
        <p:spPr bwMode="auto">
          <a:xfrm>
            <a:off x="1143000" y="5486400"/>
            <a:ext cx="7772400" cy="838200"/>
          </a:xfrm>
          <a:prstGeom prst="rect">
            <a:avLst/>
          </a:prstGeom>
          <a:noFill/>
          <a:ln w="9525">
            <a:noFill/>
            <a:miter lim="800000"/>
            <a:headEnd/>
            <a:tailEnd/>
          </a:ln>
        </p:spPr>
        <p:txBody>
          <a:bodyPr anchor="ctr"/>
          <a:lstStyle/>
          <a:p>
            <a:pPr algn="l">
              <a:spcBef>
                <a:spcPct val="0"/>
              </a:spcBef>
            </a:pPr>
            <a:r>
              <a:rPr lang="en-US" sz="2200">
                <a:solidFill>
                  <a:schemeClr val="tx2"/>
                </a:solidFill>
              </a:rPr>
              <a:t>Access to Electronic resources, Types of Electronic information resources.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a:xfrm>
            <a:off x="762000" y="228600"/>
            <a:ext cx="8382000" cy="6400800"/>
          </a:xfrm>
        </p:spPr>
        <p:txBody>
          <a:bodyPr/>
          <a:lstStyle/>
          <a:p>
            <a:pPr marL="412750" indent="-412750" eaLnBrk="1" hangingPunct="1">
              <a:lnSpc>
                <a:spcPct val="80000"/>
              </a:lnSpc>
              <a:buFontTx/>
              <a:buNone/>
            </a:pPr>
            <a:r>
              <a:rPr lang="en-US" sz="2400" b="1" i="1" smtClean="0">
                <a:solidFill>
                  <a:srgbClr val="CC0099"/>
                </a:solidFill>
              </a:rPr>
              <a:t>Mailing lists (or list serves):</a:t>
            </a:r>
            <a:r>
              <a:rPr lang="en-US" sz="3600" smtClean="0">
                <a:solidFill>
                  <a:srgbClr val="CC0099"/>
                </a:solidFill>
              </a:rPr>
              <a:t> </a:t>
            </a:r>
          </a:p>
          <a:p>
            <a:pPr marL="412750" indent="-412750" eaLnBrk="1" hangingPunct="1">
              <a:lnSpc>
                <a:spcPct val="80000"/>
              </a:lnSpc>
            </a:pPr>
            <a:r>
              <a:rPr lang="en-US" sz="2200" smtClean="0"/>
              <a:t>Mailing lists (or list serves) are public e-mail addresses set up for a particular topic, for example the British Computer Association of the Blind (BCAB). </a:t>
            </a:r>
          </a:p>
          <a:p>
            <a:pPr marL="412750" indent="-412750" eaLnBrk="1" hangingPunct="1">
              <a:lnSpc>
                <a:spcPct val="80000"/>
              </a:lnSpc>
            </a:pPr>
            <a:r>
              <a:rPr lang="en-US" sz="2200" smtClean="0"/>
              <a:t>Anyone who wishes to publicize information which they think will be of general interest to members of BCAB can post it to the list.</a:t>
            </a:r>
          </a:p>
          <a:p>
            <a:pPr marL="412750" indent="-412750" eaLnBrk="1" hangingPunct="1">
              <a:lnSpc>
                <a:spcPct val="80000"/>
              </a:lnSpc>
            </a:pPr>
            <a:r>
              <a:rPr lang="en-US" sz="2200" smtClean="0"/>
              <a:t> Anyone who subscribes to the list will be sent a copy of the message, and may address questions or comments to it. This enables to contact people who share an interest.</a:t>
            </a:r>
          </a:p>
          <a:p>
            <a:pPr marL="412750" indent="-412750" eaLnBrk="1" hangingPunct="1">
              <a:lnSpc>
                <a:spcPct val="80000"/>
              </a:lnSpc>
              <a:buFontTx/>
              <a:buNone/>
            </a:pPr>
            <a:endParaRPr lang="en-US" sz="2400" b="1" i="1" smtClean="0">
              <a:solidFill>
                <a:srgbClr val="CC0099"/>
              </a:solidFill>
            </a:endParaRPr>
          </a:p>
          <a:p>
            <a:pPr marL="412750" indent="-412750" eaLnBrk="1" hangingPunct="1">
              <a:lnSpc>
                <a:spcPct val="80000"/>
              </a:lnSpc>
              <a:buFontTx/>
              <a:buNone/>
            </a:pPr>
            <a:r>
              <a:rPr lang="en-US" sz="2400" b="1" i="1" smtClean="0">
                <a:solidFill>
                  <a:srgbClr val="CC0099"/>
                </a:solidFill>
              </a:rPr>
              <a:t>Usenet newsgroups:</a:t>
            </a:r>
            <a:endParaRPr lang="en-US" sz="2400" smtClean="0">
              <a:solidFill>
                <a:srgbClr val="CC0099"/>
              </a:solidFill>
            </a:endParaRPr>
          </a:p>
          <a:p>
            <a:pPr marL="412750" indent="-412750" eaLnBrk="1" hangingPunct="1">
              <a:lnSpc>
                <a:spcPct val="80000"/>
              </a:lnSpc>
            </a:pPr>
            <a:r>
              <a:rPr lang="en-US" sz="2200" smtClean="0"/>
              <a:t>Usenet newsgroups are another way of giving and getting information. A newsgroup is a public address, which many people can access. </a:t>
            </a:r>
          </a:p>
          <a:p>
            <a:pPr marL="412750" indent="-412750" eaLnBrk="1" hangingPunct="1">
              <a:lnSpc>
                <a:spcPct val="80000"/>
              </a:lnSpc>
            </a:pPr>
            <a:r>
              <a:rPr lang="en-US" sz="2200" smtClean="0"/>
              <a:t>You may add messages to the newsgroup, and anyone else who is registered can read the message; they may then reply to you through the newsgroup or privately (i.e. to your unique address). </a:t>
            </a:r>
          </a:p>
          <a:p>
            <a:pPr marL="412750" indent="-412750" eaLnBrk="1" hangingPunct="1">
              <a:lnSpc>
                <a:spcPct val="80000"/>
              </a:lnSpc>
            </a:pPr>
            <a:r>
              <a:rPr lang="en-US" sz="2200" smtClean="0"/>
              <a:t>Like mailing lists, newsgroups tend to be focused on particular topics, to limit the number of messages that will be posted to them</a:t>
            </a:r>
            <a:r>
              <a:rPr lang="en-US" sz="2000" smtClean="0"/>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762000" y="152400"/>
            <a:ext cx="8382000" cy="457200"/>
          </a:xfrm>
        </p:spPr>
        <p:txBody>
          <a:bodyPr/>
          <a:lstStyle/>
          <a:p>
            <a:pPr marL="465138" indent="-465138" eaLnBrk="1" hangingPunct="1"/>
            <a:r>
              <a:rPr lang="en-US" sz="2200" b="1" smtClean="0">
                <a:solidFill>
                  <a:schemeClr val="hlink"/>
                </a:solidFill>
              </a:rPr>
              <a:t>2.9	INFORMATION THROUGH ELECTRONIC MAIL (E-MAIL)</a:t>
            </a:r>
          </a:p>
        </p:txBody>
      </p:sp>
      <p:sp>
        <p:nvSpPr>
          <p:cNvPr id="23555" name="Rectangle 3"/>
          <p:cNvSpPr>
            <a:spLocks noGrp="1" noChangeArrowheads="1"/>
          </p:cNvSpPr>
          <p:nvPr>
            <p:ph type="body" idx="1"/>
          </p:nvPr>
        </p:nvSpPr>
        <p:spPr>
          <a:xfrm>
            <a:off x="1066800" y="609600"/>
            <a:ext cx="7764463" cy="6019800"/>
          </a:xfrm>
        </p:spPr>
        <p:txBody>
          <a:bodyPr/>
          <a:lstStyle/>
          <a:p>
            <a:pPr marL="231775" indent="-231775" eaLnBrk="1" hangingPunct="1">
              <a:lnSpc>
                <a:spcPct val="80000"/>
              </a:lnSpc>
            </a:pPr>
            <a:r>
              <a:rPr lang="en-US" sz="2000" smtClean="0"/>
              <a:t>Electronic mail, abbreviated as e-mail or email, is a method of composing, sending, storing, and receiving messages over electronic communication systems. </a:t>
            </a:r>
          </a:p>
          <a:p>
            <a:pPr marL="231775" indent="-231775" eaLnBrk="1" hangingPunct="1">
              <a:lnSpc>
                <a:spcPct val="80000"/>
              </a:lnSpc>
            </a:pPr>
            <a:r>
              <a:rPr lang="en-US" sz="2000" smtClean="0"/>
              <a:t>The term e-mail applies both to the Internet e-mail system based on the Simple Mail Transfer Protocol (SMTP) &amp; to intranet systems allowing users within one company/organization to send messages to each other.</a:t>
            </a:r>
            <a:r>
              <a:rPr lang="en-US" sz="2200" smtClean="0"/>
              <a:t> </a:t>
            </a:r>
          </a:p>
          <a:p>
            <a:pPr marL="231775" indent="-231775" eaLnBrk="1" hangingPunct="1">
              <a:lnSpc>
                <a:spcPct val="80000"/>
              </a:lnSpc>
              <a:buFontTx/>
              <a:buNone/>
            </a:pPr>
            <a:endParaRPr lang="en-US" sz="2200" b="1" smtClean="0">
              <a:solidFill>
                <a:srgbClr val="CC0099"/>
              </a:solidFill>
            </a:endParaRPr>
          </a:p>
          <a:p>
            <a:pPr marL="231775" indent="-231775" eaLnBrk="1" hangingPunct="1">
              <a:lnSpc>
                <a:spcPct val="80000"/>
              </a:lnSpc>
              <a:buFontTx/>
              <a:buNone/>
            </a:pPr>
            <a:r>
              <a:rPr lang="en-US" sz="2200" b="1" smtClean="0">
                <a:solidFill>
                  <a:srgbClr val="CC0099"/>
                </a:solidFill>
              </a:rPr>
              <a:t>Messages:</a:t>
            </a:r>
            <a:r>
              <a:rPr lang="en-US" sz="2200" smtClean="0"/>
              <a:t> </a:t>
            </a:r>
          </a:p>
          <a:p>
            <a:pPr marL="231775" indent="-231775" eaLnBrk="1" hangingPunct="1">
              <a:lnSpc>
                <a:spcPct val="80000"/>
              </a:lnSpc>
            </a:pPr>
            <a:r>
              <a:rPr lang="en-US" sz="2000" smtClean="0"/>
              <a:t>Messages are exchanged between hosts using the Simple Mail Transfer Protocol with software like Sendmail. </a:t>
            </a:r>
          </a:p>
          <a:p>
            <a:pPr marL="231775" indent="-231775" eaLnBrk="1" hangingPunct="1">
              <a:lnSpc>
                <a:spcPct val="80000"/>
              </a:lnSpc>
            </a:pPr>
            <a:r>
              <a:rPr lang="en-US" sz="2000" smtClean="0"/>
              <a:t>Users download their messages from servers usually with either the POP or IMAP protocols, though in a large corporate environment users are likely to use some proprietary protocol such as Lotus Notes or Microsoft Exchange Server's. </a:t>
            </a:r>
          </a:p>
          <a:p>
            <a:pPr marL="231775" indent="-231775" algn="just" eaLnBrk="1" hangingPunct="1">
              <a:lnSpc>
                <a:spcPct val="80000"/>
              </a:lnSpc>
              <a:buFontTx/>
              <a:buNone/>
            </a:pPr>
            <a:r>
              <a:rPr lang="en-US" sz="2200" b="1" smtClean="0">
                <a:solidFill>
                  <a:srgbClr val="CC0099"/>
                </a:solidFill>
              </a:rPr>
              <a:t>Mailboxes:</a:t>
            </a:r>
          </a:p>
          <a:p>
            <a:pPr marL="231775" indent="-231775" algn="just" eaLnBrk="1" hangingPunct="1">
              <a:lnSpc>
                <a:spcPct val="80000"/>
              </a:lnSpc>
            </a:pPr>
            <a:r>
              <a:rPr lang="en-US" sz="2000" smtClean="0"/>
              <a:t>Mail can be stored either on the client or server side. Standard formats for mail boxes include Maildir and mbox. Several prominent e-mail clients use their own, proprietary format, and require conversion software to transfer e-mail between them.</a:t>
            </a:r>
          </a:p>
          <a:p>
            <a:pPr marL="231775" indent="-231775" algn="just" eaLnBrk="1" hangingPunct="1">
              <a:lnSpc>
                <a:spcPct val="80000"/>
              </a:lnSpc>
            </a:pPr>
            <a:r>
              <a:rPr lang="en-US" sz="2000" smtClean="0"/>
              <a:t> When a message cannot be delivered, the recipient MTA must send a bounce message back to the sender, indicating the problem.</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228600"/>
            <a:ext cx="8153400" cy="533400"/>
          </a:xfrm>
        </p:spPr>
        <p:txBody>
          <a:bodyPr/>
          <a:lstStyle/>
          <a:p>
            <a:pPr marL="838200" indent="-838200" eaLnBrk="1" hangingPunct="1"/>
            <a:r>
              <a:rPr lang="en-US" sz="2400" b="1" smtClean="0">
                <a:solidFill>
                  <a:schemeClr val="hlink"/>
                </a:solidFill>
              </a:rPr>
              <a:t>2.10	ONLINE PUBLIC ACCESS CATALOGUE (OPAC)</a:t>
            </a:r>
            <a:r>
              <a:rPr lang="en-US" smtClean="0"/>
              <a:t> </a:t>
            </a:r>
          </a:p>
        </p:txBody>
      </p:sp>
      <p:sp>
        <p:nvSpPr>
          <p:cNvPr id="24579" name="Rectangle 3"/>
          <p:cNvSpPr>
            <a:spLocks noGrp="1" noChangeArrowheads="1"/>
          </p:cNvSpPr>
          <p:nvPr>
            <p:ph type="body" idx="1"/>
          </p:nvPr>
        </p:nvSpPr>
        <p:spPr>
          <a:xfrm>
            <a:off x="838200" y="762000"/>
            <a:ext cx="7993063" cy="5791200"/>
          </a:xfrm>
        </p:spPr>
        <p:txBody>
          <a:bodyPr/>
          <a:lstStyle/>
          <a:p>
            <a:pPr marL="231775" indent="-231775" eaLnBrk="1" hangingPunct="1">
              <a:lnSpc>
                <a:spcPct val="80000"/>
              </a:lnSpc>
              <a:buFontTx/>
              <a:buNone/>
            </a:pPr>
            <a:r>
              <a:rPr lang="en-US" sz="2200" smtClean="0"/>
              <a:t>   Online Public Access Catalogue is a term used to describe any type of computerized library catalogue. Online Public Access Catalogues allows in providing the flexibility to:</a:t>
            </a:r>
            <a:r>
              <a:rPr lang="en-US" sz="2400" smtClean="0"/>
              <a:t> </a:t>
            </a:r>
          </a:p>
          <a:p>
            <a:pPr marL="231775" indent="-231775" eaLnBrk="1" hangingPunct="1">
              <a:buFontTx/>
              <a:buAutoNum type="alphaLcParenR"/>
            </a:pPr>
            <a:r>
              <a:rPr lang="en-US" sz="2200" smtClean="0"/>
              <a:t>Find out what the library has to offer </a:t>
            </a:r>
          </a:p>
          <a:p>
            <a:pPr marL="231775" indent="-231775" eaLnBrk="1" hangingPunct="1">
              <a:buFontTx/>
              <a:buAutoNum type="alphaLcParenR"/>
            </a:pPr>
            <a:r>
              <a:rPr lang="en-US" sz="2200" smtClean="0"/>
              <a:t>Check the status of an item (checked out, on shelf, on hold, ..)</a:t>
            </a:r>
          </a:p>
          <a:p>
            <a:pPr marL="231775" indent="-231775" eaLnBrk="1" hangingPunct="1">
              <a:buFontTx/>
              <a:buAutoNum type="alphaLcParenR"/>
            </a:pPr>
            <a:r>
              <a:rPr lang="en-US" sz="2200" smtClean="0"/>
              <a:t>Check the library record for fines, reserves, or over dues</a:t>
            </a:r>
          </a:p>
          <a:p>
            <a:pPr marL="231775" indent="-231775" eaLnBrk="1" hangingPunct="1">
              <a:buFontTx/>
              <a:buAutoNum type="alphaLcParenR"/>
            </a:pPr>
            <a:r>
              <a:rPr lang="en-US" sz="2200" smtClean="0"/>
              <a:t>Reserve an item</a:t>
            </a:r>
          </a:p>
          <a:p>
            <a:pPr marL="231775" indent="-231775" eaLnBrk="1" hangingPunct="1">
              <a:buFontTx/>
              <a:buAutoNum type="alphaLcParenR"/>
            </a:pPr>
            <a:r>
              <a:rPr lang="en-US" sz="2200" smtClean="0"/>
              <a:t>Look up community information</a:t>
            </a:r>
          </a:p>
          <a:p>
            <a:pPr marL="231775" indent="-231775" eaLnBrk="1" hangingPunct="1">
              <a:buFontTx/>
              <a:buAutoNum type="alphaLcParenR"/>
            </a:pPr>
            <a:r>
              <a:rPr lang="en-US" sz="2200" smtClean="0"/>
              <a:t>Use CD-ROM databases (such as indexes or encyclopedias)</a:t>
            </a:r>
          </a:p>
          <a:p>
            <a:pPr marL="231775" indent="-231775" eaLnBrk="1" hangingPunct="1">
              <a:buFontTx/>
              <a:buAutoNum type="alphaLcParenR"/>
            </a:pPr>
            <a:r>
              <a:rPr lang="en-US" sz="2200" smtClean="0"/>
              <a:t>Link up with library catalogues or databases in other communities</a:t>
            </a:r>
          </a:p>
          <a:p>
            <a:pPr marL="231775" indent="-231775" eaLnBrk="1" hangingPunct="1"/>
            <a:r>
              <a:rPr lang="en-US" sz="2400" b="1" i="1" smtClean="0">
                <a:solidFill>
                  <a:srgbClr val="CC0099"/>
                </a:solidFill>
              </a:rPr>
              <a:t>Keyword Searching:</a:t>
            </a:r>
            <a:endParaRPr lang="en-US" sz="2400" i="1" smtClean="0">
              <a:solidFill>
                <a:srgbClr val="CC0099"/>
              </a:solidFill>
            </a:endParaRPr>
          </a:p>
          <a:p>
            <a:pPr marL="231775" indent="-231775" eaLnBrk="1" hangingPunct="1">
              <a:buFontTx/>
              <a:buNone/>
            </a:pPr>
            <a:r>
              <a:rPr lang="en-US" sz="2200" smtClean="0"/>
              <a:t>   In most systems the first option on the menu is a keyword search, such as a title or any word from the title. Users can search for books on a special subject by keyword.</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228600"/>
            <a:ext cx="8153400" cy="533400"/>
          </a:xfrm>
        </p:spPr>
        <p:txBody>
          <a:bodyPr/>
          <a:lstStyle/>
          <a:p>
            <a:pPr marL="838200" indent="-838200" eaLnBrk="1" hangingPunct="1"/>
            <a:r>
              <a:rPr lang="en-US" sz="2400" b="1" smtClean="0">
                <a:solidFill>
                  <a:schemeClr val="hlink"/>
                </a:solidFill>
              </a:rPr>
              <a:t>2.11	INSTITUTIONAL REPOSITORY SYSTEM</a:t>
            </a:r>
            <a:r>
              <a:rPr lang="en-US" smtClean="0"/>
              <a:t> </a:t>
            </a:r>
          </a:p>
        </p:txBody>
      </p:sp>
      <p:sp>
        <p:nvSpPr>
          <p:cNvPr id="25603" name="Rectangle 3"/>
          <p:cNvSpPr>
            <a:spLocks noGrp="1" noChangeArrowheads="1"/>
          </p:cNvSpPr>
          <p:nvPr>
            <p:ph type="body" idx="1"/>
          </p:nvPr>
        </p:nvSpPr>
        <p:spPr>
          <a:xfrm>
            <a:off x="762000" y="685800"/>
            <a:ext cx="8069263" cy="5867400"/>
          </a:xfrm>
        </p:spPr>
        <p:txBody>
          <a:bodyPr/>
          <a:lstStyle/>
          <a:p>
            <a:pPr marL="231775" indent="-231775" algn="just" eaLnBrk="1" hangingPunct="1">
              <a:lnSpc>
                <a:spcPct val="80000"/>
              </a:lnSpc>
              <a:buFontTx/>
              <a:buNone/>
            </a:pPr>
            <a:r>
              <a:rPr lang="en-US" sz="2200" smtClean="0"/>
              <a:t>   </a:t>
            </a:r>
            <a:r>
              <a:rPr lang="en-US" sz="1900" smtClean="0"/>
              <a:t>An Institutional repository is an online locus for collecting, preserving, and disseminating - in digital form - the intellectual output of an institution, particularly a research institution. For a university, this would include materials such as research journal articles, before (preprints) and after (postprints), etc..</a:t>
            </a:r>
            <a:r>
              <a:rPr lang="en-US" sz="2200" smtClean="0"/>
              <a:t> </a:t>
            </a:r>
          </a:p>
          <a:p>
            <a:pPr marL="231775" indent="-231775" algn="just" eaLnBrk="1" hangingPunct="1">
              <a:lnSpc>
                <a:spcPct val="80000"/>
              </a:lnSpc>
              <a:buFontTx/>
              <a:buNone/>
            </a:pPr>
            <a:r>
              <a:rPr lang="en-US" sz="2200" b="1" i="1" smtClean="0">
                <a:solidFill>
                  <a:srgbClr val="CC0099"/>
                </a:solidFill>
              </a:rPr>
              <a:t>The main objectives for having an institutional repository are:</a:t>
            </a:r>
            <a:endParaRPr lang="en-US" sz="2200" i="1" smtClean="0">
              <a:solidFill>
                <a:srgbClr val="CC0099"/>
              </a:solidFill>
            </a:endParaRPr>
          </a:p>
          <a:p>
            <a:pPr marL="231775" indent="-231775" eaLnBrk="1" hangingPunct="1"/>
            <a:r>
              <a:rPr lang="en-US" sz="2000" smtClean="0"/>
              <a:t>to provide open access to institutional research output by self-archiving it &amp; to create global visibility for an institution's scholarly research</a:t>
            </a:r>
          </a:p>
          <a:p>
            <a:pPr marL="231775" indent="-231775" eaLnBrk="1" hangingPunct="1"/>
            <a:r>
              <a:rPr lang="en-US" sz="2000" smtClean="0"/>
              <a:t>to collect content in a single location and to store &amp; preserve other institutional digital assets.</a:t>
            </a:r>
          </a:p>
          <a:p>
            <a:pPr marL="231775" indent="-231775" eaLnBrk="1" hangingPunct="1"/>
            <a:r>
              <a:rPr lang="en-US" sz="2000" smtClean="0"/>
              <a:t>Opening up outputs of the institution to a worldwide audience;</a:t>
            </a:r>
          </a:p>
          <a:p>
            <a:pPr marL="231775" indent="-231775" eaLnBrk="1" hangingPunct="1"/>
            <a:r>
              <a:rPr lang="en-US" sz="2000" smtClean="0"/>
              <a:t>Managing and measuring research and teaching activities;</a:t>
            </a:r>
          </a:p>
          <a:p>
            <a:pPr marL="231775" indent="-231775" eaLnBrk="1" hangingPunct="1"/>
            <a:r>
              <a:rPr lang="en-US" sz="2000" smtClean="0"/>
              <a:t>Providing a workspace for work-in-progress, &amp; for projects;</a:t>
            </a:r>
          </a:p>
          <a:p>
            <a:pPr marL="231775" indent="-231775" eaLnBrk="1" hangingPunct="1"/>
            <a:r>
              <a:rPr lang="en-US" sz="2000" smtClean="0"/>
              <a:t>Facilitating the development &amp; sharing of digital teaching materials, aids</a:t>
            </a:r>
          </a:p>
          <a:p>
            <a:pPr marL="231775" indent="-231775" eaLnBrk="1" hangingPunct="1"/>
            <a:r>
              <a:rPr lang="en-US" sz="2000" smtClean="0"/>
              <a:t>Supporting student endeavours, providing access to theses and dissertations </a:t>
            </a:r>
          </a:p>
          <a:p>
            <a:pPr marL="231775" indent="-231775" eaLnBrk="1" hangingPunct="1">
              <a:buFontTx/>
              <a:buNone/>
            </a:pPr>
            <a:r>
              <a:rPr lang="en-US" sz="2200" smtClean="0"/>
              <a:t>   </a:t>
            </a:r>
            <a:r>
              <a:rPr lang="en-US" sz="1900" smtClean="0"/>
              <a:t>There are a number of open-source software packages like DSpace, Eprints, and Fedora and there are also hosted (proprietary) software services like Digital Commons, SimpleDL</a:t>
            </a:r>
            <a:r>
              <a:rPr lang="en-US" sz="2200" smtClean="0"/>
              <a: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066800" y="304800"/>
            <a:ext cx="7772400" cy="533400"/>
          </a:xfrm>
        </p:spPr>
        <p:txBody>
          <a:bodyPr/>
          <a:lstStyle/>
          <a:p>
            <a:pPr marL="838200" indent="-838200" eaLnBrk="1" hangingPunct="1"/>
            <a:r>
              <a:rPr lang="en-US" sz="4000" b="1" smtClean="0">
                <a:solidFill>
                  <a:srgbClr val="CC3300"/>
                </a:solidFill>
              </a:rPr>
              <a:t>Conclusion</a:t>
            </a:r>
            <a:r>
              <a:rPr lang="en-US" sz="4000" smtClean="0">
                <a:solidFill>
                  <a:srgbClr val="CC3300"/>
                </a:solidFill>
              </a:rPr>
              <a:t> :</a:t>
            </a:r>
          </a:p>
        </p:txBody>
      </p:sp>
      <p:sp>
        <p:nvSpPr>
          <p:cNvPr id="26627" name="Rectangle 3"/>
          <p:cNvSpPr>
            <a:spLocks noGrp="1" noChangeArrowheads="1"/>
          </p:cNvSpPr>
          <p:nvPr>
            <p:ph type="body" idx="1"/>
          </p:nvPr>
        </p:nvSpPr>
        <p:spPr>
          <a:xfrm>
            <a:off x="1062038" y="990600"/>
            <a:ext cx="7769225" cy="5562600"/>
          </a:xfrm>
        </p:spPr>
        <p:txBody>
          <a:bodyPr/>
          <a:lstStyle/>
          <a:p>
            <a:pPr marL="341313" indent="-341313" eaLnBrk="1" hangingPunct="1">
              <a:lnSpc>
                <a:spcPct val="80000"/>
              </a:lnSpc>
              <a:buFont typeface="Wingdings" pitchFamily="2" charset="2"/>
              <a:buChar char="ü"/>
            </a:pPr>
            <a:r>
              <a:rPr lang="en-US" sz="2200" smtClean="0"/>
              <a:t>The field of Library and Information Science is dramatically changing scenario involving incorporation of digital media in the library systems and making the same accessible globally through the use of Electronic Information resources. </a:t>
            </a:r>
          </a:p>
          <a:p>
            <a:pPr marL="341313" indent="-341313" eaLnBrk="1" hangingPunct="1">
              <a:lnSpc>
                <a:spcPct val="80000"/>
              </a:lnSpc>
              <a:buFont typeface="Wingdings" pitchFamily="2" charset="2"/>
              <a:buChar char="ü"/>
            </a:pPr>
            <a:r>
              <a:rPr lang="en-US" sz="2200" smtClean="0"/>
              <a:t>The  implementation of Electronic information resources  in libraries are very use full for users and library professionals for speed up the  accessing and maintaining of the  library information as well as the automation of the libraries. </a:t>
            </a:r>
          </a:p>
          <a:p>
            <a:pPr marL="341313" indent="-341313" eaLnBrk="1" hangingPunct="1">
              <a:lnSpc>
                <a:spcPct val="80000"/>
              </a:lnSpc>
              <a:buFont typeface="Wingdings" pitchFamily="2" charset="2"/>
              <a:buChar char="ü"/>
            </a:pPr>
            <a:r>
              <a:rPr lang="en-US" sz="2200" smtClean="0"/>
              <a:t>Increasing demands from Library users for access to more and more information are accelerating in the digital libraries era. </a:t>
            </a:r>
          </a:p>
          <a:p>
            <a:pPr marL="341313" indent="-341313" eaLnBrk="1" hangingPunct="1">
              <a:lnSpc>
                <a:spcPct val="80000"/>
              </a:lnSpc>
              <a:buFont typeface="Wingdings" pitchFamily="2" charset="2"/>
              <a:buChar char="ü"/>
            </a:pPr>
            <a:r>
              <a:rPr lang="en-US" sz="2200" smtClean="0"/>
              <a:t>More and more information is readily available in machine-readable form there has been a fundamental shift in the concerns of the information in print form. </a:t>
            </a:r>
          </a:p>
          <a:p>
            <a:pPr marL="341313" indent="-341313" eaLnBrk="1" hangingPunct="1">
              <a:lnSpc>
                <a:spcPct val="80000"/>
              </a:lnSpc>
              <a:buFont typeface="Wingdings" pitchFamily="2" charset="2"/>
              <a:buChar char="ü"/>
            </a:pPr>
            <a:r>
              <a:rPr lang="en-US" sz="2200" smtClean="0"/>
              <a:t>Computers are increasingly used for providing information, librarians and other information professionals must familiarize themselves with the latest technological development in this field of Electronic Information resources. </a:t>
            </a:r>
          </a:p>
          <a:p>
            <a:pPr marL="341313" indent="-341313" eaLnBrk="1" hangingPunct="1">
              <a:lnSpc>
                <a:spcPct val="80000"/>
              </a:lnSpc>
              <a:buFont typeface="Wingdings" pitchFamily="2" charset="2"/>
              <a:buChar char="ü"/>
            </a:pPr>
            <a:r>
              <a:rPr lang="en-US" sz="2200" smtClean="0"/>
              <a:t>Electronic Information services are thus going to assume increasing importance in times to come.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066800" y="381000"/>
            <a:ext cx="7772400" cy="685800"/>
          </a:xfrm>
        </p:spPr>
        <p:txBody>
          <a:bodyPr/>
          <a:lstStyle/>
          <a:p>
            <a:pPr marL="838200" indent="-838200" eaLnBrk="1" hangingPunct="1">
              <a:buFontTx/>
              <a:buAutoNum type="arabicPeriod"/>
            </a:pPr>
            <a:r>
              <a:rPr lang="en-US" sz="3600" b="1" smtClean="0">
                <a:solidFill>
                  <a:srgbClr val="CC3300"/>
                </a:solidFill>
              </a:rPr>
              <a:t>Introduction </a:t>
            </a:r>
          </a:p>
        </p:txBody>
      </p:sp>
      <p:sp>
        <p:nvSpPr>
          <p:cNvPr id="5123" name="Rectangle 3"/>
          <p:cNvSpPr>
            <a:spLocks noGrp="1" noChangeArrowheads="1"/>
          </p:cNvSpPr>
          <p:nvPr>
            <p:ph type="body" idx="1"/>
          </p:nvPr>
        </p:nvSpPr>
        <p:spPr>
          <a:xfrm>
            <a:off x="1062038" y="1295400"/>
            <a:ext cx="7769225" cy="5029200"/>
          </a:xfrm>
        </p:spPr>
        <p:txBody>
          <a:bodyPr/>
          <a:lstStyle/>
          <a:p>
            <a:pPr eaLnBrk="1" hangingPunct="1">
              <a:lnSpc>
                <a:spcPct val="80000"/>
              </a:lnSpc>
            </a:pPr>
            <a:r>
              <a:rPr lang="en-US" sz="2200" smtClean="0"/>
              <a:t>The word access means in computer-based information retrieval, “the method by which a computer refers to records in a file, dependent upon their arrangement”. </a:t>
            </a:r>
          </a:p>
          <a:p>
            <a:pPr eaLnBrk="1" hangingPunct="1">
              <a:lnSpc>
                <a:spcPct val="80000"/>
              </a:lnSpc>
            </a:pPr>
            <a:r>
              <a:rPr lang="en-US" sz="2200" smtClean="0"/>
              <a:t>Due to advances in technology there have been significant changes such as the introduction of computers, the expansion of telecommunications and the rise in popularity of the Internet. </a:t>
            </a:r>
          </a:p>
          <a:p>
            <a:pPr eaLnBrk="1" hangingPunct="1">
              <a:lnSpc>
                <a:spcPct val="80000"/>
              </a:lnSpc>
            </a:pPr>
            <a:r>
              <a:rPr lang="en-US" sz="2200" smtClean="0"/>
              <a:t>Information once stored in electronic form can break all the physical and geographical barriers and reach the remotest corners of the world. </a:t>
            </a:r>
          </a:p>
          <a:p>
            <a:pPr eaLnBrk="1" hangingPunct="1">
              <a:lnSpc>
                <a:spcPct val="80000"/>
              </a:lnSpc>
            </a:pPr>
            <a:r>
              <a:rPr lang="en-US" sz="2200" smtClean="0"/>
              <a:t>New technologies are emerging to store and process information electronically and new methodologies for accessing information. </a:t>
            </a:r>
          </a:p>
          <a:p>
            <a:pPr eaLnBrk="1" hangingPunct="1">
              <a:lnSpc>
                <a:spcPct val="80000"/>
              </a:lnSpc>
            </a:pPr>
            <a:r>
              <a:rPr lang="en-US" sz="2200" smtClean="0"/>
              <a:t>Access to right information at the right time is the need of the hour. </a:t>
            </a:r>
          </a:p>
          <a:p>
            <a:pPr eaLnBrk="1" hangingPunct="1">
              <a:lnSpc>
                <a:spcPct val="80000"/>
              </a:lnSpc>
            </a:pPr>
            <a:r>
              <a:rPr lang="en-US" sz="2200" smtClean="0"/>
              <a:t>Different types of information, a user can get at different levels beginning from resources available in a library or information centre to the network based information services from different networks.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1066800" y="1600200"/>
            <a:ext cx="7769225" cy="5181600"/>
          </a:xfrm>
        </p:spPr>
        <p:txBody>
          <a:bodyPr/>
          <a:lstStyle/>
          <a:p>
            <a:pPr marL="950913" indent="-609600" eaLnBrk="1" hangingPunct="1">
              <a:buFontTx/>
              <a:buAutoNum type="arabicPeriod"/>
            </a:pPr>
            <a:r>
              <a:rPr lang="en-US" sz="2400" smtClean="0"/>
              <a:t>The Potentiality of the  E-Resources are huge and do not occupy physical space</a:t>
            </a:r>
          </a:p>
          <a:p>
            <a:pPr marL="950913" indent="-609600" eaLnBrk="1" hangingPunct="1">
              <a:buFontTx/>
              <a:buAutoNum type="arabicPeriod"/>
            </a:pPr>
            <a:r>
              <a:rPr lang="en-US" sz="2400" smtClean="0"/>
              <a:t>Encompassing every thing</a:t>
            </a:r>
          </a:p>
          <a:p>
            <a:pPr marL="950913" indent="-609600" eaLnBrk="1" hangingPunct="1">
              <a:buFontTx/>
              <a:buAutoNum type="arabicPeriod"/>
            </a:pPr>
            <a:r>
              <a:rPr lang="en-US" sz="2400" smtClean="0"/>
              <a:t>Elimination of time, space, cost limit</a:t>
            </a:r>
          </a:p>
          <a:p>
            <a:pPr marL="950913" indent="-609600" eaLnBrk="1" hangingPunct="1">
              <a:buFontTx/>
              <a:buAutoNum type="arabicPeriod"/>
            </a:pPr>
            <a:r>
              <a:rPr lang="en-US" sz="2400" smtClean="0"/>
              <a:t>Public domain of information (Internet)</a:t>
            </a:r>
          </a:p>
          <a:p>
            <a:pPr marL="950913" indent="-609600" eaLnBrk="1" hangingPunct="1">
              <a:buFontTx/>
              <a:buAutoNum type="arabicPeriod"/>
            </a:pPr>
            <a:r>
              <a:rPr lang="en-US" sz="2400" smtClean="0"/>
              <a:t>Easy archiving of the content and organized subjectively</a:t>
            </a:r>
          </a:p>
          <a:p>
            <a:pPr marL="950913" indent="-609600" eaLnBrk="1" hangingPunct="1">
              <a:buFontTx/>
              <a:buAutoNum type="arabicPeriod"/>
            </a:pPr>
            <a:r>
              <a:rPr lang="en-US" sz="2400" smtClean="0"/>
              <a:t>Full content can be searched</a:t>
            </a:r>
          </a:p>
          <a:p>
            <a:pPr marL="950913" indent="-609600" eaLnBrk="1" hangingPunct="1">
              <a:buFontTx/>
              <a:buAutoNum type="arabicPeriod"/>
            </a:pPr>
            <a:r>
              <a:rPr lang="en-US" sz="2400" smtClean="0"/>
              <a:t>Preservation &amp; Dissemination of knowledge</a:t>
            </a:r>
          </a:p>
          <a:p>
            <a:pPr marL="950913" indent="-609600" eaLnBrk="1" hangingPunct="1">
              <a:buFontTx/>
              <a:buNone/>
            </a:pPr>
            <a:r>
              <a:rPr lang="en-US" sz="2400" smtClean="0"/>
              <a:t>	*	Faster and vast</a:t>
            </a:r>
          </a:p>
          <a:p>
            <a:pPr marL="950913" indent="-609600" eaLnBrk="1" hangingPunct="1">
              <a:buFontTx/>
              <a:buNone/>
            </a:pPr>
            <a:r>
              <a:rPr lang="en-US" sz="2400" smtClean="0"/>
              <a:t>	* 	Backup preservation</a:t>
            </a:r>
          </a:p>
        </p:txBody>
      </p:sp>
      <p:sp>
        <p:nvSpPr>
          <p:cNvPr id="6147" name="Rectangle 4"/>
          <p:cNvSpPr>
            <a:spLocks noChangeArrowheads="1"/>
          </p:cNvSpPr>
          <p:nvPr/>
        </p:nvSpPr>
        <p:spPr bwMode="auto">
          <a:xfrm>
            <a:off x="762000" y="457200"/>
            <a:ext cx="8074025" cy="914400"/>
          </a:xfrm>
          <a:prstGeom prst="rect">
            <a:avLst/>
          </a:prstGeom>
          <a:noFill/>
          <a:ln w="9525">
            <a:noFill/>
            <a:miter lim="800000"/>
            <a:headEnd/>
            <a:tailEnd/>
          </a:ln>
        </p:spPr>
        <p:txBody>
          <a:bodyPr/>
          <a:lstStyle/>
          <a:p>
            <a:pPr algn="l">
              <a:lnSpc>
                <a:spcPct val="80000"/>
              </a:lnSpc>
            </a:pPr>
            <a:r>
              <a:rPr lang="en-US" sz="3000" b="1" i="1">
                <a:solidFill>
                  <a:srgbClr val="CC0099"/>
                </a:solidFill>
              </a:rPr>
              <a:t>Characteristics:</a:t>
            </a:r>
            <a:r>
              <a:rPr lang="en-US" sz="2600"/>
              <a:t> </a:t>
            </a:r>
          </a:p>
          <a:p>
            <a:pPr algn="l">
              <a:lnSpc>
                <a:spcPct val="80000"/>
              </a:lnSpc>
            </a:pPr>
            <a:r>
              <a:rPr lang="en-US"/>
              <a:t>The following are the characteristics of Electronic Resources: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066800" y="381000"/>
            <a:ext cx="7772400" cy="685800"/>
          </a:xfrm>
        </p:spPr>
        <p:txBody>
          <a:bodyPr/>
          <a:lstStyle/>
          <a:p>
            <a:pPr marL="838200" indent="-838200" eaLnBrk="1" hangingPunct="1"/>
            <a:r>
              <a:rPr lang="en-US" sz="2800" b="1" smtClean="0">
                <a:solidFill>
                  <a:schemeClr val="hlink"/>
                </a:solidFill>
              </a:rPr>
              <a:t>2.	TYPES OF ELECTRONIC RESOURCES:</a:t>
            </a:r>
          </a:p>
        </p:txBody>
      </p:sp>
      <p:sp>
        <p:nvSpPr>
          <p:cNvPr id="7171" name="Rectangle 3"/>
          <p:cNvSpPr>
            <a:spLocks noGrp="1" noChangeArrowheads="1"/>
          </p:cNvSpPr>
          <p:nvPr>
            <p:ph type="body" idx="1"/>
          </p:nvPr>
        </p:nvSpPr>
        <p:spPr>
          <a:xfrm>
            <a:off x="1062038" y="1295400"/>
            <a:ext cx="7769225" cy="5257800"/>
          </a:xfrm>
        </p:spPr>
        <p:txBody>
          <a:bodyPr/>
          <a:lstStyle/>
          <a:p>
            <a:pPr marL="609600" indent="-609600" eaLnBrk="1" hangingPunct="1">
              <a:lnSpc>
                <a:spcPct val="80000"/>
              </a:lnSpc>
              <a:buFontTx/>
              <a:buNone/>
            </a:pPr>
            <a:r>
              <a:rPr lang="en-US" sz="2400" dirty="0" smtClean="0"/>
              <a:t>The following are the sources of Electronic Information:</a:t>
            </a:r>
          </a:p>
          <a:p>
            <a:pPr marL="609600" indent="-609600" eaLnBrk="1" hangingPunct="1">
              <a:lnSpc>
                <a:spcPct val="80000"/>
              </a:lnSpc>
              <a:buFontTx/>
              <a:buNone/>
            </a:pPr>
            <a:endParaRPr lang="en-US" sz="2400" dirty="0" smtClean="0"/>
          </a:p>
          <a:p>
            <a:pPr marL="609600" indent="-609600" eaLnBrk="1" hangingPunct="1">
              <a:lnSpc>
                <a:spcPct val="80000"/>
              </a:lnSpc>
              <a:buFontTx/>
              <a:buAutoNum type="arabicPeriod"/>
            </a:pPr>
            <a:r>
              <a:rPr lang="en-US" sz="2400" dirty="0" smtClean="0"/>
              <a:t>CD-ROMs.</a:t>
            </a:r>
          </a:p>
          <a:p>
            <a:pPr marL="609600" indent="-609600" eaLnBrk="1" hangingPunct="1">
              <a:lnSpc>
                <a:spcPct val="80000"/>
              </a:lnSpc>
              <a:buFontTx/>
              <a:buAutoNum type="arabicPeriod"/>
            </a:pPr>
            <a:r>
              <a:rPr lang="en-US" sz="2400" dirty="0" smtClean="0"/>
              <a:t>DVDs</a:t>
            </a:r>
          </a:p>
          <a:p>
            <a:pPr marL="609600" indent="-609600" eaLnBrk="1" hangingPunct="1">
              <a:lnSpc>
                <a:spcPct val="80000"/>
              </a:lnSpc>
              <a:buFontTx/>
              <a:buAutoNum type="arabicPeriod"/>
            </a:pPr>
            <a:r>
              <a:rPr lang="en-US" sz="2400" dirty="0" smtClean="0"/>
              <a:t>Electronic Journals</a:t>
            </a:r>
          </a:p>
          <a:p>
            <a:pPr marL="609600" indent="-609600" eaLnBrk="1" hangingPunct="1">
              <a:lnSpc>
                <a:spcPct val="80000"/>
              </a:lnSpc>
              <a:buFontTx/>
              <a:buAutoNum type="arabicPeriod"/>
            </a:pPr>
            <a:r>
              <a:rPr lang="en-US" sz="2400" dirty="0" smtClean="0"/>
              <a:t>Electronic Databases</a:t>
            </a:r>
          </a:p>
          <a:p>
            <a:pPr marL="609600" indent="-609600" eaLnBrk="1" hangingPunct="1">
              <a:lnSpc>
                <a:spcPct val="80000"/>
              </a:lnSpc>
              <a:buFontTx/>
              <a:buAutoNum type="arabicPeriod"/>
            </a:pPr>
            <a:r>
              <a:rPr lang="en-US" sz="2400" dirty="0" smtClean="0"/>
              <a:t>Electronic Books</a:t>
            </a:r>
          </a:p>
          <a:p>
            <a:pPr marL="609600" indent="-609600" eaLnBrk="1" hangingPunct="1">
              <a:lnSpc>
                <a:spcPct val="80000"/>
              </a:lnSpc>
              <a:buFontTx/>
              <a:buAutoNum type="arabicPeriod"/>
            </a:pPr>
            <a:r>
              <a:rPr lang="en-US" sz="2400" dirty="0" smtClean="0"/>
              <a:t>ETD’s (Electronic Theses and Dissertations)</a:t>
            </a:r>
          </a:p>
          <a:p>
            <a:pPr marL="609600" indent="-609600" eaLnBrk="1" hangingPunct="1">
              <a:lnSpc>
                <a:spcPct val="80000"/>
              </a:lnSpc>
              <a:buFontTx/>
              <a:buAutoNum type="arabicPeriod"/>
            </a:pPr>
            <a:r>
              <a:rPr lang="en-US" sz="2400" dirty="0" smtClean="0"/>
              <a:t>Digital Libraries</a:t>
            </a:r>
          </a:p>
          <a:p>
            <a:pPr marL="609600" indent="-609600" eaLnBrk="1" hangingPunct="1">
              <a:lnSpc>
                <a:spcPct val="80000"/>
              </a:lnSpc>
              <a:buFontTx/>
              <a:buAutoNum type="arabicPeriod"/>
            </a:pPr>
            <a:r>
              <a:rPr lang="en-US" sz="2400" dirty="0" smtClean="0"/>
              <a:t>Internet Resources</a:t>
            </a:r>
          </a:p>
          <a:p>
            <a:pPr marL="609600" indent="-609600" eaLnBrk="1" hangingPunct="1">
              <a:lnSpc>
                <a:spcPct val="80000"/>
              </a:lnSpc>
              <a:buFontTx/>
              <a:buAutoNum type="arabicPeriod"/>
            </a:pPr>
            <a:r>
              <a:rPr lang="en-US" sz="2400" dirty="0" smtClean="0"/>
              <a:t>Electronic mail Data</a:t>
            </a:r>
          </a:p>
          <a:p>
            <a:pPr marL="609600" indent="-609600" eaLnBrk="1" hangingPunct="1">
              <a:lnSpc>
                <a:spcPct val="80000"/>
              </a:lnSpc>
              <a:buFontTx/>
              <a:buAutoNum type="arabicPeriod"/>
            </a:pPr>
            <a:r>
              <a:rPr lang="en-US" sz="2400" dirty="0" err="1" smtClean="0"/>
              <a:t>OPAC</a:t>
            </a:r>
            <a:endParaRPr lang="en-US" sz="2400" dirty="0" smtClean="0"/>
          </a:p>
          <a:p>
            <a:pPr marL="609600" indent="-609600" eaLnBrk="1" hangingPunct="1">
              <a:lnSpc>
                <a:spcPct val="80000"/>
              </a:lnSpc>
              <a:buFontTx/>
              <a:buAutoNum type="arabicPeriod"/>
            </a:pPr>
            <a:r>
              <a:rPr lang="en-US" sz="2400" dirty="0" smtClean="0"/>
              <a:t>Institutional Repository System</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62000" y="228600"/>
            <a:ext cx="8382000" cy="533400"/>
          </a:xfrm>
        </p:spPr>
        <p:txBody>
          <a:bodyPr/>
          <a:lstStyle/>
          <a:p>
            <a:pPr marL="682625" indent="-682625" eaLnBrk="1" hangingPunct="1"/>
            <a:r>
              <a:rPr lang="en-US" sz="2400" b="1" smtClean="0">
                <a:solidFill>
                  <a:schemeClr val="hlink"/>
                </a:solidFill>
              </a:rPr>
              <a:t>2.1  COMPACT DISK READ-ONLY MEMORY (CD-ROM)</a:t>
            </a:r>
          </a:p>
        </p:txBody>
      </p:sp>
      <p:sp>
        <p:nvSpPr>
          <p:cNvPr id="8195" name="Rectangle 6"/>
          <p:cNvSpPr>
            <a:spLocks noGrp="1" noChangeArrowheads="1"/>
          </p:cNvSpPr>
          <p:nvPr>
            <p:ph type="body" idx="1"/>
          </p:nvPr>
        </p:nvSpPr>
        <p:spPr>
          <a:xfrm>
            <a:off x="1062038" y="838200"/>
            <a:ext cx="7769225" cy="5791200"/>
          </a:xfrm>
          <a:noFill/>
        </p:spPr>
        <p:txBody>
          <a:bodyPr/>
          <a:lstStyle/>
          <a:p>
            <a:pPr marL="412750" indent="-412750" eaLnBrk="1" hangingPunct="1">
              <a:lnSpc>
                <a:spcPct val="80000"/>
              </a:lnSpc>
            </a:pPr>
            <a:r>
              <a:rPr lang="en-US" sz="2200" smtClean="0"/>
              <a:t>In the digital age, a paperless library has already come into existence with the availability of CD-ROM databases; </a:t>
            </a:r>
          </a:p>
          <a:p>
            <a:pPr marL="412750" indent="-412750" eaLnBrk="1" hangingPunct="1">
              <a:lnSpc>
                <a:spcPct val="80000"/>
              </a:lnSpc>
            </a:pPr>
            <a:r>
              <a:rPr lang="en-US" sz="2200" smtClean="0"/>
              <a:t>CD-ROM has an indispensable role to play in the dissemination of electronic information and it has already found a special place in the rapidly growing digital libraries. </a:t>
            </a:r>
          </a:p>
          <a:p>
            <a:pPr marL="412750" indent="-412750" eaLnBrk="1" hangingPunct="1">
              <a:lnSpc>
                <a:spcPct val="80000"/>
              </a:lnSpc>
            </a:pPr>
            <a:r>
              <a:rPr lang="en-US" sz="2200" smtClean="0"/>
              <a:t>In CD-ROM, text and graphics are available in digital form in the modern publishing process.</a:t>
            </a:r>
            <a:endParaRPr lang="en-US" sz="2200" b="1" smtClean="0"/>
          </a:p>
          <a:p>
            <a:pPr marL="412750" indent="-412750" eaLnBrk="1" hangingPunct="1">
              <a:lnSpc>
                <a:spcPct val="90000"/>
              </a:lnSpc>
              <a:buFontTx/>
              <a:buNone/>
            </a:pPr>
            <a:r>
              <a:rPr lang="en-US" sz="2400" b="1" i="1" smtClean="0">
                <a:solidFill>
                  <a:srgbClr val="CC0099"/>
                </a:solidFill>
              </a:rPr>
              <a:t>Definitions:</a:t>
            </a:r>
          </a:p>
          <a:p>
            <a:pPr marL="412750" indent="-412750" eaLnBrk="1" hangingPunct="1">
              <a:lnSpc>
                <a:spcPct val="90000"/>
              </a:lnSpc>
            </a:pPr>
            <a:r>
              <a:rPr lang="en-US" sz="2200" smtClean="0"/>
              <a:t>A type of storage device that looks just like an audio CD and stores as much as data of large hard disk (700-800 MB), making it a popular means of distributing fonts, photos, electronic encyclopedias, games and multimedia offerings. As the name indicates, however, one can’t change files on a CD-ROM, but only read them.</a:t>
            </a:r>
          </a:p>
          <a:p>
            <a:pPr marL="412750" indent="-412750" eaLnBrk="1" hangingPunct="1">
              <a:lnSpc>
                <a:spcPct val="90000"/>
              </a:lnSpc>
            </a:pPr>
            <a:r>
              <a:rPr lang="en-US" sz="2200" smtClean="0"/>
              <a:t>The CD-ROM, one of the storage and distribution technologies uses the laser power and optical techniques. Drives for rewriteable CD-ROMs (CD-RW), which overcome the immutability of CD-R.</a:t>
            </a:r>
            <a:r>
              <a:rPr lang="en-US" sz="2400" smtClean="0"/>
              <a:t> </a:t>
            </a:r>
          </a:p>
          <a:p>
            <a:pPr marL="412750" indent="-412750"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066800" y="152400"/>
            <a:ext cx="7772400" cy="457200"/>
          </a:xfrm>
        </p:spPr>
        <p:txBody>
          <a:bodyPr/>
          <a:lstStyle/>
          <a:p>
            <a:pPr marL="682625" indent="-682625" eaLnBrk="1" hangingPunct="1"/>
            <a:r>
              <a:rPr lang="en-US" sz="2400" b="1" smtClean="0">
                <a:solidFill>
                  <a:schemeClr val="hlink"/>
                </a:solidFill>
              </a:rPr>
              <a:t>2.2 DIGITAL VERSATILE DISC (DVD)</a:t>
            </a:r>
          </a:p>
        </p:txBody>
      </p:sp>
      <p:sp>
        <p:nvSpPr>
          <p:cNvPr id="9219" name="Rectangle 3"/>
          <p:cNvSpPr>
            <a:spLocks noGrp="1" noChangeArrowheads="1"/>
          </p:cNvSpPr>
          <p:nvPr>
            <p:ph type="body" idx="1"/>
          </p:nvPr>
        </p:nvSpPr>
        <p:spPr>
          <a:xfrm>
            <a:off x="762000" y="762000"/>
            <a:ext cx="7769225" cy="5562600"/>
          </a:xfrm>
        </p:spPr>
        <p:txBody>
          <a:bodyPr/>
          <a:lstStyle/>
          <a:p>
            <a:pPr marL="231775" indent="-231775" eaLnBrk="1" hangingPunct="1">
              <a:lnSpc>
                <a:spcPct val="80000"/>
              </a:lnSpc>
            </a:pPr>
            <a:r>
              <a:rPr lang="en-US" sz="2200" smtClean="0"/>
              <a:t>DVD for the computer industry, is the next generation to Compact Disc in optical disc storage technology. </a:t>
            </a:r>
          </a:p>
          <a:p>
            <a:pPr marL="231775" indent="-231775" eaLnBrk="1" hangingPunct="1">
              <a:lnSpc>
                <a:spcPct val="80000"/>
              </a:lnSpc>
            </a:pPr>
            <a:r>
              <a:rPr lang="en-US" sz="2200" smtClean="0"/>
              <a:t>A DVD looks just like a CD,but has higher data storage capacity.</a:t>
            </a:r>
          </a:p>
          <a:p>
            <a:pPr marL="231775" indent="-231775" eaLnBrk="1" hangingPunct="1">
              <a:lnSpc>
                <a:spcPct val="80000"/>
              </a:lnSpc>
            </a:pPr>
            <a:r>
              <a:rPr lang="en-US" sz="2200" smtClean="0"/>
              <a:t> The DVD’s larger capacity is achieved by making the pits smaller and the spiral tighter, and by recording the data in as many as four layers, two on each side of the disc. </a:t>
            </a:r>
          </a:p>
          <a:p>
            <a:pPr marL="231775" indent="-231775" eaLnBrk="1" hangingPunct="1">
              <a:lnSpc>
                <a:spcPct val="80000"/>
              </a:lnSpc>
            </a:pPr>
            <a:r>
              <a:rPr lang="en-US" sz="2200" smtClean="0"/>
              <a:t>The DVD technology provides a storage capacity that is at lease 6 to 7 times greater than that of a CD, in the same aerial space. </a:t>
            </a:r>
          </a:p>
          <a:p>
            <a:pPr marL="231775" indent="-231775" eaLnBrk="1" hangingPunct="1">
              <a:lnSpc>
                <a:spcPct val="80000"/>
              </a:lnSpc>
              <a:buFontTx/>
              <a:buNone/>
            </a:pPr>
            <a:r>
              <a:rPr lang="en-US" sz="2400" b="1" i="1" smtClean="0">
                <a:solidFill>
                  <a:srgbClr val="CC0099"/>
                </a:solidFill>
              </a:rPr>
              <a:t>Advantages of DVD:</a:t>
            </a:r>
          </a:p>
          <a:p>
            <a:pPr marL="231775" indent="-231775" eaLnBrk="1" hangingPunct="1">
              <a:lnSpc>
                <a:spcPct val="80000"/>
              </a:lnSpc>
            </a:pPr>
            <a:r>
              <a:rPr lang="en-US" sz="2200" smtClean="0"/>
              <a:t>The high data storage capacity of DVDs makes it possible to represent more multimedia elements, like sound and video and to integrate many reference sources on a single disc.</a:t>
            </a:r>
          </a:p>
          <a:p>
            <a:pPr marL="231775" indent="-231775" eaLnBrk="1" hangingPunct="1">
              <a:lnSpc>
                <a:spcPct val="80000"/>
              </a:lnSpc>
            </a:pPr>
            <a:r>
              <a:rPr lang="en-US" sz="2200" smtClean="0"/>
              <a:t>DVD can deliver the data at a higher rate than CD-ROM. </a:t>
            </a:r>
          </a:p>
          <a:p>
            <a:pPr marL="231775" indent="-231775" eaLnBrk="1" hangingPunct="1">
              <a:lnSpc>
                <a:spcPct val="80000"/>
              </a:lnSpc>
            </a:pPr>
            <a:r>
              <a:rPr lang="en-US" sz="2200" smtClean="0"/>
              <a:t>DVD drives can read both CD-ROMs and DVD-ROM’s. </a:t>
            </a:r>
          </a:p>
          <a:p>
            <a:pPr marL="231775" indent="-231775" eaLnBrk="1" hangingPunct="1">
              <a:lnSpc>
                <a:spcPct val="80000"/>
              </a:lnSpc>
            </a:pPr>
            <a:r>
              <a:rPr lang="en-US" sz="2200" smtClean="0"/>
              <a:t>By using DVD databases it might be possible to avoid CD-ROM jukeboxes.</a:t>
            </a:r>
          </a:p>
          <a:p>
            <a:pPr marL="231775" indent="-231775" eaLnBrk="1" hangingPunct="1">
              <a:lnSpc>
                <a:spcPct val="80000"/>
              </a:lnSpc>
            </a:pPr>
            <a:r>
              <a:rPr lang="en-US" sz="2200" smtClean="0"/>
              <a:t>DVD eliminates the need for disc swapping of deluxe multimedia databases and makes information seeking more convenient.</a:t>
            </a:r>
          </a:p>
          <a:p>
            <a:pPr marL="231775" indent="-231775" eaLnBrk="1" hangingPunct="1">
              <a:lnSpc>
                <a:spcPct val="80000"/>
              </a:lnSpc>
              <a:buFontTx/>
              <a:buNone/>
            </a:pPr>
            <a:endParaRPr lang="en-US" sz="22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a:xfrm>
            <a:off x="1062038" y="457200"/>
            <a:ext cx="7769225" cy="5257800"/>
          </a:xfrm>
        </p:spPr>
        <p:txBody>
          <a:bodyPr/>
          <a:lstStyle/>
          <a:p>
            <a:pPr marL="412750" indent="-412750" eaLnBrk="1" hangingPunct="1">
              <a:lnSpc>
                <a:spcPct val="80000"/>
              </a:lnSpc>
              <a:buFontTx/>
              <a:buNone/>
            </a:pPr>
            <a:r>
              <a:rPr lang="en-US" sz="2400" b="1" i="1" smtClean="0">
                <a:solidFill>
                  <a:srgbClr val="CC0099"/>
                </a:solidFill>
              </a:rPr>
              <a:t>Blu-ray Disc:</a:t>
            </a:r>
            <a:r>
              <a:rPr lang="en-US" sz="2400" b="1" smtClean="0">
                <a:solidFill>
                  <a:srgbClr val="CC0099"/>
                </a:solidFill>
              </a:rPr>
              <a:t> </a:t>
            </a:r>
          </a:p>
          <a:p>
            <a:pPr marL="412750" indent="-412750" eaLnBrk="1" hangingPunct="1">
              <a:lnSpc>
                <a:spcPct val="80000"/>
              </a:lnSpc>
              <a:buFontTx/>
              <a:buNone/>
            </a:pPr>
            <a:endParaRPr lang="en-US" sz="2400" b="1" smtClean="0">
              <a:solidFill>
                <a:srgbClr val="CC0099"/>
              </a:solidFill>
            </a:endParaRPr>
          </a:p>
          <a:p>
            <a:pPr marL="412750" indent="-412750" eaLnBrk="1" hangingPunct="1">
              <a:lnSpc>
                <a:spcPct val="80000"/>
              </a:lnSpc>
            </a:pPr>
            <a:r>
              <a:rPr lang="en-US" sz="2200" smtClean="0"/>
              <a:t>Blu-ray, also known as Blu-ray Disc (BD), is the name of the next generation optical disc format jointly developed by the Blu-ray Disc Association (BDA).</a:t>
            </a:r>
          </a:p>
          <a:p>
            <a:pPr marL="412750" indent="-412750" eaLnBrk="1" hangingPunct="1">
              <a:lnSpc>
                <a:spcPct val="80000"/>
              </a:lnSpc>
            </a:pPr>
            <a:r>
              <a:rPr lang="en-US" sz="2200" smtClean="0"/>
              <a:t>The format was developed to enable recording, rewriting and playback of high definition video (HD), as well as storing large amounts of data. </a:t>
            </a:r>
          </a:p>
          <a:p>
            <a:pPr marL="412750" indent="-412750" eaLnBrk="1" hangingPunct="1">
              <a:lnSpc>
                <a:spcPct val="80000"/>
              </a:lnSpc>
            </a:pPr>
            <a:r>
              <a:rPr lang="en-US" sz="2200" smtClean="0"/>
              <a:t>The format offers more than five times the storage capacity of traditional DVDs and can hold upto 25GB on a single-layer disc and 50GB on a dual-layer disc.</a:t>
            </a:r>
          </a:p>
          <a:p>
            <a:pPr marL="412750" indent="-412750" eaLnBrk="1" hangingPunct="1">
              <a:lnSpc>
                <a:spcPct val="80000"/>
              </a:lnSpc>
            </a:pPr>
            <a:r>
              <a:rPr lang="en-US" sz="2200" smtClean="0"/>
              <a:t>While current optical disc technologies such as DVD, DVD-RW and DVD-ROM rely on a red laser rays to read and write data, the new format uses a blue-violet laser instead, hence the name Blu-ray Disc.</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838200" y="152400"/>
            <a:ext cx="8001000" cy="533400"/>
          </a:xfrm>
        </p:spPr>
        <p:txBody>
          <a:bodyPr/>
          <a:lstStyle/>
          <a:p>
            <a:pPr marL="682625" indent="-682625" eaLnBrk="1" hangingPunct="1"/>
            <a:r>
              <a:rPr lang="en-US" sz="2400" b="1" smtClean="0">
                <a:solidFill>
                  <a:schemeClr val="hlink"/>
                </a:solidFill>
              </a:rPr>
              <a:t>2.3 ELECTRONIC JOURNALS (E-JOURNALS)</a:t>
            </a:r>
          </a:p>
        </p:txBody>
      </p:sp>
      <p:sp>
        <p:nvSpPr>
          <p:cNvPr id="11267" name="Rectangle 3"/>
          <p:cNvSpPr>
            <a:spLocks noGrp="1" noChangeArrowheads="1"/>
          </p:cNvSpPr>
          <p:nvPr>
            <p:ph type="body" idx="1"/>
          </p:nvPr>
        </p:nvSpPr>
        <p:spPr>
          <a:xfrm>
            <a:off x="1062038" y="762000"/>
            <a:ext cx="7769225" cy="5715000"/>
          </a:xfrm>
        </p:spPr>
        <p:txBody>
          <a:bodyPr/>
          <a:lstStyle/>
          <a:p>
            <a:pPr marL="107950" indent="-107950" eaLnBrk="1" hangingPunct="1">
              <a:lnSpc>
                <a:spcPct val="80000"/>
              </a:lnSpc>
            </a:pPr>
            <a:r>
              <a:rPr lang="en-US" sz="2200" smtClean="0"/>
              <a:t>The advent of ICT has played a pivotal role in transforming the conventional library into a digital library. </a:t>
            </a:r>
          </a:p>
          <a:p>
            <a:pPr marL="107950" indent="-107950" eaLnBrk="1" hangingPunct="1">
              <a:lnSpc>
                <a:spcPct val="80000"/>
              </a:lnSpc>
            </a:pPr>
            <a:r>
              <a:rPr lang="en-US" sz="2200" smtClean="0"/>
              <a:t>This has resulted in the proliferation of e-publishing, which provides information in a digital form. The e-journals are fast becoming the preferred format for information dissemination, especially in science and technology. </a:t>
            </a:r>
          </a:p>
          <a:p>
            <a:pPr marL="107950" indent="-107950" eaLnBrk="1" hangingPunct="1">
              <a:lnSpc>
                <a:spcPct val="80000"/>
              </a:lnSpc>
            </a:pPr>
            <a:r>
              <a:rPr lang="en-US" sz="2200" smtClean="0"/>
              <a:t>The full-text e-journals can be viewed accessible via the World Wide Web (WWW) as individual. </a:t>
            </a:r>
          </a:p>
          <a:p>
            <a:pPr marL="107950" indent="-107950" eaLnBrk="1" hangingPunct="1">
              <a:lnSpc>
                <a:spcPct val="80000"/>
              </a:lnSpc>
              <a:buFontTx/>
              <a:buNone/>
            </a:pPr>
            <a:endParaRPr lang="en-US" sz="2200" i="1" smtClean="0"/>
          </a:p>
          <a:p>
            <a:pPr marL="107950" indent="-107950" eaLnBrk="1" hangingPunct="1">
              <a:lnSpc>
                <a:spcPct val="80000"/>
              </a:lnSpc>
              <a:buFontTx/>
              <a:buNone/>
            </a:pPr>
            <a:r>
              <a:rPr lang="en-US" sz="2200" i="1" smtClean="0"/>
              <a:t>The e-journals are made available in various modes namely:</a:t>
            </a:r>
          </a:p>
          <a:p>
            <a:pPr marL="107950" indent="-107950" eaLnBrk="1" hangingPunct="1">
              <a:lnSpc>
                <a:spcPct val="80000"/>
              </a:lnSpc>
              <a:buFontTx/>
              <a:buNone/>
            </a:pPr>
            <a:r>
              <a:rPr lang="en-US" sz="2200" smtClean="0"/>
              <a:t>	-	Free with a print subscription</a:t>
            </a:r>
          </a:p>
          <a:p>
            <a:pPr marL="107950" indent="-107950" eaLnBrk="1" hangingPunct="1">
              <a:lnSpc>
                <a:spcPct val="80000"/>
              </a:lnSpc>
              <a:buFontTx/>
              <a:buNone/>
            </a:pPr>
            <a:r>
              <a:rPr lang="en-US" sz="2200" smtClean="0"/>
              <a:t>	-	At a nominal cost with a print subscription</a:t>
            </a:r>
          </a:p>
          <a:p>
            <a:pPr marL="107950" indent="-107950" eaLnBrk="1" hangingPunct="1">
              <a:lnSpc>
                <a:spcPct val="80000"/>
              </a:lnSpc>
              <a:buFontTx/>
              <a:buNone/>
            </a:pPr>
            <a:r>
              <a:rPr lang="en-US" sz="2200" smtClean="0"/>
              <a:t>	-	As web editions only with a paid subscription</a:t>
            </a:r>
          </a:p>
          <a:p>
            <a:pPr marL="107950" indent="-107950" eaLnBrk="1" hangingPunct="1">
              <a:lnSpc>
                <a:spcPct val="80000"/>
              </a:lnSpc>
              <a:buFontTx/>
              <a:buNone/>
            </a:pPr>
            <a:endParaRPr lang="en-US" sz="2000" smtClean="0"/>
          </a:p>
          <a:p>
            <a:pPr marL="107950" indent="-107950" eaLnBrk="1" hangingPunct="1">
              <a:lnSpc>
                <a:spcPct val="80000"/>
              </a:lnSpc>
              <a:buFont typeface="Wingdings" pitchFamily="2" charset="2"/>
              <a:buChar char="§"/>
            </a:pPr>
            <a:r>
              <a:rPr lang="en-US" sz="2200" smtClean="0"/>
              <a:t>There are two types of electronic journals, the first is the offline CD-ROM version that can be distributed in a similar manner to printed journals and second one is the online or Internet-based journals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undar">
  <a:themeElements>
    <a:clrScheme name="Sundar 2">
      <a:dk1>
        <a:srgbClr val="000000"/>
      </a:dk1>
      <a:lt1>
        <a:srgbClr val="FFFFFF"/>
      </a:lt1>
      <a:dk2>
        <a:srgbClr val="482400"/>
      </a:dk2>
      <a:lt2>
        <a:srgbClr val="808080"/>
      </a:lt2>
      <a:accent1>
        <a:srgbClr val="DFD6C3"/>
      </a:accent1>
      <a:accent2>
        <a:srgbClr val="D69B80"/>
      </a:accent2>
      <a:accent3>
        <a:srgbClr val="FFFFFF"/>
      </a:accent3>
      <a:accent4>
        <a:srgbClr val="000000"/>
      </a:accent4>
      <a:accent5>
        <a:srgbClr val="ECE8DE"/>
      </a:accent5>
      <a:accent6>
        <a:srgbClr val="C28C73"/>
      </a:accent6>
      <a:hlink>
        <a:srgbClr val="993300"/>
      </a:hlink>
      <a:folHlink>
        <a:srgbClr val="666600"/>
      </a:folHlink>
    </a:clrScheme>
    <a:fontScheme name="Sunda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undar 1">
        <a:dk1>
          <a:srgbClr val="000000"/>
        </a:dk1>
        <a:lt1>
          <a:srgbClr val="A7947B"/>
        </a:lt1>
        <a:dk2>
          <a:srgbClr val="482400"/>
        </a:dk2>
        <a:lt2>
          <a:srgbClr val="808080"/>
        </a:lt2>
        <a:accent1>
          <a:srgbClr val="DFD6C3"/>
        </a:accent1>
        <a:accent2>
          <a:srgbClr val="D69B80"/>
        </a:accent2>
        <a:accent3>
          <a:srgbClr val="D0C8B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Sundar 2">
        <a:dk1>
          <a:srgbClr val="000000"/>
        </a:dk1>
        <a:lt1>
          <a:srgbClr val="FFFFFF"/>
        </a:lt1>
        <a:dk2>
          <a:srgbClr val="482400"/>
        </a:dk2>
        <a:lt2>
          <a:srgbClr val="808080"/>
        </a:lt2>
        <a:accent1>
          <a:srgbClr val="DFD6C3"/>
        </a:accent1>
        <a:accent2>
          <a:srgbClr val="D69B80"/>
        </a:accent2>
        <a:accent3>
          <a:srgbClr val="FFFFF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Sundar 3">
        <a:dk1>
          <a:srgbClr val="000000"/>
        </a:dk1>
        <a:lt1>
          <a:srgbClr val="FFFFFF"/>
        </a:lt1>
        <a:dk2>
          <a:srgbClr val="000000"/>
        </a:dk2>
        <a:lt2>
          <a:srgbClr val="333333"/>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undar 4">
        <a:dk1>
          <a:srgbClr val="000000"/>
        </a:dk1>
        <a:lt1>
          <a:srgbClr val="9D7643"/>
        </a:lt1>
        <a:dk2>
          <a:srgbClr val="FFFFFF"/>
        </a:dk2>
        <a:lt2>
          <a:srgbClr val="554025"/>
        </a:lt2>
        <a:accent1>
          <a:srgbClr val="CAA966"/>
        </a:accent1>
        <a:accent2>
          <a:srgbClr val="8488AC"/>
        </a:accent2>
        <a:accent3>
          <a:srgbClr val="CCBDB0"/>
        </a:accent3>
        <a:accent4>
          <a:srgbClr val="000000"/>
        </a:accent4>
        <a:accent5>
          <a:srgbClr val="E1D1B8"/>
        </a:accent5>
        <a:accent6>
          <a:srgbClr val="777B9B"/>
        </a:accent6>
        <a:hlink>
          <a:srgbClr val="993300"/>
        </a:hlink>
        <a:folHlink>
          <a:srgbClr val="6666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Sundar</Template>
  <TotalTime>974</TotalTime>
  <Words>3592</Words>
  <Application>Microsoft Office PowerPoint</Application>
  <PresentationFormat>On-screen Show (4:3)</PresentationFormat>
  <Paragraphs>232</Paragraphs>
  <Slides>24</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Times New Roman</vt:lpstr>
      <vt:lpstr>Arial</vt:lpstr>
      <vt:lpstr>Wingdings</vt:lpstr>
      <vt:lpstr>Century Schoolbook</vt:lpstr>
      <vt:lpstr>Arial Unicode MS</vt:lpstr>
      <vt:lpstr>Sundar</vt:lpstr>
      <vt:lpstr>ACCESS  TO ELECTRONIC INFORMATION RESOURCES IN LIBRARIES </vt:lpstr>
      <vt:lpstr>Abstract:</vt:lpstr>
      <vt:lpstr>Introduction </vt:lpstr>
      <vt:lpstr>Slide 4</vt:lpstr>
      <vt:lpstr>2. TYPES OF ELECTRONIC RESOURCES:</vt:lpstr>
      <vt:lpstr>2.1  COMPACT DISK READ-ONLY MEMORY (CD-ROM)</vt:lpstr>
      <vt:lpstr>2.2 DIGITAL VERSATILE DISC (DVD)</vt:lpstr>
      <vt:lpstr>Slide 8</vt:lpstr>
      <vt:lpstr>2.3 ELECTRONIC JOURNALS (E-JOURNALS)</vt:lpstr>
      <vt:lpstr>Slide 10</vt:lpstr>
      <vt:lpstr>Slide 11</vt:lpstr>
      <vt:lpstr>2.4 ELECTRONIC DATABASES</vt:lpstr>
      <vt:lpstr>2.5 ELECTRONIC BOOKS (E-BOOKS)</vt:lpstr>
      <vt:lpstr>Slide 14</vt:lpstr>
      <vt:lpstr>Slide 15</vt:lpstr>
      <vt:lpstr>2.7 DIGITAL LIBRARIES</vt:lpstr>
      <vt:lpstr>Slide 17</vt:lpstr>
      <vt:lpstr>2.8 INTERNET RESOURCES </vt:lpstr>
      <vt:lpstr>Slide 19</vt:lpstr>
      <vt:lpstr>Slide 20</vt:lpstr>
      <vt:lpstr>2.9 INFORMATION THROUGH ELECTRONIC MAIL (E-MAIL)</vt:lpstr>
      <vt:lpstr>2.10 ONLINE PUBLIC ACCESS CATALOGUE (OPAC) </vt:lpstr>
      <vt:lpstr>2.11 INSTITUTIONAL REPOSITORY SYSTEM </vt:lpstr>
      <vt:lpstr>Conclusion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Librarian’s role in promoting Open Access for Research and Development</dc:title>
  <dc:creator>JNTU</dc:creator>
  <cp:lastModifiedBy>Dr. Shijith Kumar C</cp:lastModifiedBy>
  <cp:revision>25</cp:revision>
  <dcterms:created xsi:type="dcterms:W3CDTF">2010-11-18T06:11:58Z</dcterms:created>
  <dcterms:modified xsi:type="dcterms:W3CDTF">2017-02-28T13:06:34Z</dcterms:modified>
</cp:coreProperties>
</file>