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7" r:id="rId4"/>
    <p:sldId id="256" r:id="rId5"/>
    <p:sldId id="268" r:id="rId6"/>
    <p:sldId id="257" r:id="rId7"/>
    <p:sldId id="269" r:id="rId8"/>
    <p:sldId id="265" r:id="rId9"/>
    <p:sldId id="258" r:id="rId10"/>
    <p:sldId id="261" r:id="rId11"/>
    <p:sldId id="266" r:id="rId12"/>
    <p:sldId id="262" r:id="rId13"/>
    <p:sldId id="264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810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99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77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869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1316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895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224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91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926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879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189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4D9CD-E8EC-4A75-92FA-B7407BABB8DE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0266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E-resources: </a:t>
            </a:r>
            <a:r>
              <a:rPr lang="en-US" sz="4800" dirty="0" smtClean="0"/>
              <a:t>Types,</a:t>
            </a:r>
            <a:r>
              <a:rPr lang="en-US" sz="4800" dirty="0" smtClean="0"/>
              <a:t> Features, Advantages &amp; Disadvantages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159046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Proper </a:t>
            </a:r>
            <a:r>
              <a:rPr lang="en-US" dirty="0" smtClean="0"/>
              <a:t>hardware and </a:t>
            </a:r>
            <a:r>
              <a:rPr lang="en-US" dirty="0" smtClean="0"/>
              <a:t>software</a:t>
            </a:r>
          </a:p>
          <a:p>
            <a:r>
              <a:rPr lang="en-US" dirty="0" smtClean="0"/>
              <a:t>Low bandwidth</a:t>
            </a:r>
          </a:p>
          <a:p>
            <a:r>
              <a:rPr lang="en-US" dirty="0" smtClean="0"/>
              <a:t>Breakdown </a:t>
            </a:r>
            <a:r>
              <a:rPr lang="en-US" dirty="0" smtClean="0"/>
              <a:t>of </a:t>
            </a:r>
            <a:r>
              <a:rPr lang="en-US" dirty="0" smtClean="0"/>
              <a:t>Internet</a:t>
            </a:r>
          </a:p>
          <a:p>
            <a:r>
              <a:rPr lang="en-US" dirty="0" smtClean="0"/>
              <a:t>Cost</a:t>
            </a:r>
          </a:p>
          <a:p>
            <a:r>
              <a:rPr lang="en-US" dirty="0" smtClean="0"/>
              <a:t>Shifting </a:t>
            </a:r>
            <a:r>
              <a:rPr lang="en-US" dirty="0" smtClean="0"/>
              <a:t>URLs</a:t>
            </a:r>
          </a:p>
          <a:p>
            <a:r>
              <a:rPr lang="en-US" dirty="0" smtClean="0"/>
              <a:t>Download restrictions </a:t>
            </a:r>
          </a:p>
          <a:p>
            <a:r>
              <a:rPr lang="en-US" dirty="0" smtClean="0"/>
              <a:t>No ownership </a:t>
            </a:r>
          </a:p>
          <a:p>
            <a:r>
              <a:rPr lang="en-US" dirty="0" smtClean="0"/>
              <a:t>Special devices/ software for access</a:t>
            </a:r>
          </a:p>
          <a:p>
            <a:r>
              <a:rPr lang="en-US" dirty="0" smtClean="0"/>
              <a:t>Temporary unavailability </a:t>
            </a:r>
            <a:endParaRPr lang="en-US" dirty="0" smtClean="0"/>
          </a:p>
          <a:p>
            <a:r>
              <a:rPr lang="en-US" dirty="0" smtClean="0"/>
              <a:t>Inconsistency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Identification of proper e-reference sources </a:t>
            </a:r>
            <a:endParaRPr lang="en-US" dirty="0" smtClean="0"/>
          </a:p>
          <a:p>
            <a:r>
              <a:rPr lang="en-IN" dirty="0" smtClean="0"/>
              <a:t>Creation and maintenance of IT Infrastructure</a:t>
            </a:r>
            <a:endParaRPr lang="en-US" dirty="0" smtClean="0"/>
          </a:p>
          <a:p>
            <a:r>
              <a:rPr lang="en-US" dirty="0" smtClean="0"/>
              <a:t>Resource organization </a:t>
            </a:r>
          </a:p>
          <a:p>
            <a:r>
              <a:rPr lang="en-US" dirty="0" smtClean="0"/>
              <a:t>Long </a:t>
            </a:r>
            <a:r>
              <a:rPr lang="en-US" dirty="0" smtClean="0"/>
              <a:t>term preservation</a:t>
            </a:r>
            <a:endParaRPr lang="en-IN" dirty="0" smtClean="0"/>
          </a:p>
          <a:p>
            <a:r>
              <a:rPr lang="en-IN" dirty="0" smtClean="0"/>
              <a:t>Licensing </a:t>
            </a:r>
          </a:p>
          <a:p>
            <a:r>
              <a:rPr lang="en-IN" dirty="0" smtClean="0"/>
              <a:t>Copyright</a:t>
            </a:r>
          </a:p>
          <a:p>
            <a:r>
              <a:rPr lang="en-US" dirty="0" smtClean="0"/>
              <a:t>Authenticity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60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E-journals</a:t>
            </a:r>
          </a:p>
          <a:p>
            <a:r>
              <a:rPr lang="en-IN" dirty="0" smtClean="0"/>
              <a:t>E-books</a:t>
            </a:r>
          </a:p>
          <a:p>
            <a:r>
              <a:rPr lang="en-IN" dirty="0" smtClean="0"/>
              <a:t>Electronic Theses and Dissertations-</a:t>
            </a:r>
            <a:r>
              <a:rPr lang="en-IN" dirty="0" err="1" smtClean="0"/>
              <a:t>ETDs</a:t>
            </a:r>
            <a:endParaRPr lang="en-IN" dirty="0" smtClean="0"/>
          </a:p>
          <a:p>
            <a:r>
              <a:rPr lang="en-IN" dirty="0" smtClean="0"/>
              <a:t>Bibliographic databases </a:t>
            </a:r>
          </a:p>
          <a:p>
            <a:r>
              <a:rPr lang="en-IN" dirty="0" smtClean="0"/>
              <a:t>Non-bibliographic databases </a:t>
            </a:r>
          </a:p>
          <a:p>
            <a:r>
              <a:rPr lang="en-IN" dirty="0" smtClean="0"/>
              <a:t>E-magazines &amp; newspapers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..Types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Websites </a:t>
            </a:r>
          </a:p>
          <a:p>
            <a:pPr>
              <a:buNone/>
            </a:pPr>
            <a:r>
              <a:rPr lang="en-IN" dirty="0" smtClean="0"/>
              <a:t> </a:t>
            </a:r>
            <a:r>
              <a:rPr lang="en-IN" dirty="0" smtClean="0"/>
              <a:t>		-Personal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		-Organizational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	-Product </a:t>
            </a:r>
          </a:p>
          <a:p>
            <a:r>
              <a:rPr lang="en-IN" dirty="0" smtClean="0"/>
              <a:t>Discussion boards </a:t>
            </a:r>
          </a:p>
          <a:p>
            <a:r>
              <a:rPr lang="en-IN" dirty="0" smtClean="0"/>
              <a:t>E-mails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/>
          <a:lstStyle/>
          <a:p>
            <a:r>
              <a:rPr lang="en-US" dirty="0" smtClean="0"/>
              <a:t>Medium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09800"/>
            <a:ext cx="6400800" cy="34290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CD/DVD-ROMs/Blue ray discs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Web-based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794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html</a:t>
            </a:r>
            <a:r>
              <a:rPr lang="en-US" sz="4000" dirty="0" smtClean="0"/>
              <a:t>	</a:t>
            </a:r>
          </a:p>
          <a:p>
            <a:r>
              <a:rPr lang="en-US" sz="4000" dirty="0" err="1" smtClean="0"/>
              <a:t>Pdf</a:t>
            </a:r>
            <a:endParaRPr lang="en-US" sz="4000" dirty="0" smtClean="0"/>
          </a:p>
          <a:p>
            <a:r>
              <a:rPr lang="en-US" sz="4000" dirty="0" smtClean="0"/>
              <a:t>doc </a:t>
            </a:r>
            <a:endParaRPr lang="en-US" sz="4000" dirty="0" smtClean="0"/>
          </a:p>
          <a:p>
            <a:r>
              <a:rPr lang="en-US" sz="4000" dirty="0" smtClean="0"/>
              <a:t>audio</a:t>
            </a:r>
          </a:p>
          <a:p>
            <a:r>
              <a:rPr lang="en-US" sz="4000" dirty="0" smtClean="0"/>
              <a:t>video</a:t>
            </a:r>
            <a:endParaRPr lang="en-US" sz="4000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3600" dirty="0" smtClean="0"/>
          </a:p>
          <a:p>
            <a:pPr marL="0" indent="0">
              <a:lnSpc>
                <a:spcPct val="220000"/>
              </a:lnSpc>
            </a:pPr>
            <a:r>
              <a:rPr lang="en-US" sz="12800" dirty="0" smtClean="0"/>
              <a:t> Free Vs </a:t>
            </a:r>
            <a:r>
              <a:rPr lang="en-US" sz="12800" dirty="0" smtClean="0"/>
              <a:t>Fee-based</a:t>
            </a:r>
          </a:p>
          <a:p>
            <a:pPr marL="0" indent="0">
              <a:lnSpc>
                <a:spcPct val="220000"/>
              </a:lnSpc>
            </a:pPr>
            <a:r>
              <a:rPr lang="en-US" sz="12800" dirty="0" smtClean="0"/>
              <a:t> Individual </a:t>
            </a:r>
            <a:r>
              <a:rPr lang="en-US" sz="12800" dirty="0" smtClean="0"/>
              <a:t>Vs</a:t>
            </a:r>
            <a:r>
              <a:rPr lang="en-US" sz="12800" dirty="0" smtClean="0"/>
              <a:t>. Institutional </a:t>
            </a:r>
            <a:endParaRPr lang="en-US" sz="12800" dirty="0" smtClean="0"/>
          </a:p>
          <a:p>
            <a:pPr marL="0" indent="0">
              <a:lnSpc>
                <a:spcPct val="220000"/>
              </a:lnSpc>
            </a:pPr>
            <a:r>
              <a:rPr lang="en-US" sz="12800" dirty="0" smtClean="0"/>
              <a:t> Intranet </a:t>
            </a:r>
            <a:r>
              <a:rPr lang="en-US" sz="12800" dirty="0" smtClean="0"/>
              <a:t>based Vs. </a:t>
            </a:r>
            <a:r>
              <a:rPr lang="en-US" sz="12800" dirty="0" smtClean="0"/>
              <a:t>Username and password</a:t>
            </a:r>
          </a:p>
          <a:p>
            <a:pPr marL="0" indent="0">
              <a:lnSpc>
                <a:spcPct val="220000"/>
              </a:lnSpc>
            </a:pPr>
            <a:endParaRPr lang="en-US" sz="3600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871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..Access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Single User Vs. Multi-User</a:t>
            </a:r>
          </a:p>
          <a:p>
            <a:r>
              <a:rPr lang="en-IN" dirty="0" smtClean="0"/>
              <a:t>Locally hosted Vs. Globally hosted</a:t>
            </a:r>
          </a:p>
          <a:p>
            <a:r>
              <a:rPr lang="en-IN" dirty="0" smtClean="0"/>
              <a:t>Limited download Vs. Unlimited download</a:t>
            </a:r>
          </a:p>
          <a:p>
            <a:r>
              <a:rPr lang="en-IN" dirty="0" smtClean="0"/>
              <a:t> Registration Vs. Non-registration 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/>
            <a:r>
              <a:rPr lang="en-US" dirty="0" smtClean="0"/>
              <a:t>Subject cluster </a:t>
            </a:r>
          </a:p>
          <a:p>
            <a:pPr marL="0" indent="0"/>
            <a:r>
              <a:rPr lang="en-US" dirty="0" err="1" smtClean="0"/>
              <a:t>Searchability</a:t>
            </a:r>
            <a:r>
              <a:rPr lang="en-US" dirty="0" smtClean="0"/>
              <a:t>: </a:t>
            </a:r>
            <a:r>
              <a:rPr lang="en-US" dirty="0" smtClean="0"/>
              <a:t>Same journal, others, </a:t>
            </a:r>
            <a:r>
              <a:rPr lang="en-US" dirty="0" smtClean="0"/>
              <a:t>archival</a:t>
            </a:r>
            <a:endParaRPr lang="en-US" dirty="0" smtClean="0"/>
          </a:p>
          <a:p>
            <a:pPr marL="0" indent="0"/>
            <a:r>
              <a:rPr lang="en-US" dirty="0" smtClean="0"/>
              <a:t>Hyper </a:t>
            </a:r>
            <a:r>
              <a:rPr lang="en-US" dirty="0" smtClean="0"/>
              <a:t>text links</a:t>
            </a:r>
          </a:p>
          <a:p>
            <a:pPr marL="0" indent="0"/>
            <a:r>
              <a:rPr lang="en-US" dirty="0" smtClean="0"/>
              <a:t>Multimedia </a:t>
            </a:r>
            <a:r>
              <a:rPr lang="en-US" dirty="0" smtClean="0"/>
              <a:t>objects</a:t>
            </a:r>
          </a:p>
          <a:p>
            <a:pPr marL="0" indent="0"/>
            <a:r>
              <a:rPr lang="en-US" dirty="0" smtClean="0"/>
              <a:t>Alerting </a:t>
            </a:r>
            <a:r>
              <a:rPr lang="en-US" dirty="0" smtClean="0"/>
              <a:t>service</a:t>
            </a:r>
          </a:p>
          <a:p>
            <a:pPr marL="0" indent="0"/>
            <a:r>
              <a:rPr lang="en-US" dirty="0" smtClean="0"/>
              <a:t>Online </a:t>
            </a:r>
            <a:r>
              <a:rPr lang="en-US" dirty="0" smtClean="0"/>
              <a:t>First</a:t>
            </a:r>
          </a:p>
          <a:p>
            <a:pPr marL="0" indent="0"/>
            <a:r>
              <a:rPr lang="en-US" dirty="0" smtClean="0"/>
              <a:t>Digital </a:t>
            </a:r>
            <a:r>
              <a:rPr lang="en-US" dirty="0" smtClean="0"/>
              <a:t>object </a:t>
            </a:r>
            <a:r>
              <a:rPr lang="en-US" dirty="0" smtClean="0"/>
              <a:t>identifier</a:t>
            </a:r>
          </a:p>
          <a:p>
            <a:pPr marL="0" indent="0"/>
            <a:r>
              <a:rPr lang="en-US" dirty="0" smtClean="0"/>
              <a:t>Personal registration &amp; Individualized services 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Speedy production </a:t>
            </a:r>
            <a:r>
              <a:rPr lang="en-US" dirty="0"/>
              <a:t>and </a:t>
            </a:r>
            <a:r>
              <a:rPr lang="en-US" dirty="0" smtClean="0"/>
              <a:t>distribution</a:t>
            </a:r>
          </a:p>
          <a:p>
            <a:r>
              <a:rPr lang="en-US" dirty="0" smtClean="0"/>
              <a:t>Prompt access by scholars </a:t>
            </a:r>
            <a:endParaRPr lang="en-US" dirty="0" smtClean="0"/>
          </a:p>
          <a:p>
            <a:r>
              <a:rPr lang="en-US" dirty="0" smtClean="0"/>
              <a:t>Multiple users</a:t>
            </a:r>
            <a:endParaRPr lang="en-US" dirty="0" smtClean="0"/>
          </a:p>
          <a:p>
            <a:r>
              <a:rPr lang="en-US" dirty="0" smtClean="0"/>
              <a:t>No question of mutilation, stealing etc.</a:t>
            </a:r>
          </a:p>
          <a:p>
            <a:r>
              <a:rPr lang="en-IN" dirty="0" smtClean="0"/>
              <a:t>Easy to copy, store </a:t>
            </a:r>
            <a:r>
              <a:rPr lang="en-IN" dirty="0" smtClean="0"/>
              <a:t>and </a:t>
            </a:r>
            <a:r>
              <a:rPr lang="en-IN" dirty="0" smtClean="0"/>
              <a:t>disseminate</a:t>
            </a:r>
          </a:p>
          <a:p>
            <a:r>
              <a:rPr lang="en-IN" dirty="0" smtClean="0"/>
              <a:t>Less bulky than </a:t>
            </a:r>
            <a:r>
              <a:rPr lang="en-IN" dirty="0" smtClean="0"/>
              <a:t>paper</a:t>
            </a:r>
          </a:p>
          <a:p>
            <a:r>
              <a:rPr lang="en-IN" dirty="0" smtClean="0"/>
              <a:t>Research collaboration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098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185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Types..</vt:lpstr>
      <vt:lpstr>..Types</vt:lpstr>
      <vt:lpstr>Medium</vt:lpstr>
      <vt:lpstr>Formats</vt:lpstr>
      <vt:lpstr>Access..</vt:lpstr>
      <vt:lpstr>..Access</vt:lpstr>
      <vt:lpstr>Features</vt:lpstr>
      <vt:lpstr>Advantages</vt:lpstr>
      <vt:lpstr>Disadvantages</vt:lpstr>
      <vt:lpstr>Disadvantages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E-Journals</dc:title>
  <dc:creator>user</dc:creator>
  <cp:lastModifiedBy>Dr. Shijith Kumar C</cp:lastModifiedBy>
  <cp:revision>7</cp:revision>
  <dcterms:created xsi:type="dcterms:W3CDTF">2017-02-28T13:49:51Z</dcterms:created>
  <dcterms:modified xsi:type="dcterms:W3CDTF">2017-03-07T12:18:24Z</dcterms:modified>
</cp:coreProperties>
</file>