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5FD8-5171-434D-AA5A-B56D3685F25D}" type="datetimeFigureOut">
              <a:rPr lang="en-IN" smtClean="0"/>
              <a:pPr/>
              <a:t>15-02-2017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FCB3E-5175-47F0-8C7D-9BFA17F7C9E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Traditional Sources of Information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Theses/ Dissertations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Research Reports </a:t>
            </a:r>
          </a:p>
          <a:p>
            <a:r>
              <a:rPr lang="en-IN" dirty="0" smtClean="0"/>
              <a:t>Academic degree</a:t>
            </a:r>
          </a:p>
          <a:p>
            <a:r>
              <a:rPr lang="en-IN" dirty="0" smtClean="0"/>
              <a:t>Theses – Doctoral degree</a:t>
            </a:r>
          </a:p>
          <a:p>
            <a:r>
              <a:rPr lang="en-IN" dirty="0" smtClean="0"/>
              <a:t>Dissertation- Master’s</a:t>
            </a:r>
          </a:p>
          <a:p>
            <a:r>
              <a:rPr lang="en-IN" dirty="0" smtClean="0"/>
              <a:t>Personnel</a:t>
            </a:r>
          </a:p>
          <a:p>
            <a:endParaRPr lang="en-IN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Technical Reports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Scientific information reports</a:t>
            </a:r>
          </a:p>
          <a:p>
            <a:r>
              <a:rPr lang="en-IN" dirty="0" smtClean="0"/>
              <a:t>Sponsored Research</a:t>
            </a:r>
          </a:p>
          <a:p>
            <a:r>
              <a:rPr lang="en-IN" dirty="0" smtClean="0"/>
              <a:t>written by and for </a:t>
            </a:r>
            <a:r>
              <a:rPr lang="en-IN" dirty="0" smtClean="0"/>
              <a:t>experts</a:t>
            </a:r>
          </a:p>
          <a:p>
            <a:pPr lvl="0"/>
            <a:r>
              <a:rPr lang="en-IN" dirty="0" smtClean="0"/>
              <a:t>Address </a:t>
            </a:r>
            <a:r>
              <a:rPr lang="en-IN" dirty="0" smtClean="0"/>
              <a:t>the needs of the </a:t>
            </a:r>
            <a:r>
              <a:rPr lang="en-IN" dirty="0" smtClean="0"/>
              <a:t>sponsor </a:t>
            </a:r>
          </a:p>
          <a:p>
            <a:pPr lvl="0"/>
            <a:r>
              <a:rPr lang="en-IN" dirty="0" smtClean="0"/>
              <a:t>Difficult </a:t>
            </a:r>
            <a:r>
              <a:rPr lang="en-IN" dirty="0" smtClean="0"/>
              <a:t>to locate and </a:t>
            </a:r>
            <a:r>
              <a:rPr lang="en-IN" dirty="0" smtClean="0"/>
              <a:t>obtain</a:t>
            </a:r>
          </a:p>
          <a:p>
            <a:pPr lvl="0"/>
            <a:r>
              <a:rPr lang="en-IN" dirty="0" smtClean="0"/>
              <a:t>‘Grey Literature’</a:t>
            </a:r>
          </a:p>
          <a:p>
            <a:pPr lvl="0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Patents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Property </a:t>
            </a:r>
            <a:r>
              <a:rPr lang="en-IN" dirty="0" smtClean="0"/>
              <a:t>rights</a:t>
            </a:r>
          </a:p>
          <a:p>
            <a:r>
              <a:rPr lang="en-IN" dirty="0" smtClean="0"/>
              <a:t>Official document </a:t>
            </a:r>
            <a:r>
              <a:rPr lang="en-IN" dirty="0" smtClean="0"/>
              <a:t>issued </a:t>
            </a:r>
            <a:r>
              <a:rPr lang="en-IN" dirty="0" smtClean="0"/>
              <a:t>by Govt</a:t>
            </a:r>
          </a:p>
          <a:p>
            <a:r>
              <a:rPr lang="en-IN" dirty="0" smtClean="0"/>
              <a:t>Right </a:t>
            </a:r>
            <a:r>
              <a:rPr lang="en-IN" dirty="0" smtClean="0"/>
              <a:t>to </a:t>
            </a:r>
            <a:r>
              <a:rPr lang="en-IN" dirty="0" smtClean="0"/>
              <a:t>make and sale the </a:t>
            </a:r>
            <a:r>
              <a:rPr lang="en-IN" dirty="0" smtClean="0"/>
              <a:t>invention</a:t>
            </a:r>
            <a:r>
              <a:rPr lang="en-IN" dirty="0" smtClean="0"/>
              <a:t> </a:t>
            </a:r>
          </a:p>
          <a:p>
            <a:r>
              <a:rPr lang="en-IN" dirty="0" smtClean="0"/>
              <a:t>Time-bound</a:t>
            </a:r>
          </a:p>
          <a:p>
            <a:pPr>
              <a:buNone/>
            </a:pPr>
            <a:r>
              <a:rPr lang="en-IN" dirty="0" smtClean="0"/>
              <a:t> 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Conferences </a:t>
            </a:r>
            <a:r>
              <a:rPr lang="en-US" dirty="0" smtClean="0"/>
              <a:t>Papers/ Proceedings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Oral </a:t>
            </a:r>
            <a:r>
              <a:rPr lang="en-US" dirty="0" smtClean="0"/>
              <a:t>presentations at </a:t>
            </a:r>
            <a:r>
              <a:rPr lang="en-US" dirty="0" smtClean="0"/>
              <a:t>scientific meetings</a:t>
            </a:r>
          </a:p>
          <a:p>
            <a:r>
              <a:rPr lang="en-IN" dirty="0" smtClean="0"/>
              <a:t>Pre-conference &amp; post-conference proceedings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Categories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Primary</a:t>
            </a:r>
          </a:p>
          <a:p>
            <a:endParaRPr lang="en-IN" dirty="0" smtClean="0"/>
          </a:p>
          <a:p>
            <a:r>
              <a:rPr lang="en-IN" dirty="0" smtClean="0"/>
              <a:t>Secondary</a:t>
            </a:r>
          </a:p>
          <a:p>
            <a:endParaRPr lang="en-IN" dirty="0" smtClean="0"/>
          </a:p>
          <a:p>
            <a:r>
              <a:rPr lang="en-IN" dirty="0" smtClean="0"/>
              <a:t>Tertiary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Primary Sources of Information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Original research findings</a:t>
            </a:r>
          </a:p>
          <a:p>
            <a:pPr>
              <a:buNone/>
            </a:pPr>
            <a:r>
              <a:rPr lang="en-IN" dirty="0" smtClean="0"/>
              <a:t>	‘ Firsthand information’ </a:t>
            </a:r>
          </a:p>
          <a:p>
            <a:r>
              <a:rPr lang="en-IN" dirty="0" smtClean="0"/>
              <a:t>First time reporting or </a:t>
            </a:r>
            <a:r>
              <a:rPr lang="en-US" dirty="0"/>
              <a:t>first formal appearance </a:t>
            </a:r>
            <a:endParaRPr lang="en-IN" dirty="0" smtClean="0"/>
          </a:p>
          <a:p>
            <a:r>
              <a:rPr lang="en-IN" dirty="0" smtClean="0"/>
              <a:t>Highly technical</a:t>
            </a:r>
          </a:p>
          <a:p>
            <a:r>
              <a:rPr lang="en-IN" dirty="0" smtClean="0"/>
              <a:t>Intended for special audience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Secondary Sources of Information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Interpretation of primary information</a:t>
            </a:r>
          </a:p>
          <a:p>
            <a:r>
              <a:rPr lang="en-US" dirty="0" smtClean="0"/>
              <a:t>Background </a:t>
            </a:r>
            <a:r>
              <a:rPr lang="en-US" dirty="0"/>
              <a:t>information on a </a:t>
            </a:r>
            <a:r>
              <a:rPr lang="en-US" dirty="0" smtClean="0"/>
              <a:t>topic</a:t>
            </a:r>
          </a:p>
          <a:p>
            <a:r>
              <a:rPr lang="en-US" dirty="0" smtClean="0"/>
              <a:t>Simple compared to primary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Tertiary Sources of Information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Overviews of primary &amp; secondary</a:t>
            </a:r>
          </a:p>
          <a:p>
            <a:r>
              <a:rPr lang="en-US" dirty="0" smtClean="0"/>
              <a:t>Summary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Journals..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Periodical Publication</a:t>
            </a:r>
          </a:p>
          <a:p>
            <a:r>
              <a:rPr lang="en-IN" dirty="0" smtClean="0"/>
              <a:t>Journals Vs Magazines</a:t>
            </a:r>
          </a:p>
          <a:p>
            <a:r>
              <a:rPr lang="en-IN" dirty="0" smtClean="0"/>
              <a:t>Frequency</a:t>
            </a:r>
          </a:p>
          <a:p>
            <a:r>
              <a:rPr lang="en-IN" dirty="0" smtClean="0"/>
              <a:t>Issue no. &amp; volume no.</a:t>
            </a:r>
          </a:p>
          <a:p>
            <a:r>
              <a:rPr lang="en-IN" dirty="0" smtClean="0"/>
              <a:t>Pagination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Journals..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en-IN" dirty="0" smtClean="0"/>
              <a:t>Access </a:t>
            </a:r>
            <a:r>
              <a:rPr lang="en-IN" dirty="0" smtClean="0"/>
              <a:t>based categorization </a:t>
            </a:r>
            <a:endParaRPr lang="en-IN" dirty="0" smtClean="0"/>
          </a:p>
          <a:p>
            <a:r>
              <a:rPr lang="en-IN" dirty="0" smtClean="0"/>
              <a:t>Contents </a:t>
            </a:r>
          </a:p>
          <a:p>
            <a:pPr lvl="1"/>
            <a:r>
              <a:rPr lang="en-IN" dirty="0" smtClean="0"/>
              <a:t>Editorial </a:t>
            </a:r>
          </a:p>
          <a:p>
            <a:pPr lvl="1"/>
            <a:r>
              <a:rPr lang="en-IN" dirty="0" smtClean="0"/>
              <a:t>Research articles</a:t>
            </a:r>
          </a:p>
          <a:p>
            <a:pPr lvl="1"/>
            <a:r>
              <a:rPr lang="en-IN" dirty="0" smtClean="0"/>
              <a:t>Book Reviews</a:t>
            </a:r>
          </a:p>
          <a:p>
            <a:pPr lvl="1"/>
            <a:r>
              <a:rPr lang="en-IN" dirty="0" smtClean="0"/>
              <a:t>Letters to the Editor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Journals..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Personnel</a:t>
            </a:r>
          </a:p>
          <a:p>
            <a:pPr lvl="1"/>
            <a:r>
              <a:rPr lang="en-IN" dirty="0" smtClean="0"/>
              <a:t>Publisher</a:t>
            </a:r>
          </a:p>
          <a:p>
            <a:pPr lvl="1"/>
            <a:r>
              <a:rPr lang="en-IN" dirty="0" smtClean="0"/>
              <a:t>Author</a:t>
            </a:r>
          </a:p>
          <a:p>
            <a:pPr lvl="1"/>
            <a:r>
              <a:rPr lang="en-IN" dirty="0" smtClean="0"/>
              <a:t>Editor  &amp; Editorial board</a:t>
            </a:r>
          </a:p>
          <a:p>
            <a:pPr lvl="1"/>
            <a:r>
              <a:rPr lang="en-IN" dirty="0" smtClean="0"/>
              <a:t>Peer reviewer</a:t>
            </a:r>
          </a:p>
          <a:p>
            <a:pPr lvl="1"/>
            <a:r>
              <a:rPr lang="en-IN" dirty="0" smtClean="0"/>
              <a:t>Proof reader </a:t>
            </a:r>
          </a:p>
          <a:p>
            <a:pPr lvl="1"/>
            <a:r>
              <a:rPr lang="en-IN" dirty="0" smtClean="0"/>
              <a:t>Copy Editor</a:t>
            </a:r>
          </a:p>
          <a:p>
            <a:pPr lvl="1"/>
            <a:r>
              <a:rPr lang="en-IN" dirty="0" smtClean="0"/>
              <a:t>Layout Editor </a:t>
            </a:r>
          </a:p>
          <a:p>
            <a:pPr lvl="1"/>
            <a:endParaRPr lang="en-IN" dirty="0" smtClean="0"/>
          </a:p>
          <a:p>
            <a:pPr lvl="1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Journals..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sz="3700" dirty="0" smtClean="0"/>
              <a:t>Publication Process</a:t>
            </a:r>
          </a:p>
          <a:p>
            <a:pPr lvl="1"/>
            <a:r>
              <a:rPr lang="en-IN" sz="3600" dirty="0" smtClean="0"/>
              <a:t>Invitation of manuscripts</a:t>
            </a:r>
          </a:p>
          <a:p>
            <a:pPr lvl="1"/>
            <a:r>
              <a:rPr lang="en-IN" sz="3600" dirty="0" smtClean="0"/>
              <a:t>Manuscript submission</a:t>
            </a:r>
          </a:p>
          <a:p>
            <a:pPr lvl="1"/>
            <a:r>
              <a:rPr lang="en-IN" sz="3600" dirty="0" smtClean="0"/>
              <a:t>Editorial Review</a:t>
            </a:r>
          </a:p>
          <a:p>
            <a:pPr lvl="1"/>
            <a:r>
              <a:rPr lang="en-IN" sz="3600" dirty="0" smtClean="0"/>
              <a:t>Peer reviewing:  Reject, Accept , Modify</a:t>
            </a:r>
          </a:p>
          <a:p>
            <a:pPr lvl="1"/>
            <a:r>
              <a:rPr lang="en-IN" sz="3600" dirty="0" smtClean="0"/>
              <a:t>Communication of the decision</a:t>
            </a:r>
          </a:p>
          <a:p>
            <a:pPr lvl="1"/>
            <a:r>
              <a:rPr lang="en-IN" sz="3600" dirty="0" smtClean="0"/>
              <a:t>Copy Editing</a:t>
            </a:r>
          </a:p>
          <a:p>
            <a:pPr lvl="1"/>
            <a:r>
              <a:rPr lang="en-IN" sz="3600" dirty="0" smtClean="0"/>
              <a:t>Layout Editing</a:t>
            </a:r>
          </a:p>
          <a:p>
            <a:pPr lvl="1"/>
            <a:r>
              <a:rPr lang="en-IN" sz="3600" dirty="0" smtClean="0"/>
              <a:t>Proof reading</a:t>
            </a:r>
          </a:p>
          <a:p>
            <a:pPr lvl="1"/>
            <a:r>
              <a:rPr lang="en-IN" sz="3600" dirty="0" smtClean="0"/>
              <a:t>Production </a:t>
            </a:r>
            <a:r>
              <a:rPr lang="en-IN" dirty="0" smtClean="0"/>
              <a:t> </a:t>
            </a:r>
          </a:p>
          <a:p>
            <a:pPr lvl="1"/>
            <a:endParaRPr lang="en-IN" dirty="0" smtClean="0"/>
          </a:p>
          <a:p>
            <a:pPr lvl="1">
              <a:buNone/>
            </a:pPr>
            <a:r>
              <a:rPr lang="en-IN" dirty="0" smtClean="0"/>
              <a:t>	</a:t>
            </a:r>
          </a:p>
          <a:p>
            <a:pPr lvl="1">
              <a:buNone/>
            </a:pPr>
            <a:endParaRPr lang="en-IN" dirty="0" smtClean="0"/>
          </a:p>
          <a:p>
            <a:pPr lvl="1"/>
            <a:endParaRPr lang="en-IN" dirty="0" smtClean="0"/>
          </a:p>
          <a:p>
            <a:pPr lvl="1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180</Words>
  <Application>Microsoft Office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Traditional Sources of Information</vt:lpstr>
      <vt:lpstr>Categories</vt:lpstr>
      <vt:lpstr>Primary Sources of Information</vt:lpstr>
      <vt:lpstr>Secondary Sources of Information</vt:lpstr>
      <vt:lpstr>Tertiary Sources of Information</vt:lpstr>
      <vt:lpstr>Journals..</vt:lpstr>
      <vt:lpstr>Journals..</vt:lpstr>
      <vt:lpstr>Journals..</vt:lpstr>
      <vt:lpstr>Journals..</vt:lpstr>
      <vt:lpstr>Theses/ Dissertations</vt:lpstr>
      <vt:lpstr>Technical Reports</vt:lpstr>
      <vt:lpstr>Patents </vt:lpstr>
      <vt:lpstr> Conferences Papers/ Proceedings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Traditional Sources of Information</dc:title>
  <dc:creator>Dr. Shijith Kumar C</dc:creator>
  <cp:lastModifiedBy>Dr. Shijith Kumar C</cp:lastModifiedBy>
  <cp:revision>4</cp:revision>
  <dcterms:created xsi:type="dcterms:W3CDTF">2017-02-14T04:04:01Z</dcterms:created>
  <dcterms:modified xsi:type="dcterms:W3CDTF">2017-02-15T06:01:20Z</dcterms:modified>
</cp:coreProperties>
</file>