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3" r:id="rId8"/>
    <p:sldId id="262" r:id="rId9"/>
    <p:sldId id="264" r:id="rId10"/>
    <p:sldId id="265" r:id="rId11"/>
    <p:sldId id="270" r:id="rId12"/>
    <p:sldId id="271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ADE9-CB7B-4C03-BC2A-57ACA71EB09D}" type="datetimeFigureOut">
              <a:rPr lang="en-IN" smtClean="0"/>
              <a:pPr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D45-309F-4141-A7A4-68D79BF7E4A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shijithkumar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Database Searching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COMDISDOME-Features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searching database on communication disorders</a:t>
            </a:r>
          </a:p>
          <a:p>
            <a:r>
              <a:rPr lang="en-US" dirty="0" smtClean="0"/>
              <a:t>Facilitates basic, advanced and thesaurus based searching</a:t>
            </a:r>
          </a:p>
          <a:p>
            <a:r>
              <a:rPr lang="en-IN" dirty="0"/>
              <a:t>My Research </a:t>
            </a:r>
            <a:r>
              <a:rPr lang="en-IN" dirty="0" smtClean="0"/>
              <a:t>account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4031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Exercises...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en-IN" dirty="0" smtClean="0"/>
              <a:t>Create personal accounts in </a:t>
            </a:r>
            <a:r>
              <a:rPr lang="en-IN" dirty="0" err="1" smtClean="0"/>
              <a:t>PubMed</a:t>
            </a:r>
            <a:r>
              <a:rPr lang="en-IN" dirty="0" smtClean="0"/>
              <a:t> and </a:t>
            </a:r>
            <a:r>
              <a:rPr lang="en-IN" dirty="0" err="1" smtClean="0"/>
              <a:t>COMDISDOME</a:t>
            </a:r>
            <a:r>
              <a:rPr lang="en-IN" dirty="0" smtClean="0"/>
              <a:t> using </a:t>
            </a:r>
            <a:r>
              <a:rPr lang="en-IN" dirty="0" smtClean="0">
                <a:solidFill>
                  <a:srgbClr val="FF0000"/>
                </a:solidFill>
              </a:rPr>
              <a:t>My </a:t>
            </a:r>
            <a:r>
              <a:rPr lang="en-IN" dirty="0" err="1" smtClean="0">
                <a:solidFill>
                  <a:srgbClr val="FF0000"/>
                </a:solidFill>
              </a:rPr>
              <a:t>NCBI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and </a:t>
            </a:r>
            <a:r>
              <a:rPr lang="en-IN" dirty="0" smtClean="0">
                <a:solidFill>
                  <a:srgbClr val="FF0000"/>
                </a:solidFill>
              </a:rPr>
              <a:t>My Research</a:t>
            </a:r>
            <a:r>
              <a:rPr lang="en-IN" dirty="0" smtClean="0"/>
              <a:t> tools.</a:t>
            </a:r>
          </a:p>
          <a:p>
            <a:r>
              <a:rPr lang="en-IN" dirty="0" smtClean="0"/>
              <a:t>Identify the keywords / search terms for your proposed topic of research.</a:t>
            </a:r>
          </a:p>
          <a:p>
            <a:r>
              <a:rPr lang="en-IN" dirty="0" smtClean="0"/>
              <a:t>Search the </a:t>
            </a:r>
            <a:r>
              <a:rPr lang="en-IN" dirty="0" err="1" smtClean="0"/>
              <a:t>PubMed</a:t>
            </a:r>
            <a:r>
              <a:rPr lang="en-IN" dirty="0" smtClean="0"/>
              <a:t> &amp; </a:t>
            </a:r>
            <a:r>
              <a:rPr lang="en-IN" dirty="0" err="1" smtClean="0"/>
              <a:t>COMDISDOME</a:t>
            </a:r>
            <a:r>
              <a:rPr lang="en-IN" dirty="0" smtClean="0"/>
              <a:t> </a:t>
            </a:r>
            <a:r>
              <a:rPr lang="en-IN" dirty="0" smtClean="0"/>
              <a:t>, databases using various search techniques for the journal articles on the topic in the last 10 years.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...Exercises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Download and  save the citations with </a:t>
            </a:r>
            <a:r>
              <a:rPr lang="en-IN" dirty="0" smtClean="0"/>
              <a:t>abstracts.</a:t>
            </a:r>
            <a:endParaRPr lang="en-IN" dirty="0" smtClean="0"/>
          </a:p>
          <a:p>
            <a:r>
              <a:rPr lang="en-IN" dirty="0" smtClean="0"/>
              <a:t>Send the search results to you registered e-mail &amp; forward a copy </a:t>
            </a:r>
            <a:r>
              <a:rPr lang="en-IN" dirty="0" smtClean="0"/>
              <a:t>to:  </a:t>
            </a:r>
            <a:r>
              <a:rPr lang="en-IN" dirty="0" smtClean="0">
                <a:hlinkClick r:id="rId2"/>
              </a:rPr>
              <a:t>cshijithkumar@gmail.com</a:t>
            </a:r>
            <a:r>
              <a:rPr lang="en-IN" dirty="0" smtClean="0"/>
              <a:t> </a:t>
            </a:r>
          </a:p>
          <a:p>
            <a:r>
              <a:rPr lang="en-IN" dirty="0" smtClean="0"/>
              <a:t>Conduct a revised search for free </a:t>
            </a:r>
            <a:r>
              <a:rPr lang="en-IN" dirty="0" smtClean="0"/>
              <a:t>full-text </a:t>
            </a:r>
            <a:r>
              <a:rPr lang="en-IN" dirty="0" smtClean="0"/>
              <a:t>availability on </a:t>
            </a:r>
            <a:r>
              <a:rPr lang="en-IN" dirty="0" err="1" smtClean="0"/>
              <a:t>PubMed</a:t>
            </a:r>
            <a:r>
              <a:rPr lang="en-IN" dirty="0" smtClean="0"/>
              <a:t> and </a:t>
            </a:r>
            <a:r>
              <a:rPr lang="en-IN" dirty="0" err="1" smtClean="0"/>
              <a:t>notedown</a:t>
            </a:r>
            <a:r>
              <a:rPr lang="en-IN" dirty="0" smtClean="0"/>
              <a:t> </a:t>
            </a:r>
            <a:r>
              <a:rPr lang="en-IN" dirty="0" smtClean="0"/>
              <a:t>the no. of </a:t>
            </a:r>
            <a:r>
              <a:rPr lang="en-IN" dirty="0" err="1" smtClean="0"/>
              <a:t>fulltext</a:t>
            </a:r>
            <a:r>
              <a:rPr lang="en-IN" dirty="0" smtClean="0"/>
              <a:t> articles </a:t>
            </a:r>
            <a:r>
              <a:rPr lang="en-IN" dirty="0" smtClean="0"/>
              <a:t>available.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Academic </a:t>
            </a:r>
            <a:r>
              <a:rPr lang="en-IN" b="1" dirty="0" smtClean="0"/>
              <a:t>Writing..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Personal communications</a:t>
            </a:r>
          </a:p>
          <a:p>
            <a:pPr>
              <a:buNone/>
            </a:pPr>
            <a:r>
              <a:rPr lang="en-IN" dirty="0" smtClean="0"/>
              <a:t>	- Reflects personal feelings and thoughts</a:t>
            </a:r>
          </a:p>
          <a:p>
            <a:pPr>
              <a:buNone/>
            </a:pPr>
            <a:r>
              <a:rPr lang="en-IN" dirty="0" smtClean="0"/>
              <a:t>	- Informal</a:t>
            </a:r>
          </a:p>
          <a:p>
            <a:pPr marL="719138" indent="-719138">
              <a:buNone/>
            </a:pPr>
            <a:r>
              <a:rPr lang="en-IN" dirty="0"/>
              <a:t> </a:t>
            </a:r>
            <a:r>
              <a:rPr lang="en-IN" dirty="0" smtClean="0"/>
              <a:t>   - Structures, punctuation, </a:t>
            </a:r>
            <a:r>
              <a:rPr lang="en-IN" dirty="0"/>
              <a:t>grammar </a:t>
            </a:r>
            <a:r>
              <a:rPr lang="en-IN" dirty="0" smtClean="0"/>
              <a:t>–  unimportant </a:t>
            </a:r>
          </a:p>
          <a:p>
            <a:pPr marL="719138" indent="-719138">
              <a:buNone/>
            </a:pPr>
            <a:r>
              <a:rPr lang="en-IN" dirty="0"/>
              <a:t> </a:t>
            </a:r>
            <a:r>
              <a:rPr lang="en-IN" dirty="0" smtClean="0"/>
              <a:t>   -</a:t>
            </a:r>
            <a:r>
              <a:rPr lang="en-IN" dirty="0"/>
              <a:t> </a:t>
            </a:r>
            <a:r>
              <a:rPr lang="en-IN" dirty="0" smtClean="0"/>
              <a:t>Casual expressions </a:t>
            </a:r>
            <a:r>
              <a:rPr lang="en-IN" dirty="0"/>
              <a:t>and abbreviations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..Academic Writing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Academic writing</a:t>
            </a:r>
          </a:p>
          <a:p>
            <a:pPr>
              <a:buNone/>
            </a:pPr>
            <a:r>
              <a:rPr lang="en-IN" dirty="0" smtClean="0"/>
              <a:t>	-Writing in academic context 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- Structure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Rules </a:t>
            </a:r>
            <a:r>
              <a:rPr lang="en-IN" dirty="0"/>
              <a:t>of punctuation </a:t>
            </a:r>
            <a:r>
              <a:rPr lang="en-IN" dirty="0" smtClean="0"/>
              <a:t>&amp; grammar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- References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Vocabulary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PubMed</a:t>
            </a:r>
            <a:r>
              <a:rPr lang="en-IN" dirty="0" smtClean="0"/>
              <a:t>-Introduction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Premier search system of National Library of Medicine, USA</a:t>
            </a:r>
          </a:p>
          <a:p>
            <a:r>
              <a:rPr lang="en-IN" dirty="0" smtClean="0"/>
              <a:t>Launched in 1997</a:t>
            </a:r>
          </a:p>
          <a:p>
            <a:r>
              <a:rPr lang="en-IN" dirty="0" smtClean="0"/>
              <a:t>Part of </a:t>
            </a:r>
            <a:r>
              <a:rPr lang="en-IN" dirty="0" err="1" smtClean="0"/>
              <a:t>Entrez</a:t>
            </a:r>
            <a:r>
              <a:rPr lang="en-IN" dirty="0" smtClean="0"/>
              <a:t> series of databases </a:t>
            </a:r>
          </a:p>
          <a:p>
            <a:r>
              <a:rPr lang="en-IN" dirty="0" smtClean="0"/>
              <a:t>Managed by </a:t>
            </a:r>
            <a:r>
              <a:rPr lang="en-IN" dirty="0" err="1" smtClean="0"/>
              <a:t>NCBI</a:t>
            </a:r>
            <a:r>
              <a:rPr lang="en-IN" dirty="0" smtClean="0"/>
              <a:t>, a division of </a:t>
            </a:r>
            <a:r>
              <a:rPr lang="en-IN" dirty="0" err="1" smtClean="0"/>
              <a:t>NLM</a:t>
            </a:r>
            <a:endParaRPr lang="en-IN" dirty="0" smtClean="0"/>
          </a:p>
          <a:p>
            <a:r>
              <a:rPr lang="en-IN" dirty="0" smtClean="0"/>
              <a:t>Contains 27 million records/citations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PubMed</a:t>
            </a:r>
            <a:r>
              <a:rPr lang="en-IN" dirty="0" smtClean="0"/>
              <a:t>-Contents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>
              <a:tabLst>
                <a:tab pos="360363" algn="l"/>
              </a:tabLst>
            </a:pPr>
            <a:r>
              <a:rPr lang="en-IN" dirty="0" smtClean="0"/>
              <a:t>	</a:t>
            </a:r>
            <a:r>
              <a:rPr lang="en-IN" sz="3600" dirty="0" smtClean="0"/>
              <a:t>27 million citations</a:t>
            </a:r>
          </a:p>
          <a:p>
            <a:pPr algn="just"/>
            <a:r>
              <a:rPr lang="en-IN" dirty="0" smtClean="0"/>
              <a:t>Mainly</a:t>
            </a:r>
            <a:r>
              <a:rPr lang="en-IN" dirty="0" smtClean="0">
                <a:solidFill>
                  <a:srgbClr val="FF0000"/>
                </a:solidFill>
              </a:rPr>
              <a:t> Biomedicine</a:t>
            </a:r>
            <a:r>
              <a:rPr lang="en-IN" dirty="0" smtClean="0"/>
              <a:t> &amp; </a:t>
            </a:r>
            <a:r>
              <a:rPr lang="en-IN" dirty="0" smtClean="0">
                <a:solidFill>
                  <a:srgbClr val="00B0F0"/>
                </a:solidFill>
              </a:rPr>
              <a:t>health</a:t>
            </a:r>
          </a:p>
          <a:p>
            <a:pPr algn="just"/>
            <a:r>
              <a:rPr lang="en-IN" dirty="0" smtClean="0"/>
              <a:t>Others: </a:t>
            </a:r>
            <a:r>
              <a:rPr lang="en-IN" dirty="0" smtClean="0">
                <a:solidFill>
                  <a:srgbClr val="00B0F0"/>
                </a:solidFill>
              </a:rPr>
              <a:t>bioengineering</a:t>
            </a:r>
            <a:r>
              <a:rPr lang="en-IN" dirty="0" smtClean="0"/>
              <a:t>, </a:t>
            </a:r>
            <a:r>
              <a:rPr lang="en-IN" dirty="0" smtClean="0">
                <a:solidFill>
                  <a:srgbClr val="C00000"/>
                </a:solidFill>
              </a:rPr>
              <a:t>chemical sciences </a:t>
            </a:r>
            <a:r>
              <a:rPr lang="en-IN" dirty="0" smtClean="0"/>
              <a:t>&amp;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life sciences</a:t>
            </a:r>
          </a:p>
          <a:p>
            <a:r>
              <a:rPr lang="en-IN" dirty="0" smtClean="0"/>
              <a:t>90% from </a:t>
            </a:r>
            <a:r>
              <a:rPr lang="en-IN" dirty="0" smtClean="0">
                <a:solidFill>
                  <a:srgbClr val="FF0000"/>
                </a:solidFill>
              </a:rPr>
              <a:t>MEDLINE</a:t>
            </a:r>
            <a:r>
              <a:rPr lang="en-IN" dirty="0" smtClean="0"/>
              <a:t> database which in turn indexes articles from 5600 journals.</a:t>
            </a:r>
          </a:p>
          <a:p>
            <a:r>
              <a:rPr lang="en-IN" dirty="0" smtClean="0"/>
              <a:t>Generally 1946 to present</a:t>
            </a:r>
          </a:p>
          <a:p>
            <a:r>
              <a:rPr lang="en-IN" dirty="0" smtClean="0"/>
              <a:t>Other resources: </a:t>
            </a:r>
            <a:r>
              <a:rPr lang="en-IN" dirty="0" smtClean="0">
                <a:solidFill>
                  <a:srgbClr val="FF0000"/>
                </a:solidFill>
              </a:rPr>
              <a:t>e-books</a:t>
            </a:r>
            <a:r>
              <a:rPr lang="en-IN" dirty="0" smtClean="0"/>
              <a:t>, </a:t>
            </a:r>
            <a:r>
              <a:rPr lang="en-IN" dirty="0" smtClean="0">
                <a:solidFill>
                  <a:srgbClr val="00B050"/>
                </a:solidFill>
              </a:rPr>
              <a:t>magazines</a:t>
            </a:r>
            <a:r>
              <a:rPr lang="en-IN" dirty="0" smtClean="0"/>
              <a:t>, </a:t>
            </a:r>
            <a:r>
              <a:rPr lang="en-IN" dirty="0" smtClean="0">
                <a:solidFill>
                  <a:srgbClr val="00B0F0"/>
                </a:solidFill>
              </a:rPr>
              <a:t>newspaper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00B0F0"/>
                </a:solidFill>
              </a:rPr>
              <a:t>articles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PubMed</a:t>
            </a:r>
            <a:r>
              <a:rPr lang="en-IN" dirty="0" smtClean="0"/>
              <a:t>-Searching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Basic searching </a:t>
            </a:r>
          </a:p>
          <a:p>
            <a:endParaRPr lang="en-IN" dirty="0" smtClean="0"/>
          </a:p>
          <a:p>
            <a:r>
              <a:rPr lang="en-IN" dirty="0" smtClean="0"/>
              <a:t>Advanced search builder</a:t>
            </a:r>
          </a:p>
          <a:p>
            <a:endParaRPr lang="en-IN" dirty="0" smtClean="0"/>
          </a:p>
          <a:p>
            <a:r>
              <a:rPr lang="en-IN" dirty="0" err="1" smtClean="0"/>
              <a:t>MeSH</a:t>
            </a:r>
            <a:r>
              <a:rPr lang="en-IN" dirty="0" smtClean="0"/>
              <a:t> terms 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PubMed</a:t>
            </a:r>
            <a:r>
              <a:rPr lang="en-IN" dirty="0" smtClean="0"/>
              <a:t>-Features...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Free service </a:t>
            </a:r>
          </a:p>
          <a:p>
            <a:r>
              <a:rPr lang="en-IN" dirty="0" smtClean="0"/>
              <a:t>Sophisticated search facilities</a:t>
            </a:r>
          </a:p>
          <a:p>
            <a:r>
              <a:rPr lang="en-IN" dirty="0" smtClean="0"/>
              <a:t>Spell checker</a:t>
            </a:r>
          </a:p>
          <a:p>
            <a:r>
              <a:rPr lang="en-IN" dirty="0" smtClean="0"/>
              <a:t>Advanced search facility</a:t>
            </a:r>
          </a:p>
          <a:p>
            <a:r>
              <a:rPr lang="en-IN" dirty="0" smtClean="0"/>
              <a:t>Tools for searching clinical topics</a:t>
            </a:r>
          </a:p>
          <a:p>
            <a:r>
              <a:rPr lang="en-IN" dirty="0" smtClean="0"/>
              <a:t>Finding search terms using </a:t>
            </a:r>
            <a:r>
              <a:rPr lang="en-IN" dirty="0" err="1" smtClean="0"/>
              <a:t>MeSH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...</a:t>
            </a:r>
            <a:r>
              <a:rPr lang="en-IN" dirty="0" err="1" smtClean="0"/>
              <a:t>PubMed</a:t>
            </a:r>
            <a:r>
              <a:rPr lang="en-IN" dirty="0" smtClean="0"/>
              <a:t>-Features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Facility for storing search results</a:t>
            </a:r>
          </a:p>
          <a:p>
            <a:r>
              <a:rPr lang="en-IN" dirty="0" smtClean="0"/>
              <a:t>Facility for e-mail alert</a:t>
            </a:r>
          </a:p>
          <a:p>
            <a:r>
              <a:rPr lang="en-IN" dirty="0" smtClean="0"/>
              <a:t>Customization using My </a:t>
            </a:r>
            <a:r>
              <a:rPr lang="en-IN" dirty="0" err="1" smtClean="0"/>
              <a:t>NCBI</a:t>
            </a:r>
            <a:endParaRPr lang="en-IN" dirty="0" smtClean="0"/>
          </a:p>
          <a:p>
            <a:r>
              <a:rPr lang="en-IN" dirty="0" smtClean="0"/>
              <a:t>Links to full-text articles</a:t>
            </a:r>
          </a:p>
          <a:p>
            <a:r>
              <a:rPr lang="en-IN" dirty="0" smtClean="0"/>
              <a:t>Information on library holding</a:t>
            </a:r>
          </a:p>
          <a:p>
            <a:r>
              <a:rPr lang="en-IN" dirty="0" smtClean="0"/>
              <a:t>Links to other </a:t>
            </a:r>
            <a:r>
              <a:rPr lang="en-IN" dirty="0" err="1" smtClean="0"/>
              <a:t>NLM</a:t>
            </a:r>
            <a:r>
              <a:rPr lang="en-IN" dirty="0" smtClean="0"/>
              <a:t> databases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20% of the records with free </a:t>
            </a:r>
            <a:r>
              <a:rPr lang="en-US" dirty="0" err="1"/>
              <a:t>fulltext</a:t>
            </a:r>
            <a:endParaRPr lang="en-US" dirty="0"/>
          </a:p>
          <a:p>
            <a:r>
              <a:rPr lang="en-US" dirty="0"/>
              <a:t>Latest citations – 40% </a:t>
            </a:r>
            <a:r>
              <a:rPr lang="en-US" dirty="0" err="1"/>
              <a:t>fulltext</a:t>
            </a:r>
            <a:r>
              <a:rPr lang="en-US" dirty="0"/>
              <a:t> </a:t>
            </a:r>
          </a:p>
          <a:p>
            <a:r>
              <a:rPr lang="en-US" dirty="0" err="1"/>
              <a:t>Fulltext</a:t>
            </a:r>
            <a:r>
              <a:rPr lang="en-US" dirty="0"/>
              <a:t>: PubMed Central &amp; Publisher’s 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3894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COMDISDOME-Introduction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12800" dirty="0" smtClean="0"/>
              <a:t>Bibliographic database by </a:t>
            </a:r>
            <a:r>
              <a:rPr lang="en-IN" sz="12800" dirty="0" err="1" smtClean="0"/>
              <a:t>Proquest</a:t>
            </a:r>
            <a:endParaRPr lang="en-IN" sz="12800" dirty="0" smtClean="0"/>
          </a:p>
          <a:p>
            <a:r>
              <a:rPr lang="en-IN" sz="12800" dirty="0" smtClean="0"/>
              <a:t>Fee-based</a:t>
            </a:r>
          </a:p>
          <a:p>
            <a:r>
              <a:rPr lang="en-US" sz="12800" dirty="0" smtClean="0"/>
              <a:t>Subjects : </a:t>
            </a:r>
            <a:r>
              <a:rPr lang="en-US" sz="12800" dirty="0" smtClean="0">
                <a:solidFill>
                  <a:srgbClr val="FF0000"/>
                </a:solidFill>
              </a:rPr>
              <a:t>Audiology</a:t>
            </a:r>
            <a:r>
              <a:rPr lang="en-US" sz="12800" dirty="0" smtClean="0"/>
              <a:t>, </a:t>
            </a:r>
            <a:r>
              <a:rPr lang="en-US" sz="12800" dirty="0" smtClean="0">
                <a:solidFill>
                  <a:srgbClr val="00B0F0"/>
                </a:solidFill>
              </a:rPr>
              <a:t>Speech-</a:t>
            </a:r>
            <a:r>
              <a:rPr lang="en-US" sz="12800" dirty="0" err="1" smtClean="0">
                <a:solidFill>
                  <a:srgbClr val="00B0F0"/>
                </a:solidFill>
              </a:rPr>
              <a:t>Langauge</a:t>
            </a:r>
            <a:r>
              <a:rPr lang="en-US" sz="12800" dirty="0" smtClean="0">
                <a:solidFill>
                  <a:srgbClr val="00B0F0"/>
                </a:solidFill>
              </a:rPr>
              <a:t> Pathology </a:t>
            </a:r>
            <a:endParaRPr lang="en-US" sz="12800" dirty="0">
              <a:solidFill>
                <a:srgbClr val="00B0F0"/>
              </a:solidFill>
            </a:endParaRPr>
          </a:p>
          <a:p>
            <a:r>
              <a:rPr lang="en-US" sz="12800" u="sng" dirty="0"/>
              <a:t>Coverage</a:t>
            </a:r>
            <a:r>
              <a:rPr lang="en-US" sz="12800" dirty="0"/>
              <a:t>: 1950 - current</a:t>
            </a:r>
          </a:p>
          <a:p>
            <a:r>
              <a:rPr lang="en-US" sz="12800" u="sng" dirty="0" err="1" smtClean="0"/>
              <a:t>Updation</a:t>
            </a:r>
            <a:r>
              <a:rPr lang="en-US" sz="12800" dirty="0" smtClean="0"/>
              <a:t>:  Monthly </a:t>
            </a:r>
            <a:r>
              <a:rPr lang="en-US" sz="12800" dirty="0"/>
              <a:t>with </a:t>
            </a:r>
            <a:r>
              <a:rPr lang="en-US" sz="12800" dirty="0" smtClean="0"/>
              <a:t>addition of 400 recs.</a:t>
            </a:r>
          </a:p>
          <a:p>
            <a:r>
              <a:rPr lang="en-US" sz="12800" dirty="0" smtClean="0"/>
              <a:t>Types of resources: </a:t>
            </a:r>
            <a:r>
              <a:rPr lang="en-US" sz="12800" dirty="0" smtClean="0">
                <a:solidFill>
                  <a:srgbClr val="00B0F0"/>
                </a:solidFill>
              </a:rPr>
              <a:t>Journals</a:t>
            </a:r>
            <a:r>
              <a:rPr lang="en-US" sz="12800" dirty="0" smtClean="0"/>
              <a:t>, </a:t>
            </a:r>
            <a:r>
              <a:rPr lang="en-US" sz="12800" dirty="0" smtClean="0">
                <a:solidFill>
                  <a:srgbClr val="FF0000"/>
                </a:solidFill>
              </a:rPr>
              <a:t>books</a:t>
            </a:r>
            <a:r>
              <a:rPr lang="en-US" sz="12800" dirty="0" smtClean="0"/>
              <a:t>, </a:t>
            </a:r>
            <a:r>
              <a:rPr lang="en-US" sz="12800" dirty="0" smtClean="0">
                <a:solidFill>
                  <a:srgbClr val="7030A0"/>
                </a:solidFill>
              </a:rPr>
              <a:t>conf. proceedings</a:t>
            </a:r>
            <a:r>
              <a:rPr lang="en-US" sz="12800" dirty="0" smtClean="0"/>
              <a:t>, </a:t>
            </a:r>
            <a:r>
              <a:rPr lang="en-US" sz="12800" dirty="0" smtClean="0">
                <a:solidFill>
                  <a:schemeClr val="accent6">
                    <a:lumMod val="75000"/>
                  </a:schemeClr>
                </a:solidFill>
              </a:rPr>
              <a:t>theses/dissertations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COMDISDOME-Searching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Basic Searching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Advanced Searching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Thesaurus 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90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288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Database Searching</vt:lpstr>
      <vt:lpstr>PubMed-Introduction</vt:lpstr>
      <vt:lpstr>PubMed-Contents </vt:lpstr>
      <vt:lpstr>PubMed-Searching</vt:lpstr>
      <vt:lpstr>PubMed-Features...</vt:lpstr>
      <vt:lpstr>...PubMed-Features</vt:lpstr>
      <vt:lpstr>Slide 7</vt:lpstr>
      <vt:lpstr>COMDISDOME-Introduction</vt:lpstr>
      <vt:lpstr>COMDISDOME-Searching</vt:lpstr>
      <vt:lpstr>COMDISDOME-Features</vt:lpstr>
      <vt:lpstr>Exercises... </vt:lpstr>
      <vt:lpstr>...Exercises</vt:lpstr>
      <vt:lpstr>Academic Writing.. </vt:lpstr>
      <vt:lpstr>..Academic Writing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Searching</dc:title>
  <dc:creator>Dr. Shijith Kumar C</dc:creator>
  <cp:lastModifiedBy>Dr. Shijith Kumar C</cp:lastModifiedBy>
  <cp:revision>11</cp:revision>
  <dcterms:created xsi:type="dcterms:W3CDTF">2017-04-11T04:51:02Z</dcterms:created>
  <dcterms:modified xsi:type="dcterms:W3CDTF">2017-04-12T05:49:46Z</dcterms:modified>
</cp:coreProperties>
</file>