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7" r:id="rId4"/>
    <p:sldId id="256" r:id="rId5"/>
    <p:sldId id="268" r:id="rId6"/>
    <p:sldId id="257" r:id="rId7"/>
    <p:sldId id="269" r:id="rId8"/>
    <p:sldId id="265" r:id="rId9"/>
    <p:sldId id="258" r:id="rId10"/>
    <p:sldId id="261" r:id="rId11"/>
    <p:sldId id="266" r:id="rId12"/>
    <p:sldId id="262" r:id="rId13"/>
    <p:sldId id="270" r:id="rId14"/>
    <p:sldId id="25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810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77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86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131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895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224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91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926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879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189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D9CD-E8EC-4A75-92FA-B7407BABB8DE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B5EC2-0AF1-42CD-B2D2-33BE61015D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0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aister.org/" TargetMode="External"/><Relationship Id="rId2" Type="http://schemas.openxmlformats.org/officeDocument/2006/relationships/hyperlink" Target="http://www.stats.oecd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orldca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" TargetMode="External"/><Relationship Id="rId2" Type="http://schemas.openxmlformats.org/officeDocument/2006/relationships/hyperlink" Target="http://www.dl.acm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abooks.org/" TargetMode="External"/><Relationship Id="rId2" Type="http://schemas.openxmlformats.org/officeDocument/2006/relationships/hyperlink" Target="http://www.ebookcentral.proques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o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" TargetMode="External"/><Relationship Id="rId7" Type="http://schemas.openxmlformats.org/officeDocument/2006/relationships/hyperlink" Target="http://www.cogprints.or/" TargetMode="External"/><Relationship Id="rId2" Type="http://schemas.openxmlformats.org/officeDocument/2006/relationships/hyperlink" Target="http://www.dart-europe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grey.eu/" TargetMode="External"/><Relationship Id="rId5" Type="http://schemas.openxmlformats.org/officeDocument/2006/relationships/hyperlink" Target="https://oatd.org/" TargetMode="External"/><Relationship Id="rId4" Type="http://schemas.openxmlformats.org/officeDocument/2006/relationships/hyperlink" Target="http://www.ethos.bl.uk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E-resources: </a:t>
            </a:r>
            <a:r>
              <a:rPr lang="en-US" sz="4800" dirty="0" smtClean="0"/>
              <a:t>Types, Features, Advantages &amp; Disadvantages</a:t>
            </a:r>
            <a:endParaRPr lang="en-US" sz="4800" dirty="0"/>
          </a:p>
        </p:txBody>
      </p:sp>
    </p:spTree>
    <p:extLst>
      <p:ext uri="{BB962C8B-B14F-4D97-AF65-F5344CB8AC3E}">
        <p14:creationId xmlns="" xmlns:p14="http://schemas.microsoft.com/office/powerpoint/2010/main" val="15904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Proper hardware and software</a:t>
            </a:r>
          </a:p>
          <a:p>
            <a:r>
              <a:rPr lang="en-US" dirty="0" smtClean="0"/>
              <a:t>Low bandwidth</a:t>
            </a:r>
          </a:p>
          <a:p>
            <a:r>
              <a:rPr lang="en-US" dirty="0" smtClean="0"/>
              <a:t>Breakdown of Internet</a:t>
            </a:r>
          </a:p>
          <a:p>
            <a:r>
              <a:rPr lang="en-US" dirty="0" smtClean="0"/>
              <a:t>Cost</a:t>
            </a:r>
          </a:p>
          <a:p>
            <a:r>
              <a:rPr lang="en-US" dirty="0" smtClean="0"/>
              <a:t>Shifting URLs</a:t>
            </a:r>
          </a:p>
          <a:p>
            <a:r>
              <a:rPr lang="en-US" dirty="0" smtClean="0"/>
              <a:t>Download restrictions </a:t>
            </a:r>
          </a:p>
          <a:p>
            <a:r>
              <a:rPr lang="en-US" dirty="0" smtClean="0"/>
              <a:t>No ownership </a:t>
            </a:r>
          </a:p>
          <a:p>
            <a:r>
              <a:rPr lang="en-US" dirty="0" smtClean="0"/>
              <a:t>Special devices/ software for access</a:t>
            </a:r>
          </a:p>
          <a:p>
            <a:r>
              <a:rPr lang="en-US" dirty="0" smtClean="0"/>
              <a:t>Temporary unavailability/ Inconsistency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Identification of proper e-reference sources </a:t>
            </a:r>
            <a:endParaRPr lang="en-US" dirty="0" smtClean="0"/>
          </a:p>
          <a:p>
            <a:r>
              <a:rPr lang="en-IN" dirty="0" smtClean="0"/>
              <a:t>Creation and maintenance of IT Infrastructure</a:t>
            </a:r>
            <a:endParaRPr lang="en-US" dirty="0" smtClean="0"/>
          </a:p>
          <a:p>
            <a:r>
              <a:rPr lang="en-US" dirty="0" smtClean="0"/>
              <a:t>Resource organization &amp; discovery </a:t>
            </a:r>
          </a:p>
          <a:p>
            <a:r>
              <a:rPr lang="en-US" dirty="0" smtClean="0"/>
              <a:t>Long term preservation</a:t>
            </a:r>
            <a:endParaRPr lang="en-IN" dirty="0" smtClean="0"/>
          </a:p>
          <a:p>
            <a:r>
              <a:rPr lang="en-IN" dirty="0" smtClean="0"/>
              <a:t>Licensing &amp; Copyright</a:t>
            </a:r>
          </a:p>
          <a:p>
            <a:r>
              <a:rPr lang="en-US" dirty="0" smtClean="0"/>
              <a:t>Authenticity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92D050"/>
                </a:solidFill>
              </a:rPr>
              <a:t>DATABASES-Examples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 fontScale="925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Statistical Database </a:t>
            </a:r>
          </a:p>
          <a:p>
            <a:pPr marL="0" indent="0">
              <a:buNone/>
            </a:pPr>
            <a:r>
              <a:rPr lang="en-IN" dirty="0" smtClean="0"/>
              <a:t>	OECD </a:t>
            </a:r>
            <a:r>
              <a:rPr lang="en-US" dirty="0" smtClean="0"/>
              <a:t>Health Database:</a:t>
            </a:r>
            <a:r>
              <a:rPr lang="en-US" dirty="0">
                <a:hlinkClick r:id="rId2"/>
              </a:rPr>
              <a:t> www.stats.oecd.org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Bibliographic databases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OAIster</a:t>
            </a:r>
            <a:r>
              <a:rPr lang="en-US" dirty="0" smtClean="0"/>
              <a:t>:	</a:t>
            </a:r>
            <a:r>
              <a:rPr lang="en-US" dirty="0" smtClean="0">
                <a:hlinkClick r:id="rId3"/>
              </a:rPr>
              <a:t>www.oaister.org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WorldCat</a:t>
            </a:r>
            <a:r>
              <a:rPr lang="en-US" dirty="0" smtClean="0"/>
              <a:t>:</a:t>
            </a:r>
            <a:r>
              <a:rPr lang="en-IN" dirty="0" smtClean="0"/>
              <a:t>	</a:t>
            </a:r>
            <a:r>
              <a:rPr lang="en-US" u="sng" dirty="0">
                <a:hlinkClick r:id="rId4"/>
              </a:rPr>
              <a:t>www.worldcat.org</a:t>
            </a:r>
            <a:r>
              <a:rPr lang="en-US" u="sng" dirty="0"/>
              <a:t> </a:t>
            </a:r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n-US" sz="2800" dirty="0" smtClean="0"/>
              <a:t>COMDISDOME,</a:t>
            </a:r>
            <a:r>
              <a:rPr lang="en-IN" dirty="0"/>
              <a:t> </a:t>
            </a:r>
            <a:r>
              <a:rPr lang="en-IN" sz="2800" dirty="0" smtClean="0"/>
              <a:t>LLBA, PubMed, </a:t>
            </a:r>
            <a:r>
              <a:rPr lang="en-US" sz="2800" dirty="0" smtClean="0"/>
              <a:t>ERIC, </a:t>
            </a:r>
            <a:r>
              <a:rPr lang="en-US" sz="2800" dirty="0" err="1" smtClean="0"/>
              <a:t>EMBASE</a:t>
            </a:r>
            <a:r>
              <a:rPr lang="en-US" sz="2800" dirty="0" smtClean="0"/>
              <a:t>, </a:t>
            </a:r>
            <a:r>
              <a:rPr lang="en-US" sz="2800" dirty="0" err="1" smtClean="0"/>
              <a:t>PsycInfo</a:t>
            </a:r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Citation databases 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800" dirty="0" smtClean="0"/>
              <a:t>	Google Scholar, Scopus, Web of Science 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Fulltext</a:t>
            </a:r>
            <a:r>
              <a:rPr lang="en-US" dirty="0">
                <a:solidFill>
                  <a:srgbClr val="FF0000"/>
                </a:solidFill>
              </a:rPr>
              <a:t> Databases/ Digital Libraries</a:t>
            </a:r>
          </a:p>
          <a:p>
            <a:pPr marL="0" indent="0">
              <a:buNone/>
            </a:pPr>
            <a:r>
              <a:rPr lang="en-US" dirty="0" smtClean="0"/>
              <a:t>	ACM </a:t>
            </a:r>
            <a:r>
              <a:rPr lang="en-US" dirty="0"/>
              <a:t>Digital </a:t>
            </a:r>
            <a:r>
              <a:rPr lang="en-US" dirty="0" smtClean="0"/>
              <a:t>Library	</a:t>
            </a:r>
            <a:r>
              <a:rPr lang="en-US" dirty="0" smtClean="0">
                <a:hlinkClick r:id="rId2"/>
              </a:rPr>
              <a:t>www.dl.acm.org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JSTOR	</a:t>
            </a:r>
            <a:r>
              <a:rPr lang="en-US" dirty="0" smtClean="0">
                <a:hlinkClick r:id="rId3"/>
              </a:rPr>
              <a:t>www.jstor.org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Academic </a:t>
            </a:r>
            <a:r>
              <a:rPr lang="en-US" dirty="0"/>
              <a:t>Search </a:t>
            </a:r>
            <a:r>
              <a:rPr lang="en-US" dirty="0" smtClean="0"/>
              <a:t>Complete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CINAHL</a:t>
            </a:r>
            <a:endParaRPr lang="en-US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346819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E-books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Ebook</a:t>
            </a:r>
            <a:r>
              <a:rPr lang="en-US" dirty="0"/>
              <a:t> Central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www.ebookcentral.proquest.com</a:t>
            </a:r>
            <a:r>
              <a:rPr lang="en-US" dirty="0" smtClean="0"/>
              <a:t> </a:t>
            </a:r>
          </a:p>
          <a:p>
            <a:r>
              <a:rPr lang="en-US" dirty="0"/>
              <a:t>Directory of Open Access E-books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u="sng" dirty="0" smtClean="0">
                <a:hlinkClick r:id="rId3"/>
              </a:rPr>
              <a:t>www.doabooks.org</a:t>
            </a:r>
            <a:endParaRPr lang="en-US" dirty="0"/>
          </a:p>
          <a:p>
            <a:r>
              <a:rPr lang="en-US" dirty="0"/>
              <a:t>Google Books 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books.google.com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60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Electronic </a:t>
            </a:r>
            <a:r>
              <a:rPr lang="en-US" dirty="0">
                <a:solidFill>
                  <a:srgbClr val="92D050"/>
                </a:solidFill>
              </a:rPr>
              <a:t>Theses and Dissertations</a:t>
            </a:r>
            <a:br>
              <a:rPr lang="en-US" dirty="0">
                <a:solidFill>
                  <a:srgbClr val="92D050"/>
                </a:solidFill>
              </a:rPr>
            </a:b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AIISH Digital Repository</a:t>
            </a:r>
          </a:p>
          <a:p>
            <a:r>
              <a:rPr lang="en-US" dirty="0" smtClean="0"/>
              <a:t>ProQuest </a:t>
            </a:r>
            <a:r>
              <a:rPr lang="en-US" dirty="0"/>
              <a:t>Dissertations and </a:t>
            </a:r>
            <a:r>
              <a:rPr lang="en-US" dirty="0" smtClean="0"/>
              <a:t>Theses</a:t>
            </a:r>
          </a:p>
          <a:p>
            <a:r>
              <a:rPr lang="en-US" dirty="0" smtClean="0"/>
              <a:t>DART-Europe </a:t>
            </a:r>
            <a:r>
              <a:rPr lang="en-US" dirty="0"/>
              <a:t>E-theses </a:t>
            </a:r>
            <a:r>
              <a:rPr lang="en-US" dirty="0" smtClean="0">
                <a:hlinkClick r:id="rId2"/>
              </a:rPr>
              <a:t>www.dart-europe.eu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ArXiv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arxiv.org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EThOS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www.ethos.bl.uk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OATD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oatd.org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OpenGrey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www.opengrey.eu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Cogprints</a:t>
            </a:r>
            <a:r>
              <a:rPr lang="en-US" dirty="0" smtClean="0"/>
              <a:t> </a:t>
            </a:r>
            <a:r>
              <a:rPr lang="en-US" dirty="0" smtClean="0">
                <a:hlinkClick r:id="rId7"/>
              </a:rPr>
              <a:t>www.cogprints.or</a:t>
            </a:r>
            <a:r>
              <a:rPr lang="en-US" dirty="0" smtClean="0"/>
              <a:t>  </a:t>
            </a:r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115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E-journals 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BioMed</a:t>
            </a:r>
            <a:r>
              <a:rPr lang="en-US" dirty="0"/>
              <a:t> </a:t>
            </a:r>
            <a:r>
              <a:rPr lang="en-US" dirty="0" smtClean="0"/>
              <a:t>Central</a:t>
            </a:r>
          </a:p>
          <a:p>
            <a:r>
              <a:rPr lang="en-US" dirty="0"/>
              <a:t>PubMed Central</a:t>
            </a:r>
          </a:p>
          <a:p>
            <a:r>
              <a:rPr lang="en-US" dirty="0"/>
              <a:t>Scientific Electronic Library on </a:t>
            </a:r>
            <a:r>
              <a:rPr lang="en-US" dirty="0" smtClean="0"/>
              <a:t>Line - </a:t>
            </a:r>
            <a:r>
              <a:rPr lang="en-US" dirty="0" err="1" smtClean="0"/>
              <a:t>SciELO</a:t>
            </a:r>
            <a:endParaRPr lang="en-US" dirty="0"/>
          </a:p>
          <a:p>
            <a:r>
              <a:rPr lang="en-US" dirty="0"/>
              <a:t>DOAJ - Directory of Open Access Journals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207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Types..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E-journals</a:t>
            </a:r>
          </a:p>
          <a:p>
            <a:r>
              <a:rPr lang="en-IN" dirty="0" smtClean="0"/>
              <a:t>E-books</a:t>
            </a:r>
          </a:p>
          <a:p>
            <a:r>
              <a:rPr lang="en-IN" dirty="0" smtClean="0"/>
              <a:t>Electronic Theses and Dissertations-</a:t>
            </a:r>
            <a:r>
              <a:rPr lang="en-IN" dirty="0" err="1" smtClean="0"/>
              <a:t>ETDs</a:t>
            </a:r>
            <a:endParaRPr lang="en-IN" dirty="0" smtClean="0"/>
          </a:p>
          <a:p>
            <a:r>
              <a:rPr lang="en-IN" dirty="0" smtClean="0"/>
              <a:t>Bibliographic databases </a:t>
            </a:r>
          </a:p>
          <a:p>
            <a:r>
              <a:rPr lang="en-IN" dirty="0" smtClean="0"/>
              <a:t>Full-text databases </a:t>
            </a:r>
          </a:p>
          <a:p>
            <a:r>
              <a:rPr lang="en-IN" dirty="0" smtClean="0"/>
              <a:t>E-magazines &amp; newspapers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..Types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Websites </a:t>
            </a:r>
          </a:p>
          <a:p>
            <a:pPr>
              <a:buNone/>
            </a:pPr>
            <a:r>
              <a:rPr lang="en-IN" dirty="0" smtClean="0"/>
              <a:t> 		-Personal</a:t>
            </a:r>
          </a:p>
          <a:p>
            <a:pPr>
              <a:buNone/>
            </a:pPr>
            <a:r>
              <a:rPr lang="en-IN" dirty="0" smtClean="0"/>
              <a:t>		-Organizational</a:t>
            </a:r>
          </a:p>
          <a:p>
            <a:pPr>
              <a:buNone/>
            </a:pPr>
            <a:r>
              <a:rPr lang="en-IN" dirty="0" smtClean="0"/>
              <a:t>		-Product</a:t>
            </a:r>
          </a:p>
          <a:p>
            <a:pPr>
              <a:buNone/>
            </a:pPr>
            <a:r>
              <a:rPr lang="en-IN" dirty="0" smtClean="0"/>
              <a:t>		-Services  </a:t>
            </a:r>
          </a:p>
          <a:p>
            <a:r>
              <a:rPr lang="en-IN" dirty="0" smtClean="0"/>
              <a:t>Discussion boards </a:t>
            </a:r>
          </a:p>
          <a:p>
            <a:r>
              <a:rPr lang="en-IN" dirty="0" smtClean="0"/>
              <a:t>E-mails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470025"/>
          </a:xfrm>
        </p:spPr>
        <p:txBody>
          <a:bodyPr/>
          <a:lstStyle/>
          <a:p>
            <a:r>
              <a:rPr lang="en-US" dirty="0" smtClean="0"/>
              <a:t>Medium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09800"/>
            <a:ext cx="6400800" cy="34290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CD/DVD-ROMs/Blue ray discs 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Web-based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79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html	</a:t>
            </a:r>
          </a:p>
          <a:p>
            <a:r>
              <a:rPr lang="en-US" sz="4000" dirty="0" err="1" smtClean="0"/>
              <a:t>Pdf</a:t>
            </a:r>
            <a:endParaRPr lang="en-US" sz="4000" dirty="0" smtClean="0"/>
          </a:p>
          <a:p>
            <a:r>
              <a:rPr lang="en-US" sz="4000" dirty="0" smtClean="0"/>
              <a:t>doc </a:t>
            </a:r>
          </a:p>
          <a:p>
            <a:r>
              <a:rPr lang="en-US" sz="4000" dirty="0" smtClean="0"/>
              <a:t>audio</a:t>
            </a:r>
          </a:p>
          <a:p>
            <a:r>
              <a:rPr lang="en-US" sz="4000" dirty="0" smtClean="0"/>
              <a:t>video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3600" dirty="0" smtClean="0"/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Free Vs Fee-based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Individual Vs. Institutional </a:t>
            </a:r>
          </a:p>
          <a:p>
            <a:pPr marL="0" indent="0">
              <a:lnSpc>
                <a:spcPct val="220000"/>
              </a:lnSpc>
            </a:pPr>
            <a:r>
              <a:rPr lang="en-US" sz="12800" dirty="0" smtClean="0"/>
              <a:t> Intranet based Vs. Username and password</a:t>
            </a:r>
          </a:p>
          <a:p>
            <a:pPr marL="0" indent="0">
              <a:lnSpc>
                <a:spcPct val="220000"/>
              </a:lnSpc>
            </a:pPr>
            <a:endParaRPr lang="en-US" sz="3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871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..Access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Single User Vs. Multi-User</a:t>
            </a:r>
          </a:p>
          <a:p>
            <a:r>
              <a:rPr lang="en-IN" dirty="0" smtClean="0"/>
              <a:t>Locally hosted Vs. Globally hosted</a:t>
            </a:r>
          </a:p>
          <a:p>
            <a:r>
              <a:rPr lang="en-IN" dirty="0" smtClean="0"/>
              <a:t>Limited download Vs. Unlimited download</a:t>
            </a:r>
          </a:p>
          <a:p>
            <a:r>
              <a:rPr lang="en-IN" dirty="0" smtClean="0"/>
              <a:t> Registration Vs. Non-registration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 err="1" smtClean="0"/>
              <a:t>Searchability</a:t>
            </a:r>
            <a:r>
              <a:rPr lang="en-US" dirty="0" smtClean="0"/>
              <a:t>: Same journal, others, archival</a:t>
            </a:r>
          </a:p>
          <a:p>
            <a:pPr marL="0" indent="0"/>
            <a:r>
              <a:rPr lang="en-US" dirty="0" smtClean="0"/>
              <a:t>Hypertext links</a:t>
            </a:r>
          </a:p>
          <a:p>
            <a:pPr marL="0" indent="0"/>
            <a:r>
              <a:rPr lang="en-US" dirty="0" smtClean="0"/>
              <a:t>Multimedia objects</a:t>
            </a:r>
          </a:p>
          <a:p>
            <a:pPr marL="0" indent="0"/>
            <a:r>
              <a:rPr lang="en-US" dirty="0" smtClean="0"/>
              <a:t>Alerting service</a:t>
            </a:r>
          </a:p>
          <a:p>
            <a:pPr marL="0" indent="0"/>
            <a:r>
              <a:rPr lang="en-US" dirty="0" smtClean="0"/>
              <a:t>Online First</a:t>
            </a:r>
          </a:p>
          <a:p>
            <a:pPr marL="0" indent="0"/>
            <a:r>
              <a:rPr lang="en-US" dirty="0" smtClean="0"/>
              <a:t>Digital object identifier</a:t>
            </a:r>
          </a:p>
          <a:p>
            <a:pPr marL="0" indent="0"/>
            <a:r>
              <a:rPr lang="en-US" dirty="0" smtClean="0"/>
              <a:t>Personal registration &amp; Individualized services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Speedy production </a:t>
            </a:r>
            <a:r>
              <a:rPr lang="en-US" dirty="0"/>
              <a:t>and </a:t>
            </a:r>
            <a:r>
              <a:rPr lang="en-US" dirty="0" smtClean="0"/>
              <a:t>distribution</a:t>
            </a:r>
          </a:p>
          <a:p>
            <a:r>
              <a:rPr lang="en-US" dirty="0" smtClean="0"/>
              <a:t>Prompt access by scholars </a:t>
            </a:r>
          </a:p>
          <a:p>
            <a:r>
              <a:rPr lang="en-US" dirty="0" smtClean="0"/>
              <a:t>Multiple users</a:t>
            </a:r>
          </a:p>
          <a:p>
            <a:r>
              <a:rPr lang="en-US" dirty="0" smtClean="0"/>
              <a:t>No question of mutilation, stealing etc.</a:t>
            </a:r>
          </a:p>
          <a:p>
            <a:r>
              <a:rPr lang="en-IN" dirty="0" smtClean="0"/>
              <a:t>Easy to copy, store and disseminate</a:t>
            </a:r>
          </a:p>
          <a:p>
            <a:r>
              <a:rPr lang="en-IN" dirty="0" smtClean="0"/>
              <a:t>Less bulky than paper</a:t>
            </a:r>
          </a:p>
          <a:p>
            <a:r>
              <a:rPr lang="en-IN" dirty="0" smtClean="0"/>
              <a:t>Research collaboration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098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227</Words>
  <Application>Microsoft Office PowerPoint</Application>
  <PresentationFormat>On-screen Show (4:3)</PresentationFormat>
  <Paragraphs>108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Types..</vt:lpstr>
      <vt:lpstr>..Types</vt:lpstr>
      <vt:lpstr>Medium</vt:lpstr>
      <vt:lpstr>Formats</vt:lpstr>
      <vt:lpstr>Access..</vt:lpstr>
      <vt:lpstr>..Access</vt:lpstr>
      <vt:lpstr>Features</vt:lpstr>
      <vt:lpstr>Advantages</vt:lpstr>
      <vt:lpstr>Disadvantages</vt:lpstr>
      <vt:lpstr>Disadvantages</vt:lpstr>
      <vt:lpstr>DATABASES-Examples</vt:lpstr>
      <vt:lpstr>Slide 13</vt:lpstr>
      <vt:lpstr>E-books</vt:lpstr>
      <vt:lpstr> Electronic Theses and Dissertations </vt:lpstr>
      <vt:lpstr>E-journals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E-Journals</dc:title>
  <dc:creator>user</dc:creator>
  <cp:lastModifiedBy>Dr. Shijith Kumar C</cp:lastModifiedBy>
  <cp:revision>20</cp:revision>
  <dcterms:created xsi:type="dcterms:W3CDTF">2017-02-28T13:49:51Z</dcterms:created>
  <dcterms:modified xsi:type="dcterms:W3CDTF">2017-03-15T05:50:55Z</dcterms:modified>
</cp:coreProperties>
</file>