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4" r:id="rId14"/>
    <p:sldId id="278" r:id="rId15"/>
    <p:sldId id="276" r:id="rId16"/>
    <p:sldId id="273" r:id="rId17"/>
    <p:sldId id="281" r:id="rId18"/>
    <p:sldId id="279" r:id="rId19"/>
    <p:sldId id="283" r:id="rId20"/>
    <p:sldId id="267" r:id="rId21"/>
    <p:sldId id="284" r:id="rId22"/>
    <p:sldId id="268" r:id="rId23"/>
    <p:sldId id="285" r:id="rId24"/>
    <p:sldId id="287" r:id="rId25"/>
    <p:sldId id="288" r:id="rId26"/>
    <p:sldId id="286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4" r:id="rId42"/>
    <p:sldId id="303" r:id="rId43"/>
    <p:sldId id="305" r:id="rId44"/>
    <p:sldId id="306" r:id="rId45"/>
    <p:sldId id="307" r:id="rId46"/>
    <p:sldId id="30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4095-CEAE-41BA-B051-855C87641005}" type="datetimeFigureOut">
              <a:rPr lang="en-IN" smtClean="0"/>
              <a:pPr/>
              <a:t>25-05-2017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Style Guides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citations</a:t>
            </a:r>
          </a:p>
          <a:p>
            <a:pPr marL="0" indent="0">
              <a:buNone/>
            </a:pPr>
            <a:r>
              <a:rPr lang="en-US" dirty="0" smtClean="0"/>
              <a:t>	-In-text Citations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-Reference citations or End of the Text 	   	  Citations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811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In-text Citations in APA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Paraphrasing</a:t>
            </a:r>
          </a:p>
          <a:p>
            <a:r>
              <a:rPr lang="en-US" dirty="0" smtClean="0"/>
              <a:t>Direct </a:t>
            </a:r>
            <a:r>
              <a:rPr lang="en-US" dirty="0"/>
              <a:t>quote </a:t>
            </a:r>
            <a:r>
              <a:rPr lang="en-US" dirty="0" smtClean="0"/>
              <a:t>(Word</a:t>
            </a:r>
            <a:r>
              <a:rPr lang="en-US" dirty="0"/>
              <a:t> for word </a:t>
            </a:r>
            <a:r>
              <a:rPr lang="en-US" dirty="0" smtClean="0"/>
              <a:t>)</a:t>
            </a:r>
          </a:p>
          <a:p>
            <a:r>
              <a:rPr lang="en-US" dirty="0" smtClean="0"/>
              <a:t>Bibliographic elements</a:t>
            </a:r>
          </a:p>
          <a:p>
            <a:pPr>
              <a:buNone/>
            </a:pPr>
            <a:r>
              <a:rPr lang="en-US" dirty="0" smtClean="0"/>
              <a:t>		Last name of author(s)</a:t>
            </a:r>
          </a:p>
          <a:p>
            <a:pPr>
              <a:buNone/>
            </a:pPr>
            <a:r>
              <a:rPr lang="en-US" dirty="0" smtClean="0"/>
              <a:t>		Year of publication</a:t>
            </a:r>
          </a:p>
          <a:p>
            <a:pPr>
              <a:buNone/>
            </a:pPr>
            <a:r>
              <a:rPr lang="en-US" dirty="0" smtClean="0"/>
              <a:t>		Page no.</a:t>
            </a:r>
          </a:p>
          <a:p>
            <a:pPr>
              <a:buNone/>
            </a:pPr>
            <a:r>
              <a:rPr lang="en-US" dirty="0" smtClean="0"/>
              <a:t>		Paragraph no.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3060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Paraphrasing- Signal phrase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>
                <a:solidFill>
                  <a:srgbClr val="FF0000"/>
                </a:solidFill>
              </a:rPr>
              <a:t>Signal phrase: Past tense or Present Perfect </a:t>
            </a:r>
          </a:p>
          <a:p>
            <a:r>
              <a:rPr lang="en-US" sz="3400" dirty="0" smtClean="0">
                <a:solidFill>
                  <a:srgbClr val="FF0000"/>
                </a:solidFill>
              </a:rPr>
              <a:t>Author’s last name </a:t>
            </a:r>
          </a:p>
          <a:p>
            <a:r>
              <a:rPr lang="en-US" sz="3400" dirty="0" smtClean="0">
                <a:solidFill>
                  <a:srgbClr val="FF0000"/>
                </a:solidFill>
              </a:rPr>
              <a:t>Year of publication in bracket</a:t>
            </a:r>
          </a:p>
          <a:p>
            <a:pPr marL="344488" indent="0" algn="just">
              <a:buNone/>
            </a:pPr>
            <a:r>
              <a:rPr lang="en-US" sz="28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(1980)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reported that older </a:t>
            </a:r>
            <a:r>
              <a:rPr lang="en-US" sz="2800" dirty="0">
                <a:solidFill>
                  <a:srgbClr val="00B0F0"/>
                </a:solidFill>
              </a:rPr>
              <a:t>adults may actually have more knowledge about the specific information being tested.</a:t>
            </a:r>
          </a:p>
          <a:p>
            <a:pPr marL="344488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					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     </a:t>
            </a:r>
            <a:r>
              <a:rPr lang="en-US" sz="2800" dirty="0" smtClean="0">
                <a:solidFill>
                  <a:srgbClr val="00B0F0"/>
                </a:solidFill>
              </a:rPr>
              <a:t>Older adults may </a:t>
            </a:r>
            <a:r>
              <a:rPr lang="en-US" sz="2800" dirty="0" smtClean="0"/>
              <a:t>(</a:t>
            </a:r>
            <a:r>
              <a:rPr lang="en-US" sz="28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1980)</a:t>
            </a:r>
            <a:r>
              <a:rPr lang="en-US" sz="2800" dirty="0" smtClean="0">
                <a:solidFill>
                  <a:srgbClr val="00B0F0"/>
                </a:solidFill>
              </a:rPr>
              <a:t>  actually have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      more knowledge about the specific information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      being tested.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522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Signal phrase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(Two Authors)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Both the Author’s </a:t>
            </a:r>
            <a:r>
              <a:rPr lang="en-US" dirty="0">
                <a:solidFill>
                  <a:srgbClr val="FF0000"/>
                </a:solidFill>
              </a:rPr>
              <a:t>last name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word ‘and’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in bracket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pPr marL="463550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According </a:t>
            </a:r>
            <a:r>
              <a:rPr lang="en-US" dirty="0">
                <a:solidFill>
                  <a:srgbClr val="00B0F0"/>
                </a:solidFill>
              </a:rPr>
              <a:t>to 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Russel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(1980)</a:t>
            </a:r>
            <a:r>
              <a:rPr lang="en-US" dirty="0">
                <a:solidFill>
                  <a:srgbClr val="00B0F0"/>
                </a:solidFill>
              </a:rPr>
              <a:t> older adults may actually have more knowledge about the specific information being tested.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028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Paraphrasing- Signal phrase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(3-5 Authors)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All the Author’s </a:t>
            </a:r>
            <a:r>
              <a:rPr lang="en-US" dirty="0">
                <a:solidFill>
                  <a:srgbClr val="FF0000"/>
                </a:solidFill>
              </a:rPr>
              <a:t>last </a:t>
            </a:r>
            <a:r>
              <a:rPr lang="en-US" dirty="0" smtClean="0">
                <a:solidFill>
                  <a:srgbClr val="FF0000"/>
                </a:solidFill>
              </a:rPr>
              <a:t>names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word ‘and’ before the last author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in </a:t>
            </a:r>
            <a:r>
              <a:rPr lang="en-US" dirty="0" smtClean="0">
                <a:solidFill>
                  <a:srgbClr val="FF0000"/>
                </a:solidFill>
              </a:rPr>
              <a:t>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word ‘et al’ in subsequent citation </a:t>
            </a:r>
            <a:endParaRPr lang="en-US" dirty="0">
              <a:solidFill>
                <a:srgbClr val="FF0000"/>
              </a:solidFill>
            </a:endParaRPr>
          </a:p>
          <a:p>
            <a:pPr marL="463550" indent="0" algn="just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Thomas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Bulevich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, and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DuBois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(2011)</a:t>
            </a:r>
            <a:r>
              <a:rPr lang="en-US" dirty="0">
                <a:solidFill>
                  <a:srgbClr val="00B0F0"/>
                </a:solidFill>
              </a:rPr>
              <a:t> reported that remembering the emotional valence of unrecalled target </a:t>
            </a:r>
            <a:r>
              <a:rPr lang="en-US" dirty="0" smtClean="0">
                <a:solidFill>
                  <a:srgbClr val="00B0F0"/>
                </a:solidFill>
              </a:rPr>
              <a:t>words.</a:t>
            </a:r>
          </a:p>
          <a:p>
            <a:pPr marL="463550" indent="0" algn="just">
              <a:buNone/>
            </a:pPr>
            <a:r>
              <a:rPr lang="en-US" dirty="0" smtClean="0">
                <a:solidFill>
                  <a:srgbClr val="00B050"/>
                </a:solidFill>
              </a:rPr>
              <a:t>According to </a:t>
            </a:r>
            <a:r>
              <a:rPr lang="en-US" dirty="0" smtClean="0">
                <a:solidFill>
                  <a:srgbClr val="FF0000"/>
                </a:solidFill>
              </a:rPr>
              <a:t>Thomas et al., (</a:t>
            </a:r>
            <a:r>
              <a:rPr lang="en-US" dirty="0">
                <a:solidFill>
                  <a:srgbClr val="FF0000"/>
                </a:solidFill>
              </a:rPr>
              <a:t>2011)</a:t>
            </a:r>
            <a:r>
              <a:rPr lang="en-US" dirty="0">
                <a:solidFill>
                  <a:srgbClr val="00B050"/>
                </a:solidFill>
              </a:rPr>
              <a:t> resolution of FOKs for newly learned associations is impaired with </a:t>
            </a:r>
            <a:r>
              <a:rPr lang="en-US" dirty="0" smtClean="0">
                <a:solidFill>
                  <a:srgbClr val="00B050"/>
                </a:solidFill>
              </a:rPr>
              <a:t>aging.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6592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Signal phrase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(More than 5 Authors)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Only the Author’s </a:t>
            </a:r>
            <a:r>
              <a:rPr lang="en-US" dirty="0">
                <a:solidFill>
                  <a:srgbClr val="FF0000"/>
                </a:solidFill>
              </a:rPr>
              <a:t>last </a:t>
            </a:r>
            <a:r>
              <a:rPr lang="en-US" dirty="0" smtClean="0">
                <a:solidFill>
                  <a:srgbClr val="FF0000"/>
                </a:solidFill>
              </a:rPr>
              <a:t>names in all citations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word ‘et al’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in bracket</a:t>
            </a:r>
          </a:p>
          <a:p>
            <a:pPr marL="463550" indent="0" algn="just">
              <a:buNone/>
            </a:pP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63550" indent="0" algn="just">
              <a:buNone/>
            </a:pP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Bettal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et al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2011)</a:t>
            </a:r>
            <a:r>
              <a:rPr lang="en-US" dirty="0">
                <a:solidFill>
                  <a:srgbClr val="00B0F0"/>
                </a:solidFill>
              </a:rPr>
              <a:t> reported that </a:t>
            </a:r>
            <a:r>
              <a:rPr lang="en-US" dirty="0" smtClean="0">
                <a:solidFill>
                  <a:srgbClr val="00B0F0"/>
                </a:solidFill>
              </a:rPr>
              <a:t>the </a:t>
            </a:r>
            <a:r>
              <a:rPr lang="en-US" dirty="0">
                <a:solidFill>
                  <a:srgbClr val="00B0F0"/>
                </a:solidFill>
              </a:rPr>
              <a:t>emotional valence of unrecalled target </a:t>
            </a:r>
            <a:r>
              <a:rPr lang="en-US" dirty="0" smtClean="0">
                <a:solidFill>
                  <a:srgbClr val="00B0F0"/>
                </a:solidFill>
              </a:rPr>
              <a:t>words.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3151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</a:t>
            </a:r>
            <a:r>
              <a:rPr lang="en-US" dirty="0" smtClean="0"/>
              <a:t>Without Signal </a:t>
            </a:r>
            <a:r>
              <a:rPr lang="en-US" dirty="0"/>
              <a:t>phrase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</a:t>
            </a:r>
            <a:r>
              <a:rPr lang="en-US" dirty="0" smtClean="0">
                <a:solidFill>
                  <a:srgbClr val="FF0000"/>
                </a:solidFill>
              </a:rPr>
              <a:t>and Author in </a:t>
            </a:r>
            <a:r>
              <a:rPr lang="en-US" dirty="0">
                <a:solidFill>
                  <a:srgbClr val="FF0000"/>
                </a:solidFill>
              </a:rPr>
              <a:t>bracket</a:t>
            </a: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Older </a:t>
            </a:r>
            <a:r>
              <a:rPr lang="en-US" dirty="0">
                <a:solidFill>
                  <a:srgbClr val="00B0F0"/>
                </a:solidFill>
              </a:rPr>
              <a:t>adults may actually have more knowledge about the specific information being </a:t>
            </a:r>
            <a:r>
              <a:rPr lang="en-US" dirty="0" smtClean="0">
                <a:solidFill>
                  <a:srgbClr val="00B0F0"/>
                </a:solidFill>
              </a:rPr>
              <a:t>tested </a:t>
            </a:r>
            <a:r>
              <a:rPr lang="en-US" b="1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1980)</a:t>
            </a:r>
            <a:r>
              <a:rPr lang="en-US" dirty="0" smtClean="0">
                <a:solidFill>
                  <a:srgbClr val="00B0F0"/>
                </a:solidFill>
              </a:rPr>
              <a:t> 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870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</a:t>
            </a:r>
            <a:r>
              <a:rPr lang="en-US" dirty="0" smtClean="0"/>
              <a:t>Without Signal phrase</a:t>
            </a:r>
            <a:br>
              <a:rPr lang="en-US" dirty="0" smtClean="0"/>
            </a:br>
            <a:r>
              <a:rPr lang="en-US" dirty="0" smtClean="0"/>
              <a:t>(Two authors)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</a:t>
            </a:r>
            <a:r>
              <a:rPr lang="en-US" dirty="0" smtClean="0">
                <a:solidFill>
                  <a:srgbClr val="FF0000"/>
                </a:solidFill>
              </a:rPr>
              <a:t>and Authors’ last name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Connect authors’ last names with ‘&amp;’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Comma  before the year of publication</a:t>
            </a:r>
            <a:endParaRPr lang="en-US" dirty="0">
              <a:solidFill>
                <a:srgbClr val="FF0000"/>
              </a:solidFill>
            </a:endParaRP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Older </a:t>
            </a:r>
            <a:r>
              <a:rPr lang="en-US" dirty="0">
                <a:solidFill>
                  <a:srgbClr val="00B0F0"/>
                </a:solidFill>
              </a:rPr>
              <a:t>adults may actually have more knowledge about the specific information being </a:t>
            </a:r>
            <a:r>
              <a:rPr lang="en-US" dirty="0" smtClean="0">
                <a:solidFill>
                  <a:srgbClr val="00B0F0"/>
                </a:solidFill>
              </a:rPr>
              <a:t>tested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Russel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1980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7699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</a:t>
            </a:r>
            <a:r>
              <a:rPr lang="en-US" dirty="0" smtClean="0"/>
              <a:t>Without Signal phrase</a:t>
            </a:r>
            <a:br>
              <a:rPr lang="en-US" dirty="0" smtClean="0"/>
            </a:br>
            <a:r>
              <a:rPr lang="en-US" dirty="0" smtClean="0"/>
              <a:t>(3-5 authors)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</a:t>
            </a:r>
            <a:r>
              <a:rPr lang="en-US" dirty="0" smtClean="0">
                <a:solidFill>
                  <a:srgbClr val="FF0000"/>
                </a:solidFill>
              </a:rPr>
              <a:t>and Authors’ last name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Connect with ‘&amp;’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Comma  before the year of publication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subsequent citation only first author with ‘</a:t>
            </a:r>
            <a:r>
              <a:rPr lang="en-US" dirty="0">
                <a:solidFill>
                  <a:srgbClr val="FF0000"/>
                </a:solidFill>
              </a:rPr>
              <a:t>et al’ </a:t>
            </a:r>
          </a:p>
          <a:p>
            <a:pPr marL="344488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344488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Older </a:t>
            </a:r>
            <a:r>
              <a:rPr lang="en-US" dirty="0">
                <a:solidFill>
                  <a:srgbClr val="00B0F0"/>
                </a:solidFill>
              </a:rPr>
              <a:t>adults may actually have more knowledge about the specific information being </a:t>
            </a:r>
            <a:r>
              <a:rPr lang="en-US" dirty="0" smtClean="0">
                <a:solidFill>
                  <a:srgbClr val="00B0F0"/>
                </a:solidFill>
              </a:rPr>
              <a:t>tested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Russel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&amp; Ran, 1980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0966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Paraphrasing- </a:t>
            </a:r>
            <a:r>
              <a:rPr lang="en-US" dirty="0" smtClean="0"/>
              <a:t>Without Signal phrase</a:t>
            </a:r>
            <a:br>
              <a:rPr lang="en-US" dirty="0" smtClean="0"/>
            </a:br>
            <a:r>
              <a:rPr lang="en-US" dirty="0" smtClean="0"/>
              <a:t>(More than 5 authors)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 </a:t>
            </a:r>
            <a:r>
              <a:rPr lang="en-US" dirty="0" smtClean="0">
                <a:solidFill>
                  <a:srgbClr val="FF0000"/>
                </a:solidFill>
              </a:rPr>
              <a:t>and Last authors’ last name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word ‘et al’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 subsequent citation also ‘</a:t>
            </a:r>
            <a:r>
              <a:rPr lang="en-US" dirty="0">
                <a:solidFill>
                  <a:srgbClr val="FF0000"/>
                </a:solidFill>
              </a:rPr>
              <a:t>et al’ </a:t>
            </a:r>
          </a:p>
          <a:p>
            <a:pPr marL="344488" indent="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Older </a:t>
            </a:r>
            <a:r>
              <a:rPr lang="en-US" dirty="0">
                <a:solidFill>
                  <a:srgbClr val="00B0F0"/>
                </a:solidFill>
              </a:rPr>
              <a:t>adults may actually have more knowledge about the specific information being </a:t>
            </a:r>
            <a:r>
              <a:rPr lang="en-US" dirty="0" smtClean="0">
                <a:solidFill>
                  <a:srgbClr val="00B0F0"/>
                </a:solidFill>
              </a:rPr>
              <a:t>tested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Botwinick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al., 1980</a:t>
            </a:r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924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is citation?</a:t>
            </a:r>
          </a:p>
          <a:p>
            <a:r>
              <a:rPr lang="en-IN" dirty="0" smtClean="0"/>
              <a:t>Why citation?</a:t>
            </a:r>
          </a:p>
          <a:p>
            <a:r>
              <a:rPr lang="en-IN" dirty="0" smtClean="0"/>
              <a:t>Types of  citations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-In-text citation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-End of the citation or reference list </a:t>
            </a:r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quotations – Less than 40 words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Long </a:t>
            </a:r>
            <a:r>
              <a:rPr lang="en-US" dirty="0"/>
              <a:t>quotations- 40 and more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5157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quotations – Less than 40 words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Use quotation mark</a:t>
            </a:r>
            <a:r>
              <a:rPr lang="en-US" dirty="0" smtClean="0"/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Author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Year </a:t>
            </a:r>
            <a:r>
              <a:rPr lang="en-US" dirty="0">
                <a:solidFill>
                  <a:srgbClr val="FF0000"/>
                </a:solidFill>
              </a:rPr>
              <a:t>of publication, and </a:t>
            </a:r>
            <a:r>
              <a:rPr lang="en-US" dirty="0" smtClean="0">
                <a:solidFill>
                  <a:srgbClr val="FF0000"/>
                </a:solidFill>
              </a:rPr>
              <a:t>Page no.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Page no. at the end in case of authors with signal phrases </a:t>
            </a:r>
          </a:p>
          <a:p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err="1">
                <a:solidFill>
                  <a:srgbClr val="7030A0"/>
                </a:solidFill>
              </a:rPr>
              <a:t>Palladino</a:t>
            </a:r>
            <a:r>
              <a:rPr lang="en-US" dirty="0">
                <a:solidFill>
                  <a:srgbClr val="7030A0"/>
                </a:solidFill>
              </a:rPr>
              <a:t> and Wade (2010)</a:t>
            </a:r>
            <a:r>
              <a:rPr lang="en-US" dirty="0"/>
              <a:t>, “a flexible mind is a healthy mind” </a:t>
            </a:r>
            <a:r>
              <a:rPr lang="en-US" dirty="0">
                <a:solidFill>
                  <a:srgbClr val="7030A0"/>
                </a:solidFill>
              </a:rPr>
              <a:t>(p. 147)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		OR</a:t>
            </a:r>
          </a:p>
          <a:p>
            <a:r>
              <a:rPr lang="en-US" dirty="0"/>
              <a:t>In fact, “a flexible mind is a healthy mind” (</a:t>
            </a:r>
            <a:r>
              <a:rPr lang="en-US" dirty="0" err="1">
                <a:solidFill>
                  <a:srgbClr val="7030A0"/>
                </a:solidFill>
              </a:rPr>
              <a:t>Palladino</a:t>
            </a:r>
            <a:r>
              <a:rPr lang="en-US" dirty="0">
                <a:solidFill>
                  <a:srgbClr val="7030A0"/>
                </a:solidFill>
              </a:rPr>
              <a:t> &amp; Wade, 2010, p. 147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818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Long </a:t>
            </a:r>
            <a:r>
              <a:rPr lang="en-US" dirty="0" smtClean="0"/>
              <a:t>quotations..</a:t>
            </a:r>
            <a:br>
              <a:rPr lang="en-US" dirty="0" smtClean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40 or more words, freestanding block of text 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Omit </a:t>
            </a:r>
            <a:r>
              <a:rPr lang="en-US" dirty="0">
                <a:solidFill>
                  <a:srgbClr val="FF0000"/>
                </a:solidFill>
              </a:rPr>
              <a:t>the quotation </a:t>
            </a:r>
            <a:r>
              <a:rPr lang="en-US" dirty="0" smtClean="0">
                <a:solidFill>
                  <a:srgbClr val="FF0000"/>
                </a:solidFill>
              </a:rPr>
              <a:t>mark.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Indent “about a half inch from the left </a:t>
            </a:r>
            <a:r>
              <a:rPr lang="en-US" dirty="0" smtClean="0">
                <a:solidFill>
                  <a:srgbClr val="FF0000"/>
                </a:solidFill>
              </a:rPr>
              <a:t>margin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Author last name, year &amp; page no. in bracket</a:t>
            </a:r>
          </a:p>
          <a:p>
            <a:pPr marL="514350" indent="-514350"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408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quotations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Information literacy has been defined by </a:t>
            </a:r>
            <a:r>
              <a:rPr lang="en-US" dirty="0" err="1" smtClean="0"/>
              <a:t>diff.nt</a:t>
            </a:r>
            <a:r>
              <a:rPr lang="en-US" dirty="0" smtClean="0"/>
              <a:t> authors in various contexts. The notable one is:</a:t>
            </a:r>
          </a:p>
          <a:p>
            <a:pPr marL="862013" indent="0" algn="just" defTabSz="569913">
              <a:buNone/>
            </a:pPr>
            <a:endParaRPr lang="en-US" dirty="0" smtClean="0"/>
          </a:p>
          <a:p>
            <a:pPr marL="862013" indent="0" algn="just" defTabSz="569913">
              <a:buNone/>
            </a:pPr>
            <a:r>
              <a:rPr lang="en-US" dirty="0" smtClean="0"/>
              <a:t>Information literacy is the ability of a person 	to identify his sources of information from among a pool of information resources spread across different media throughout the world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Calrissian</a:t>
            </a:r>
            <a:r>
              <a:rPr lang="en-US" dirty="0">
                <a:solidFill>
                  <a:srgbClr val="FF0000"/>
                </a:solidFill>
              </a:rPr>
              <a:t>, 2013, </a:t>
            </a:r>
            <a:r>
              <a:rPr lang="en-US" dirty="0" smtClean="0">
                <a:solidFill>
                  <a:srgbClr val="FF0000"/>
                </a:solidFill>
              </a:rPr>
              <a:t>p.39)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8983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End of the Text or Reference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 smtClean="0"/>
              <a:t>General Rules</a:t>
            </a:r>
          </a:p>
          <a:p>
            <a:r>
              <a:rPr lang="en-US" dirty="0" smtClean="0"/>
              <a:t>Font type and size: </a:t>
            </a:r>
            <a:r>
              <a:rPr lang="en-US" dirty="0" smtClean="0">
                <a:solidFill>
                  <a:srgbClr val="FF0000"/>
                </a:solidFill>
              </a:rPr>
              <a:t>Times new Roman, 12</a:t>
            </a:r>
          </a:p>
          <a:p>
            <a:r>
              <a:rPr lang="en-US" dirty="0" smtClean="0"/>
              <a:t>Spacing: 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</a:p>
          <a:p>
            <a:r>
              <a:rPr lang="en-US" dirty="0" smtClean="0"/>
              <a:t>Margin: </a:t>
            </a:r>
            <a:r>
              <a:rPr lang="en-US" dirty="0" smtClean="0">
                <a:solidFill>
                  <a:srgbClr val="FF0000"/>
                </a:solidFill>
              </a:rPr>
              <a:t>1 inch or 2.54 cm</a:t>
            </a:r>
          </a:p>
          <a:p>
            <a:r>
              <a:rPr lang="en-US" dirty="0" smtClean="0"/>
              <a:t>Hanging indents: </a:t>
            </a:r>
            <a:r>
              <a:rPr lang="en-US" dirty="0" smtClean="0">
                <a:solidFill>
                  <a:srgbClr val="FF0000"/>
                </a:solidFill>
              </a:rPr>
              <a:t>All lines after first line of each entry indented ½ inch from left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Botwinick</a:t>
            </a:r>
            <a:r>
              <a:rPr lang="en-US" sz="2400" dirty="0">
                <a:solidFill>
                  <a:srgbClr val="7030A0"/>
                </a:solidFill>
              </a:rPr>
              <a:t>, J., &amp; </a:t>
            </a:r>
            <a:r>
              <a:rPr lang="en-US" sz="2400" dirty="0" err="1">
                <a:solidFill>
                  <a:srgbClr val="7030A0"/>
                </a:solidFill>
              </a:rPr>
              <a:t>Storandt</a:t>
            </a:r>
            <a:r>
              <a:rPr lang="en-US" sz="2400" dirty="0">
                <a:solidFill>
                  <a:srgbClr val="7030A0"/>
                </a:solidFill>
              </a:rPr>
              <a:t>, M. (1980). Recall and recognition of old </a:t>
            </a:r>
            <a:r>
              <a:rPr lang="en-US" sz="2400" dirty="0" smtClean="0">
                <a:solidFill>
                  <a:srgbClr val="7030A0"/>
                </a:solidFill>
              </a:rPr>
              <a:t>	information </a:t>
            </a:r>
            <a:r>
              <a:rPr lang="en-US" sz="2400" dirty="0">
                <a:solidFill>
                  <a:srgbClr val="7030A0"/>
                </a:solidFill>
              </a:rPr>
              <a:t>in </a:t>
            </a:r>
            <a:r>
              <a:rPr lang="en-US" sz="2400" dirty="0" smtClean="0">
                <a:solidFill>
                  <a:srgbClr val="7030A0"/>
                </a:solidFill>
              </a:rPr>
              <a:t>	relation </a:t>
            </a:r>
            <a:r>
              <a:rPr lang="en-US" sz="2400" dirty="0">
                <a:solidFill>
                  <a:srgbClr val="7030A0"/>
                </a:solidFill>
              </a:rPr>
              <a:t>to age and sex. </a:t>
            </a:r>
            <a:r>
              <a:rPr lang="en-US" sz="2400" i="1" dirty="0">
                <a:solidFill>
                  <a:srgbClr val="7030A0"/>
                </a:solidFill>
              </a:rPr>
              <a:t>Journal of </a:t>
            </a:r>
            <a:r>
              <a:rPr lang="en-US" sz="2400" i="1" dirty="0" smtClean="0">
                <a:solidFill>
                  <a:srgbClr val="7030A0"/>
                </a:solidFill>
              </a:rPr>
              <a:t>	Gerontology</a:t>
            </a:r>
            <a:r>
              <a:rPr lang="en-US" sz="2400" dirty="0">
                <a:solidFill>
                  <a:srgbClr val="7030A0"/>
                </a:solidFill>
              </a:rPr>
              <a:t>, 35, </a:t>
            </a:r>
            <a:r>
              <a:rPr lang="en-US" sz="2400" dirty="0" smtClean="0">
                <a:solidFill>
                  <a:srgbClr val="7030A0"/>
                </a:solidFill>
              </a:rPr>
              <a:t>70–76.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3358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…..General </a:t>
            </a:r>
            <a:r>
              <a:rPr lang="en-US" b="1" u="sng" dirty="0"/>
              <a:t>Rules</a:t>
            </a:r>
          </a:p>
          <a:p>
            <a:r>
              <a:rPr lang="en-US" dirty="0" smtClean="0"/>
              <a:t>Arrangement: </a:t>
            </a:r>
            <a:r>
              <a:rPr lang="en-US" dirty="0" smtClean="0">
                <a:solidFill>
                  <a:srgbClr val="FF0000"/>
                </a:solidFill>
              </a:rPr>
              <a:t>Alphabetically by last name of author or title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 numbers for the entries </a:t>
            </a:r>
          </a:p>
          <a:p>
            <a:r>
              <a:rPr lang="en-US" dirty="0" smtClean="0"/>
              <a:t>Two or more entries by same author: </a:t>
            </a:r>
            <a:r>
              <a:rPr lang="en-US" dirty="0" smtClean="0">
                <a:solidFill>
                  <a:srgbClr val="FF0000"/>
                </a:solidFill>
              </a:rPr>
              <a:t>Chronological </a:t>
            </a:r>
          </a:p>
          <a:p>
            <a:pPr marL="0" indent="0">
              <a:buNone/>
            </a:pPr>
            <a:r>
              <a:rPr lang="da-DK" dirty="0" smtClean="0"/>
              <a:t>	Martin, </a:t>
            </a:r>
            <a:r>
              <a:rPr lang="da-DK" dirty="0"/>
              <a:t>T. </a:t>
            </a:r>
            <a:r>
              <a:rPr lang="da-DK" dirty="0" smtClean="0"/>
              <a:t>P. </a:t>
            </a:r>
            <a:r>
              <a:rPr lang="da-DK" dirty="0"/>
              <a:t>(</a:t>
            </a:r>
            <a:r>
              <a:rPr lang="da-DK" dirty="0" smtClean="0"/>
              <a:t>1991</a:t>
            </a:r>
            <a:r>
              <a:rPr lang="da-DK" dirty="0"/>
              <a:t>).</a:t>
            </a:r>
          </a:p>
          <a:p>
            <a:pPr marL="0" indent="0">
              <a:buNone/>
            </a:pPr>
            <a:r>
              <a:rPr lang="da-DK" dirty="0" smtClean="0"/>
              <a:t>	Martin</a:t>
            </a:r>
            <a:r>
              <a:rPr lang="da-DK" dirty="0"/>
              <a:t>, T. P</a:t>
            </a:r>
            <a:r>
              <a:rPr lang="da-DK" dirty="0" smtClean="0"/>
              <a:t>. </a:t>
            </a:r>
            <a:r>
              <a:rPr lang="da-DK" dirty="0"/>
              <a:t>(1999</a:t>
            </a:r>
            <a:r>
              <a:rPr lang="da-DK" dirty="0" smtClean="0"/>
              <a:t>).</a:t>
            </a:r>
            <a:endParaRPr lang="da-DK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6618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…..General Rules</a:t>
            </a:r>
          </a:p>
          <a:p>
            <a:r>
              <a:rPr lang="en-US" dirty="0" smtClean="0"/>
              <a:t>Two </a:t>
            </a:r>
            <a:r>
              <a:rPr lang="en-US" dirty="0"/>
              <a:t>or more entries by same </a:t>
            </a:r>
            <a:r>
              <a:rPr lang="en-US" dirty="0" smtClean="0"/>
              <a:t>author in the same year: </a:t>
            </a:r>
            <a:r>
              <a:rPr lang="en-US" dirty="0" smtClean="0">
                <a:solidFill>
                  <a:srgbClr val="FF0000"/>
                </a:solidFill>
              </a:rPr>
              <a:t>Add a </a:t>
            </a:r>
            <a:r>
              <a:rPr lang="en-US" dirty="0">
                <a:solidFill>
                  <a:srgbClr val="FF0000"/>
                </a:solidFill>
              </a:rPr>
              <a:t>lowercase letter</a:t>
            </a:r>
          </a:p>
          <a:p>
            <a:pPr marL="0" indent="0">
              <a:buNone/>
            </a:pPr>
            <a:r>
              <a:rPr lang="da-DK" dirty="0"/>
              <a:t>	Martin, T. P. (</a:t>
            </a:r>
            <a:r>
              <a:rPr lang="da-DK" dirty="0" smtClean="0"/>
              <a:t>1991a).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Martin, T. P. (</a:t>
            </a:r>
            <a:r>
              <a:rPr lang="da-DK" dirty="0" smtClean="0"/>
              <a:t>1991b).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1132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Bibliographic Elements- Books </a:t>
            </a:r>
          </a:p>
          <a:p>
            <a:r>
              <a:rPr lang="en-US" dirty="0" smtClean="0"/>
              <a:t>Author(s)</a:t>
            </a:r>
          </a:p>
          <a:p>
            <a:r>
              <a:rPr lang="en-US" dirty="0" smtClean="0"/>
              <a:t>Title </a:t>
            </a:r>
            <a:r>
              <a:rPr lang="en-US" dirty="0"/>
              <a:t>&amp; subtitle if any</a:t>
            </a:r>
            <a:endParaRPr lang="en-US" dirty="0" smtClean="0"/>
          </a:p>
          <a:p>
            <a:r>
              <a:rPr lang="en-US" dirty="0" smtClean="0"/>
              <a:t>Year of publication </a:t>
            </a:r>
          </a:p>
          <a:p>
            <a:r>
              <a:rPr lang="en-US" dirty="0" smtClean="0"/>
              <a:t>Place of Publication</a:t>
            </a:r>
          </a:p>
          <a:p>
            <a:r>
              <a:rPr lang="en-US" dirty="0" smtClean="0"/>
              <a:t>Publisher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1871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Bibliographic </a:t>
            </a:r>
            <a:r>
              <a:rPr lang="en-US" b="1" dirty="0"/>
              <a:t>Elements- </a:t>
            </a:r>
            <a:r>
              <a:rPr lang="en-US" b="1" dirty="0" smtClean="0"/>
              <a:t>Edited Books </a:t>
            </a:r>
            <a:endParaRPr lang="en-US" b="1" dirty="0"/>
          </a:p>
          <a:p>
            <a:r>
              <a:rPr lang="en-US" dirty="0"/>
              <a:t>Author(s)</a:t>
            </a:r>
          </a:p>
          <a:p>
            <a:r>
              <a:rPr lang="en-US" dirty="0" smtClean="0"/>
              <a:t>Title of the paper </a:t>
            </a:r>
            <a:r>
              <a:rPr lang="en-US" dirty="0"/>
              <a:t>&amp; subtitle if any</a:t>
            </a:r>
          </a:p>
          <a:p>
            <a:r>
              <a:rPr lang="en-US" dirty="0" smtClean="0"/>
              <a:t>Editor(s)</a:t>
            </a:r>
          </a:p>
          <a:p>
            <a:r>
              <a:rPr lang="en-US" dirty="0" smtClean="0"/>
              <a:t>Title of the book</a:t>
            </a:r>
          </a:p>
          <a:p>
            <a:r>
              <a:rPr lang="en-US" dirty="0" smtClean="0"/>
              <a:t>Year </a:t>
            </a:r>
            <a:r>
              <a:rPr lang="en-US" dirty="0"/>
              <a:t>of publication </a:t>
            </a:r>
          </a:p>
          <a:p>
            <a:r>
              <a:rPr lang="en-US" dirty="0"/>
              <a:t>Place of Publication</a:t>
            </a:r>
          </a:p>
          <a:p>
            <a:r>
              <a:rPr lang="en-US" dirty="0"/>
              <a:t>Publisher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22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Bibliographic </a:t>
            </a:r>
            <a:r>
              <a:rPr lang="en-US" b="1" dirty="0"/>
              <a:t>Elements- </a:t>
            </a:r>
            <a:r>
              <a:rPr lang="en-US" b="1" dirty="0" smtClean="0"/>
              <a:t>Journals</a:t>
            </a:r>
          </a:p>
          <a:p>
            <a:r>
              <a:rPr lang="en-US" dirty="0" smtClean="0"/>
              <a:t>Author(s)</a:t>
            </a:r>
          </a:p>
          <a:p>
            <a:r>
              <a:rPr lang="en-US" dirty="0" smtClean="0"/>
              <a:t>Title of the article &amp; subtitle if any</a:t>
            </a:r>
          </a:p>
          <a:p>
            <a:r>
              <a:rPr lang="en-US" dirty="0" smtClean="0"/>
              <a:t>Year of publication</a:t>
            </a:r>
          </a:p>
          <a:p>
            <a:r>
              <a:rPr lang="en-US" dirty="0" smtClean="0"/>
              <a:t>Title of the journal</a:t>
            </a:r>
          </a:p>
          <a:p>
            <a:r>
              <a:rPr lang="en-US" dirty="0" smtClean="0"/>
              <a:t>Volume no, Issue no. &amp; Page nos.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521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	</a:t>
            </a:r>
            <a:br>
              <a:rPr lang="en-IN" dirty="0" smtClean="0"/>
            </a:br>
            <a:r>
              <a:rPr lang="en-IN" dirty="0" smtClean="0"/>
              <a:t>  In-text citation- Example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IN" dirty="0"/>
              <a:t>	</a:t>
            </a:r>
            <a:endParaRPr lang="en-IN" dirty="0" smtClean="0"/>
          </a:p>
          <a:p>
            <a:pPr algn="just">
              <a:buNone/>
            </a:pPr>
            <a:r>
              <a:rPr lang="en-IN" dirty="0" smtClean="0"/>
              <a:t>	The </a:t>
            </a:r>
            <a:r>
              <a:rPr lang="en-IN" dirty="0"/>
              <a:t>dual diathesis stressor (DDS) model </a:t>
            </a:r>
            <a:r>
              <a:rPr lang="en-IN" dirty="0"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(</a:t>
            </a:r>
            <a:r>
              <a:rPr lang="en-IN" dirty="0" err="1"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Conture</a:t>
            </a:r>
            <a:r>
              <a:rPr lang="en-IN" dirty="0">
                <a:effectLst>
                  <a:outerShdw blurRad="50800" dist="50800" dir="5400000" algn="ctr" rotWithShape="0">
                    <a:srgbClr val="FF0000"/>
                  </a:outerShdw>
                </a:effectLst>
              </a:rPr>
              <a:t> &amp; Walden, 2012) </a:t>
            </a:r>
            <a:r>
              <a:rPr lang="en-IN" dirty="0"/>
              <a:t>is a relatively recent </a:t>
            </a:r>
            <a:r>
              <a:rPr lang="en-IN" dirty="0" smtClean="0"/>
              <a:t>framework proposed to </a:t>
            </a:r>
            <a:r>
              <a:rPr lang="en-IN" dirty="0"/>
              <a:t>explain how the interaction between endogenous </a:t>
            </a:r>
            <a:r>
              <a:rPr lang="en-IN" dirty="0" smtClean="0"/>
              <a:t>abilities and </a:t>
            </a:r>
            <a:r>
              <a:rPr lang="en-IN" dirty="0"/>
              <a:t>exogenous contexts can influence stuttering.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41363">
              <a:buNone/>
            </a:pPr>
            <a:r>
              <a:rPr lang="en-US" dirty="0" smtClean="0"/>
              <a:t>	B</a:t>
            </a:r>
            <a:r>
              <a:rPr lang="en-US" b="1" dirty="0" smtClean="0"/>
              <a:t>ibliographic </a:t>
            </a:r>
            <a:r>
              <a:rPr lang="en-US" b="1" dirty="0"/>
              <a:t>Elements- </a:t>
            </a:r>
            <a:r>
              <a:rPr lang="en-US" b="1" dirty="0" smtClean="0"/>
              <a:t>Conference Papers</a:t>
            </a:r>
            <a:endParaRPr lang="en-US" b="1" dirty="0"/>
          </a:p>
          <a:p>
            <a:r>
              <a:rPr lang="en-US" dirty="0" smtClean="0"/>
              <a:t>Author(s)</a:t>
            </a:r>
          </a:p>
          <a:p>
            <a:r>
              <a:rPr lang="en-US" dirty="0" smtClean="0"/>
              <a:t>Year &amp; Month of presentation</a:t>
            </a:r>
          </a:p>
          <a:p>
            <a:r>
              <a:rPr lang="en-US" dirty="0" smtClean="0"/>
              <a:t>Name of the conference</a:t>
            </a:r>
          </a:p>
          <a:p>
            <a:r>
              <a:rPr lang="en-US" dirty="0" smtClean="0"/>
              <a:t>Editor of the conference proceedings</a:t>
            </a:r>
          </a:p>
          <a:p>
            <a:r>
              <a:rPr lang="en-US" dirty="0" smtClean="0"/>
              <a:t>Place of conference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917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 </a:t>
            </a:r>
            <a:r>
              <a:rPr lang="en-US" b="1" u="sng" dirty="0" smtClean="0"/>
              <a:t>Author Entries </a:t>
            </a:r>
          </a:p>
          <a:p>
            <a:r>
              <a:rPr lang="en-US" b="1" dirty="0"/>
              <a:t>Single Author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Last </a:t>
            </a:r>
            <a:r>
              <a:rPr lang="en-US" dirty="0">
                <a:solidFill>
                  <a:srgbClr val="FF0000"/>
                </a:solidFill>
              </a:rPr>
              <a:t>name first, followed by author </a:t>
            </a:r>
            <a:r>
              <a:rPr lang="en-US" dirty="0" smtClean="0">
                <a:solidFill>
                  <a:srgbClr val="FF0000"/>
                </a:solidFill>
              </a:rPr>
              <a:t>initials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Comma, full stops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Eg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r>
              <a:rPr lang="en-US" dirty="0" err="1" smtClean="0">
                <a:solidFill>
                  <a:srgbClr val="7030A0"/>
                </a:solidFill>
              </a:rPr>
              <a:t>Servin</a:t>
            </a:r>
            <a:r>
              <a:rPr lang="en-US" dirty="0" smtClean="0">
                <a:solidFill>
                  <a:srgbClr val="7030A0"/>
                </a:solidFill>
              </a:rPr>
              <a:t>, M.K. </a:t>
            </a:r>
            <a:r>
              <a:rPr lang="en-US" dirty="0">
                <a:solidFill>
                  <a:srgbClr val="7030A0"/>
                </a:solidFill>
              </a:rPr>
              <a:t>(2002).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0632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/>
              <a:t> </a:t>
            </a:r>
            <a:r>
              <a:rPr lang="en-US" b="1" u="sng" dirty="0"/>
              <a:t>Author Entries </a:t>
            </a:r>
          </a:p>
          <a:p>
            <a:r>
              <a:rPr lang="en-US" b="1" dirty="0" smtClean="0"/>
              <a:t>Two Authors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Last name first, followed by author </a:t>
            </a:r>
            <a:r>
              <a:rPr lang="en-US" dirty="0" smtClean="0">
                <a:solidFill>
                  <a:srgbClr val="FF0000"/>
                </a:solidFill>
              </a:rPr>
              <a:t>initials 	of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author,	&amp; symbol , Comma, 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	author, </a:t>
            </a:r>
            <a:r>
              <a:rPr lang="en-US" dirty="0">
                <a:solidFill>
                  <a:srgbClr val="FF0000"/>
                </a:solidFill>
              </a:rPr>
              <a:t>full stops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Eg</a:t>
            </a:r>
            <a:r>
              <a:rPr lang="en-US" dirty="0">
                <a:solidFill>
                  <a:srgbClr val="7030A0"/>
                </a:solidFill>
              </a:rPr>
              <a:t>. </a:t>
            </a:r>
            <a:r>
              <a:rPr lang="en-US" dirty="0" err="1">
                <a:solidFill>
                  <a:srgbClr val="7030A0"/>
                </a:solidFill>
              </a:rPr>
              <a:t>Servin</a:t>
            </a:r>
            <a:r>
              <a:rPr lang="en-US" dirty="0">
                <a:solidFill>
                  <a:srgbClr val="7030A0"/>
                </a:solidFill>
              </a:rPr>
              <a:t>, M.K</a:t>
            </a:r>
            <a:r>
              <a:rPr lang="en-US" dirty="0" smtClean="0">
                <a:solidFill>
                  <a:srgbClr val="7030A0"/>
                </a:solidFill>
              </a:rPr>
              <a:t>., &amp; San, C.V. (2002</a:t>
            </a:r>
            <a:r>
              <a:rPr lang="en-US" dirty="0">
                <a:solidFill>
                  <a:srgbClr val="7030A0"/>
                </a:solidFill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356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Author </a:t>
            </a:r>
            <a:r>
              <a:rPr lang="en-US" b="1" u="sng" dirty="0"/>
              <a:t>Entries </a:t>
            </a:r>
          </a:p>
          <a:p>
            <a:r>
              <a:rPr lang="en-US" b="1" dirty="0" smtClean="0"/>
              <a:t>Three </a:t>
            </a:r>
            <a:r>
              <a:rPr lang="en-US" b="1" dirty="0"/>
              <a:t>to Seven Authors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List </a:t>
            </a:r>
            <a:r>
              <a:rPr lang="en-US" dirty="0">
                <a:solidFill>
                  <a:srgbClr val="FF0000"/>
                </a:solidFill>
              </a:rPr>
              <a:t>by last names and initials; commas </a:t>
            </a:r>
            <a:r>
              <a:rPr lang="en-US" dirty="0" smtClean="0">
                <a:solidFill>
                  <a:srgbClr val="FF0000"/>
                </a:solidFill>
              </a:rPr>
              <a:t>	separate </a:t>
            </a:r>
            <a:r>
              <a:rPr lang="en-US" dirty="0">
                <a:solidFill>
                  <a:srgbClr val="FF0000"/>
                </a:solidFill>
              </a:rPr>
              <a:t>author names, while the last </a:t>
            </a:r>
            <a:r>
              <a:rPr lang="en-US" dirty="0" smtClean="0">
                <a:solidFill>
                  <a:srgbClr val="FF0000"/>
                </a:solidFill>
              </a:rPr>
              <a:t>	author </a:t>
            </a:r>
            <a:r>
              <a:rPr lang="en-US" dirty="0">
                <a:solidFill>
                  <a:srgbClr val="FF0000"/>
                </a:solidFill>
              </a:rPr>
              <a:t>name is preceded again by </a:t>
            </a:r>
            <a:r>
              <a:rPr lang="en-US" dirty="0" smtClean="0">
                <a:solidFill>
                  <a:srgbClr val="FF0000"/>
                </a:solidFill>
              </a:rPr>
              <a:t>	ampersand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Sran</a:t>
            </a:r>
            <a:r>
              <a:rPr lang="en-US" dirty="0" smtClean="0">
                <a:solidFill>
                  <a:srgbClr val="7030A0"/>
                </a:solidFill>
              </a:rPr>
              <a:t>, C. </a:t>
            </a:r>
            <a:r>
              <a:rPr lang="en-US" dirty="0">
                <a:solidFill>
                  <a:srgbClr val="7030A0"/>
                </a:solidFill>
              </a:rPr>
              <a:t>H., </a:t>
            </a:r>
            <a:r>
              <a:rPr lang="en-US" dirty="0" err="1" smtClean="0">
                <a:solidFill>
                  <a:srgbClr val="7030A0"/>
                </a:solidFill>
              </a:rPr>
              <a:t>Carolin</a:t>
            </a:r>
            <a:r>
              <a:rPr lang="en-US" dirty="0" smtClean="0">
                <a:solidFill>
                  <a:srgbClr val="7030A0"/>
                </a:solidFill>
              </a:rPr>
              <a:t>, C. K., </a:t>
            </a:r>
            <a:r>
              <a:rPr lang="en-US" dirty="0" err="1" smtClean="0">
                <a:solidFill>
                  <a:srgbClr val="7030A0"/>
                </a:solidFill>
              </a:rPr>
              <a:t>Suman</a:t>
            </a:r>
            <a:r>
              <a:rPr lang="en-US" dirty="0" smtClean="0">
                <a:solidFill>
                  <a:srgbClr val="7030A0"/>
                </a:solidFill>
              </a:rPr>
              <a:t>, S. K., Benny, 		C., Harry, K.P., </a:t>
            </a:r>
            <a:r>
              <a:rPr lang="en-US" dirty="0">
                <a:solidFill>
                  <a:srgbClr val="7030A0"/>
                </a:solidFill>
              </a:rPr>
              <a:t>&amp; </a:t>
            </a:r>
            <a:r>
              <a:rPr lang="en-US" dirty="0" smtClean="0">
                <a:solidFill>
                  <a:srgbClr val="7030A0"/>
                </a:solidFill>
              </a:rPr>
              <a:t>Ben, </a:t>
            </a:r>
            <a:r>
              <a:rPr lang="en-US" dirty="0">
                <a:solidFill>
                  <a:srgbClr val="7030A0"/>
                </a:solidFill>
              </a:rPr>
              <a:t>J. S. (</a:t>
            </a:r>
            <a:r>
              <a:rPr lang="en-US" dirty="0" smtClean="0">
                <a:solidFill>
                  <a:srgbClr val="7030A0"/>
                </a:solidFill>
              </a:rPr>
              <a:t>1997).</a:t>
            </a: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86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			</a:t>
            </a:r>
            <a:r>
              <a:rPr lang="en-US" b="1" u="sng" dirty="0" smtClean="0"/>
              <a:t>Author </a:t>
            </a:r>
            <a:r>
              <a:rPr lang="en-US" b="1" u="sng" dirty="0"/>
              <a:t>Entries </a:t>
            </a:r>
          </a:p>
          <a:p>
            <a:r>
              <a:rPr lang="en-US" b="1" dirty="0"/>
              <a:t>More Than Seven Authors</a:t>
            </a:r>
          </a:p>
          <a:p>
            <a:r>
              <a:rPr lang="en-US" dirty="0">
                <a:solidFill>
                  <a:srgbClr val="FF0000"/>
                </a:solidFill>
              </a:rPr>
              <a:t>List </a:t>
            </a:r>
            <a:r>
              <a:rPr lang="en-US" dirty="0" smtClean="0">
                <a:solidFill>
                  <a:srgbClr val="FF0000"/>
                </a:solidFill>
              </a:rPr>
              <a:t>first six authors, followed by ellipses and then final author.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</a:t>
            </a:r>
            <a:r>
              <a:rPr lang="en-US" dirty="0">
                <a:solidFill>
                  <a:srgbClr val="FF0000"/>
                </a:solidFill>
              </a:rPr>
              <a:t>should be no more than seven names. 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	Mild, K. </a:t>
            </a:r>
            <a:r>
              <a:rPr lang="en-US" dirty="0">
                <a:solidFill>
                  <a:srgbClr val="7030A0"/>
                </a:solidFill>
              </a:rPr>
              <a:t>H., </a:t>
            </a:r>
            <a:r>
              <a:rPr lang="en-US" dirty="0" smtClean="0">
                <a:solidFill>
                  <a:srgbClr val="7030A0"/>
                </a:solidFill>
              </a:rPr>
              <a:t>Chin, G. </a:t>
            </a:r>
            <a:r>
              <a:rPr lang="en-US" dirty="0">
                <a:solidFill>
                  <a:srgbClr val="7030A0"/>
                </a:solidFill>
              </a:rPr>
              <a:t>J., </a:t>
            </a:r>
            <a:r>
              <a:rPr lang="en-US" dirty="0" smtClean="0">
                <a:solidFill>
                  <a:srgbClr val="7030A0"/>
                </a:solidFill>
              </a:rPr>
              <a:t>Ann, N. </a:t>
            </a:r>
            <a:r>
              <a:rPr lang="en-US" dirty="0">
                <a:solidFill>
                  <a:srgbClr val="7030A0"/>
                </a:solidFill>
              </a:rPr>
              <a:t>L., </a:t>
            </a:r>
            <a:r>
              <a:rPr lang="en-US" dirty="0" err="1" smtClean="0">
                <a:solidFill>
                  <a:srgbClr val="7030A0"/>
                </a:solidFill>
              </a:rPr>
              <a:t>Harn</a:t>
            </a:r>
            <a:r>
              <a:rPr lang="en-US" dirty="0" smtClean="0">
                <a:solidFill>
                  <a:srgbClr val="7030A0"/>
                </a:solidFill>
              </a:rPr>
              <a:t>, B. C., 		Sam, </a:t>
            </a:r>
            <a:r>
              <a:rPr lang="en-US" dirty="0">
                <a:solidFill>
                  <a:srgbClr val="7030A0"/>
                </a:solidFill>
              </a:rPr>
              <a:t>J. A., </a:t>
            </a:r>
            <a:r>
              <a:rPr lang="en-US" dirty="0" smtClean="0">
                <a:solidFill>
                  <a:srgbClr val="7030A0"/>
                </a:solidFill>
              </a:rPr>
              <a:t>Tom, L.T</a:t>
            </a:r>
            <a:r>
              <a:rPr lang="en-US" dirty="0">
                <a:solidFill>
                  <a:srgbClr val="7030A0"/>
                </a:solidFill>
              </a:rPr>
              <a:t>., . . . </a:t>
            </a:r>
            <a:r>
              <a:rPr lang="en-US" dirty="0" err="1" smtClean="0">
                <a:solidFill>
                  <a:srgbClr val="7030A0"/>
                </a:solidFill>
              </a:rPr>
              <a:t>Raan</a:t>
            </a:r>
            <a:r>
              <a:rPr lang="en-US" dirty="0" smtClean="0">
                <a:solidFill>
                  <a:srgbClr val="7030A0"/>
                </a:solidFill>
              </a:rPr>
              <a:t>, T. </a:t>
            </a:r>
            <a:r>
              <a:rPr lang="en-US" dirty="0">
                <a:solidFill>
                  <a:srgbClr val="7030A0"/>
                </a:solidFill>
              </a:rPr>
              <a:t>H. </a:t>
            </a:r>
            <a:r>
              <a:rPr lang="en-US" dirty="0" smtClean="0">
                <a:solidFill>
                  <a:srgbClr val="7030A0"/>
                </a:solidFill>
              </a:rPr>
              <a:t>			(2014).</a:t>
            </a: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11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Book Entry Rules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Author’s last name followed by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name abbr.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Year of publication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Comma after last and first names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Full stop after first name abbreviations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Title in italics with first letter in capital, also for subtitle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Title should be followed by full stop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Place of publication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Name of publisher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Colon between the </a:t>
            </a:r>
            <a:r>
              <a:rPr lang="en-US" dirty="0">
                <a:solidFill>
                  <a:srgbClr val="FF0000"/>
                </a:solidFill>
              </a:rPr>
              <a:t>Place of </a:t>
            </a:r>
            <a:r>
              <a:rPr lang="en-US" dirty="0" smtClean="0">
                <a:solidFill>
                  <a:srgbClr val="FF0000"/>
                </a:solidFill>
              </a:rPr>
              <a:t>publication &amp; </a:t>
            </a:r>
            <a:r>
              <a:rPr lang="en-US" dirty="0">
                <a:solidFill>
                  <a:srgbClr val="FF0000"/>
                </a:solidFill>
              </a:rPr>
              <a:t>publisher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Full stop at the end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3632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Entries: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Caulman</a:t>
            </a:r>
            <a:r>
              <a:rPr lang="en-US" dirty="0" smtClean="0">
                <a:solidFill>
                  <a:srgbClr val="FF0000"/>
                </a:solidFill>
              </a:rPr>
              <a:t>, K.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>
                <a:solidFill>
                  <a:srgbClr val="FF0000"/>
                </a:solidFill>
              </a:rPr>
              <a:t>(1991). </a:t>
            </a:r>
            <a:r>
              <a:rPr lang="en-US" i="1" dirty="0" smtClean="0">
                <a:solidFill>
                  <a:srgbClr val="FF0000"/>
                </a:solidFill>
              </a:rPr>
              <a:t>A guide </a:t>
            </a:r>
            <a:r>
              <a:rPr lang="en-US" i="1" dirty="0">
                <a:solidFill>
                  <a:srgbClr val="FF0000"/>
                </a:solidFill>
              </a:rPr>
              <a:t>to preparing </a:t>
            </a:r>
            <a:r>
              <a:rPr lang="en-US" i="1" dirty="0" smtClean="0">
                <a:solidFill>
                  <a:srgbClr val="FF0000"/>
                </a:solidFill>
              </a:rPr>
              <a:t>research papers for undergraduates</a:t>
            </a:r>
            <a:r>
              <a:rPr lang="en-US" dirty="0" smtClean="0">
                <a:solidFill>
                  <a:srgbClr val="FF0000"/>
                </a:solidFill>
              </a:rPr>
              <a:t>. London: </a:t>
            </a:r>
            <a:r>
              <a:rPr lang="en-US" dirty="0" err="1" smtClean="0">
                <a:solidFill>
                  <a:srgbClr val="FF0000"/>
                </a:solidFill>
              </a:rPr>
              <a:t>Infomany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Caulman</a:t>
            </a:r>
            <a:r>
              <a:rPr lang="en-US" dirty="0">
                <a:solidFill>
                  <a:srgbClr val="0070C0"/>
                </a:solidFill>
              </a:rPr>
              <a:t>, K. C</a:t>
            </a:r>
            <a:r>
              <a:rPr lang="en-US" dirty="0" smtClean="0">
                <a:solidFill>
                  <a:srgbClr val="0070C0"/>
                </a:solidFill>
              </a:rPr>
              <a:t>., &amp; Kelvin, M.P. </a:t>
            </a:r>
            <a:r>
              <a:rPr lang="en-US" dirty="0">
                <a:solidFill>
                  <a:srgbClr val="0070C0"/>
                </a:solidFill>
              </a:rPr>
              <a:t>(2001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Hearing evaluation: An introduction</a:t>
            </a:r>
            <a:r>
              <a:rPr lang="en-US" dirty="0" smtClean="0">
                <a:solidFill>
                  <a:srgbClr val="0070C0"/>
                </a:solidFill>
              </a:rPr>
              <a:t>. Paris: Wiley.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362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the Text or Reference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b="1" dirty="0" smtClean="0"/>
              <a:t>Edited Book Entry Rules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Author’s last name followed by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name abbr.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Year of publication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Comma after last and first names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Full stop after first name abbreviations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Title  of the paper with first letter in capital, also for subtitle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word    ‘in’ followed by the name of the Editor(s) with the word  ‘Ed.’ in bracket and comma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Name of the Editor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name first &amp; Last name last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Title of the book in italics followed by the page nos. of the paper in bracket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Place of publication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Name of publisher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62548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Edited Book Entries: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>
              <a:buNone/>
            </a:pPr>
            <a:r>
              <a:rPr lang="en-IN" dirty="0" smtClean="0"/>
              <a:t>Lawrence, J. A., &amp;  </a:t>
            </a:r>
            <a:r>
              <a:rPr lang="en-IN" dirty="0" err="1" smtClean="0"/>
              <a:t>Dodds</a:t>
            </a:r>
            <a:r>
              <a:rPr lang="en-IN" dirty="0" smtClean="0"/>
              <a:t>, A. E. (2003). Goal-directed activities and life-span development. </a:t>
            </a:r>
            <a:r>
              <a:rPr lang="en-IN" dirty="0" smtClean="0">
                <a:solidFill>
                  <a:srgbClr val="FF0000"/>
                </a:solidFill>
              </a:rPr>
              <a:t>In</a:t>
            </a:r>
            <a:r>
              <a:rPr lang="en-IN" dirty="0" smtClean="0"/>
              <a:t> J. </a:t>
            </a:r>
            <a:r>
              <a:rPr lang="en-IN" dirty="0" err="1" smtClean="0"/>
              <a:t>Valsiner</a:t>
            </a:r>
            <a:r>
              <a:rPr lang="en-IN" dirty="0" smtClean="0"/>
              <a:t> &amp; K. Connolly (Eds.), </a:t>
            </a:r>
            <a:r>
              <a:rPr lang="en-IN" i="1" dirty="0" smtClean="0"/>
              <a:t>Handbook of developmental  psychology </a:t>
            </a:r>
            <a:r>
              <a:rPr lang="en-IN" dirty="0" smtClean="0"/>
              <a:t>(pp. 517-533). London: Sage Publications.</a:t>
            </a: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Text or Reference 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IN" b="1" dirty="0" smtClean="0"/>
              <a:t>Articles in Periodicals-Rules</a:t>
            </a:r>
          </a:p>
          <a:p>
            <a:r>
              <a:rPr lang="en-IN" dirty="0" smtClean="0"/>
              <a:t>Article title in sentence-case</a:t>
            </a:r>
          </a:p>
          <a:p>
            <a:r>
              <a:rPr lang="en-IN" dirty="0" smtClean="0"/>
              <a:t>Periodical title in title-case &amp; Italics</a:t>
            </a:r>
          </a:p>
          <a:p>
            <a:r>
              <a:rPr lang="en-IN" dirty="0" smtClean="0"/>
              <a:t>Volume number in italics </a:t>
            </a:r>
          </a:p>
          <a:p>
            <a:r>
              <a:rPr lang="en-IN" dirty="0" smtClean="0"/>
              <a:t>No full stop between title and volume no.</a:t>
            </a:r>
          </a:p>
          <a:p>
            <a:r>
              <a:rPr lang="en-IN" dirty="0" smtClean="0"/>
              <a:t>Issue no. in bracket followed by page nos. preceded  by comma</a:t>
            </a:r>
          </a:p>
          <a:p>
            <a:r>
              <a:rPr lang="en-IN" dirty="0" err="1" smtClean="0"/>
              <a:t>Fullstop</a:t>
            </a:r>
            <a:r>
              <a:rPr lang="en-IN" dirty="0" smtClean="0"/>
              <a:t> after page nos. </a:t>
            </a:r>
          </a:p>
          <a:p>
            <a:r>
              <a:rPr lang="en-IN" dirty="0" err="1" smtClean="0"/>
              <a:t>DOI</a:t>
            </a:r>
            <a:r>
              <a:rPr lang="en-IN" dirty="0" smtClean="0"/>
              <a:t>, if any,  after page nos. </a:t>
            </a:r>
          </a:p>
          <a:p>
            <a:endParaRPr lang="en-IN" b="1" dirty="0" smtClean="0"/>
          </a:p>
          <a:p>
            <a:pPr>
              <a:buNone/>
            </a:pPr>
            <a:r>
              <a:rPr lang="en-IN" b="1" dirty="0" smtClean="0"/>
              <a:t> 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Reference list or End of the Text Citation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IN" b="1" dirty="0"/>
              <a:t>References</a:t>
            </a:r>
          </a:p>
          <a:p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Anderson, J. D. (2007). Phonological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neighborhood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and </a:t>
            </a:r>
            <a:r>
              <a:rPr lang="en-IN" dirty="0" err="1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wordfrequency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effects in the stuttered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disfluencies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of children </a:t>
            </a:r>
            <a:r>
              <a:rPr lang="en-IN" dirty="0" err="1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whostutter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. Journal of Speech, Language, and Hearing 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Research,50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229–247.</a:t>
            </a:r>
          </a:p>
          <a:p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Anderson, J. D.,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Pellowski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M. W., &amp;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Conture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E. G. (2005). 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Child-hood 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stuttering and dissociations across linguistic </a:t>
            </a:r>
            <a:r>
              <a:rPr lang="en-IN" dirty="0" err="1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domains.Journal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of Fluency Disorders, 30, 219–253. 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doi:10.1016/j.jfluids.2005.05.006</a:t>
            </a:r>
          </a:p>
          <a:p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Andrews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G., Craig, A., Feyer, A. M.,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Hoddinott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S., </a:t>
            </a:r>
            <a:r>
              <a:rPr lang="en-IN" dirty="0" err="1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Howie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P., 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&amp;Neilson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M. (1983). Stuttering: A review of research </a:t>
            </a:r>
            <a:r>
              <a:rPr lang="en-IN" dirty="0" err="1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findingsand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 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theories circa 1982. Journal of Speech and Hearing </a:t>
            </a:r>
            <a:r>
              <a:rPr lang="en-IN" dirty="0" smtClean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Disorders,48</a:t>
            </a:r>
            <a:r>
              <a:rPr lang="en-IN" dirty="0">
                <a:effectLst>
                  <a:outerShdw blurRad="50800" dist="50800" dir="5400000" algn="ctr" rotWithShape="0">
                    <a:srgbClr val="FFFF00"/>
                  </a:outerShdw>
                </a:effectLst>
              </a:rPr>
              <a:t>, 226–246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Scruton</a:t>
            </a:r>
            <a:r>
              <a:rPr lang="en-IN" dirty="0" smtClean="0"/>
              <a:t>, R. (1999). The science of speech.	</a:t>
            </a:r>
            <a:r>
              <a:rPr lang="en-IN" i="1" dirty="0" smtClean="0"/>
              <a:t>Journal of Voice</a:t>
            </a:r>
            <a:r>
              <a:rPr lang="en-IN" dirty="0" smtClean="0"/>
              <a:t>, </a:t>
            </a:r>
            <a:r>
              <a:rPr lang="en-IN" i="1" dirty="0" smtClean="0"/>
              <a:t>55</a:t>
            </a:r>
            <a:r>
              <a:rPr lang="en-IN" dirty="0" smtClean="0"/>
              <a:t>(3), 34-48. </a:t>
            </a:r>
          </a:p>
          <a:p>
            <a:r>
              <a:rPr lang="en-IN" dirty="0" smtClean="0"/>
              <a:t>Burton, C. K., &amp; </a:t>
            </a:r>
            <a:r>
              <a:rPr lang="en-IN" dirty="0" err="1" smtClean="0"/>
              <a:t>Burnil</a:t>
            </a:r>
            <a:r>
              <a:rPr lang="en-IN" dirty="0" smtClean="0"/>
              <a:t>, </a:t>
            </a:r>
            <a:r>
              <a:rPr lang="en-IN" dirty="0" err="1" smtClean="0"/>
              <a:t>K.L.</a:t>
            </a:r>
            <a:r>
              <a:rPr lang="en-IN" dirty="0" smtClean="0"/>
              <a:t>(2015). Tinnitus in 	children: A survey. </a:t>
            </a:r>
            <a:r>
              <a:rPr lang="en-IN" i="1" dirty="0" smtClean="0"/>
              <a:t>Hearing Research, 	25</a:t>
            </a:r>
            <a:r>
              <a:rPr lang="en-IN" dirty="0" smtClean="0"/>
              <a:t>(2), 123-144. </a:t>
            </a:r>
            <a:r>
              <a:rPr lang="en-IN" dirty="0" err="1" smtClean="0"/>
              <a:t>doi</a:t>
            </a:r>
            <a:r>
              <a:rPr lang="en-IN" dirty="0" smtClean="0"/>
              <a:t>: http:// dx.doi.org /10. 	1076  / anec.10.1.20.13454. 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Conference Proceedings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		</a:t>
            </a:r>
            <a:r>
              <a:rPr lang="en-IN" b="1" dirty="0" smtClean="0"/>
              <a:t>Entry Rules</a:t>
            </a:r>
          </a:p>
          <a:p>
            <a:r>
              <a:rPr lang="en-IN" dirty="0" smtClean="0"/>
              <a:t>Name of the paper authors</a:t>
            </a:r>
          </a:p>
          <a:p>
            <a:r>
              <a:rPr lang="en-IN" dirty="0" smtClean="0"/>
              <a:t>Year followed by Month in bracket</a:t>
            </a:r>
          </a:p>
          <a:p>
            <a:r>
              <a:rPr lang="en-IN" dirty="0" smtClean="0"/>
              <a:t>Title of the paper in italics</a:t>
            </a:r>
          </a:p>
          <a:p>
            <a:r>
              <a:rPr lang="en-IN" dirty="0" smtClean="0"/>
              <a:t>Name of the conference with the prefix </a:t>
            </a:r>
            <a:r>
              <a:rPr lang="en-IN" dirty="0" smtClean="0">
                <a:solidFill>
                  <a:srgbClr val="FF0000"/>
                </a:solidFill>
              </a:rPr>
              <a:t>Paper presented at </a:t>
            </a:r>
          </a:p>
          <a:p>
            <a:r>
              <a:rPr lang="en-IN" dirty="0" smtClean="0"/>
              <a:t>Place of the conference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Conference Proceedings: 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solidFill>
                  <a:srgbClr val="FF0000"/>
                </a:solidFill>
              </a:rPr>
              <a:t>Santhanam</a:t>
            </a:r>
            <a:r>
              <a:rPr lang="en-IN" dirty="0" smtClean="0">
                <a:solidFill>
                  <a:srgbClr val="FF0000"/>
                </a:solidFill>
              </a:rPr>
              <a:t>, E., Martin, K., Goody, A., &amp; Hicks</a:t>
            </a:r>
            <a:r>
              <a:rPr lang="en-IN" dirty="0" smtClean="0"/>
              <a:t>, </a:t>
            </a:r>
            <a:r>
              <a:rPr lang="en-IN" dirty="0" smtClean="0">
                <a:solidFill>
                  <a:srgbClr val="FF0000"/>
                </a:solidFill>
              </a:rPr>
              <a:t>O. </a:t>
            </a:r>
            <a:r>
              <a:rPr lang="en-IN" dirty="0" smtClean="0">
                <a:solidFill>
                  <a:srgbClr val="00B050"/>
                </a:solidFill>
              </a:rPr>
              <a:t>(2001, February).</a:t>
            </a:r>
            <a:r>
              <a:rPr lang="en-IN" dirty="0" smtClean="0"/>
              <a:t> </a:t>
            </a:r>
            <a:r>
              <a:rPr lang="en-IN" i="1" dirty="0" smtClean="0">
                <a:solidFill>
                  <a:srgbClr val="7030A0"/>
                </a:solidFill>
              </a:rPr>
              <a:t>Bottom-up steps towards closing the loop in feedback on teaching: A </a:t>
            </a:r>
            <a:r>
              <a:rPr lang="en-IN" i="1" dirty="0" err="1" smtClean="0">
                <a:solidFill>
                  <a:srgbClr val="7030A0"/>
                </a:solidFill>
              </a:rPr>
              <a:t>CUTSD</a:t>
            </a:r>
            <a:r>
              <a:rPr lang="en-IN" i="1" dirty="0" smtClean="0">
                <a:solidFill>
                  <a:srgbClr val="7030A0"/>
                </a:solidFill>
              </a:rPr>
              <a:t> project.</a:t>
            </a:r>
            <a:r>
              <a:rPr lang="en-IN" dirty="0" smtClean="0"/>
              <a:t> </a:t>
            </a:r>
            <a:r>
              <a:rPr lang="en-IN" dirty="0" smtClean="0">
                <a:solidFill>
                  <a:srgbClr val="FF0000"/>
                </a:solidFill>
              </a:rPr>
              <a:t>Paper presented at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Teaching and Learning Forum - Expanding horizons in teaching and learning</a:t>
            </a:r>
            <a:r>
              <a:rPr lang="en-IN" dirty="0" smtClean="0"/>
              <a:t>, </a:t>
            </a:r>
            <a:r>
              <a:rPr lang="en-IN" dirty="0" smtClean="0">
                <a:solidFill>
                  <a:srgbClr val="FF0000"/>
                </a:solidFill>
              </a:rPr>
              <a:t>Perth, Australia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		</a:t>
            </a:r>
          </a:p>
          <a:p>
            <a:pPr>
              <a:buNone/>
            </a:pPr>
            <a:r>
              <a:rPr lang="en-IN" sz="4000" dirty="0" smtClean="0"/>
              <a:t>			Title page formatting in </a:t>
            </a:r>
            <a:r>
              <a:rPr lang="en-IN" sz="4000" dirty="0" err="1" smtClean="0"/>
              <a:t>APA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General Guidelines</a:t>
            </a:r>
          </a:p>
          <a:p>
            <a:r>
              <a:rPr lang="en-IN" dirty="0" smtClean="0"/>
              <a:t>Typed in double-space</a:t>
            </a:r>
          </a:p>
          <a:p>
            <a:r>
              <a:rPr lang="en-IN" dirty="0" smtClean="0"/>
              <a:t>Paper (8.5" x 11") with 1" margins on all sides.</a:t>
            </a:r>
          </a:p>
          <a:p>
            <a:r>
              <a:rPr lang="en-IN" dirty="0" smtClean="0"/>
              <a:t>12 pt. Times New Roman font</a:t>
            </a:r>
          </a:p>
          <a:p>
            <a:r>
              <a:rPr lang="en-IN" dirty="0" smtClean="0"/>
              <a:t>Page header  or "running head” at the top left</a:t>
            </a:r>
          </a:p>
          <a:p>
            <a:r>
              <a:rPr lang="en-IN" dirty="0" smtClean="0"/>
              <a:t>Insert page numbers at right</a:t>
            </a:r>
          </a:p>
          <a:p>
            <a:r>
              <a:rPr lang="en-IN" dirty="0" smtClean="0"/>
              <a:t>Type title of the paper in upper case with the prefix “Running head” in small letters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Title should not exceed 50 characters including spacing and punctuation</a:t>
            </a:r>
          </a:p>
          <a:p>
            <a:r>
              <a:rPr lang="en-IN" dirty="0" smtClean="0"/>
              <a:t>T</a:t>
            </a:r>
            <a:r>
              <a:rPr lang="en-IN" b="1" dirty="0" smtClean="0"/>
              <a:t>itle</a:t>
            </a:r>
            <a:r>
              <a:rPr lang="en-IN" dirty="0" smtClean="0"/>
              <a:t> in title case </a:t>
            </a:r>
            <a:r>
              <a:rPr lang="en-IN" dirty="0" err="1" smtClean="0"/>
              <a:t>centered</a:t>
            </a:r>
            <a:r>
              <a:rPr lang="en-IN" dirty="0" smtClean="0"/>
              <a:t> in upper half of the page. </a:t>
            </a:r>
          </a:p>
          <a:p>
            <a:r>
              <a:rPr lang="en-IN" dirty="0" smtClean="0"/>
              <a:t>Title should not be more than 12 words </a:t>
            </a:r>
          </a:p>
          <a:p>
            <a:r>
              <a:rPr lang="en-IN" dirty="0" smtClean="0"/>
              <a:t>Title should not contain abbreviations </a:t>
            </a:r>
          </a:p>
          <a:p>
            <a:r>
              <a:rPr lang="en-IN" dirty="0" smtClean="0"/>
              <a:t>Title may take up one or two lines </a:t>
            </a:r>
          </a:p>
          <a:p>
            <a:r>
              <a:rPr lang="en-IN" dirty="0" smtClean="0"/>
              <a:t>All text on the title page should be double-spaced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Beneath the title, type the </a:t>
            </a:r>
            <a:r>
              <a:rPr lang="en-IN" b="1" dirty="0" smtClean="0"/>
              <a:t>author's name</a:t>
            </a:r>
            <a:r>
              <a:rPr lang="en-IN" dirty="0" smtClean="0"/>
              <a:t>: first name, middle initial(s), and last name.</a:t>
            </a:r>
          </a:p>
          <a:p>
            <a:r>
              <a:rPr lang="en-IN" dirty="0" smtClean="0"/>
              <a:t>Do not use titles (Dr.) or degrees (PhD)</a:t>
            </a:r>
          </a:p>
          <a:p>
            <a:r>
              <a:rPr lang="en-IN" dirty="0" smtClean="0"/>
              <a:t>Beneath the author's name, type the </a:t>
            </a:r>
            <a:r>
              <a:rPr lang="en-IN" b="1" dirty="0" smtClean="0"/>
              <a:t>institutional affiliation</a:t>
            </a:r>
            <a:r>
              <a:rPr lang="en-IN" dirty="0" smtClean="0"/>
              <a:t>, which should indicate the location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Citation Styles...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APA</a:t>
            </a:r>
            <a:r>
              <a:rPr lang="en-IN" dirty="0" smtClean="0"/>
              <a:t> Style </a:t>
            </a:r>
          </a:p>
          <a:p>
            <a:pPr lvl="1">
              <a:buFontTx/>
              <a:buChar char="-"/>
            </a:pPr>
            <a:r>
              <a:rPr lang="en-IN" dirty="0" smtClean="0"/>
              <a:t>American </a:t>
            </a:r>
            <a:r>
              <a:rPr lang="en-IN" dirty="0"/>
              <a:t>Psychological </a:t>
            </a:r>
            <a:r>
              <a:rPr lang="en-IN" dirty="0" smtClean="0"/>
              <a:t>Association</a:t>
            </a:r>
          </a:p>
          <a:p>
            <a:pPr lvl="1">
              <a:buFontTx/>
              <a:buChar char="-"/>
            </a:pPr>
            <a:r>
              <a:rPr lang="en-IN" dirty="0" smtClean="0"/>
              <a:t>Originated in 1929</a:t>
            </a:r>
          </a:p>
          <a:p>
            <a:pPr lvl="1">
              <a:buFontTx/>
              <a:buChar char="-"/>
            </a:pPr>
            <a:r>
              <a:rPr lang="en-IN" dirty="0" smtClean="0"/>
              <a:t>Known as </a:t>
            </a:r>
            <a:r>
              <a:rPr lang="en-IN" i="1" dirty="0" err="1" smtClean="0"/>
              <a:t>APA</a:t>
            </a:r>
            <a:r>
              <a:rPr lang="en-IN" i="1" dirty="0" smtClean="0"/>
              <a:t> Manual</a:t>
            </a:r>
          </a:p>
          <a:p>
            <a:pPr lvl="1">
              <a:buFontTx/>
              <a:buChar char="-"/>
            </a:pPr>
            <a:r>
              <a:rPr lang="en-IN" dirty="0" smtClean="0"/>
              <a:t>Social and behavioural sciences </a:t>
            </a:r>
          </a:p>
          <a:p>
            <a:pPr lvl="1">
              <a:buFontTx/>
              <a:buChar char="-"/>
            </a:pPr>
            <a:r>
              <a:rPr lang="en-IN" dirty="0" smtClean="0"/>
              <a:t>6</a:t>
            </a:r>
            <a:r>
              <a:rPr lang="en-IN" baseline="30000" dirty="0" smtClean="0"/>
              <a:t>th</a:t>
            </a:r>
            <a:r>
              <a:rPr lang="en-IN" dirty="0" smtClean="0"/>
              <a:t> Edition (2009)</a:t>
            </a:r>
          </a:p>
          <a:p>
            <a:pPr>
              <a:buNone/>
            </a:pP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...Citation Styles...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MLA Style</a:t>
            </a:r>
          </a:p>
          <a:p>
            <a:pPr>
              <a:buNone/>
            </a:pPr>
            <a:r>
              <a:rPr lang="en-IN" dirty="0" smtClean="0"/>
              <a:t>	- Modern Language Association of </a:t>
            </a:r>
            <a:r>
              <a:rPr lang="en-IN" dirty="0"/>
              <a:t>America</a:t>
            </a:r>
            <a:endParaRPr lang="en-IN" dirty="0" smtClean="0"/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Known as </a:t>
            </a:r>
            <a:r>
              <a:rPr lang="en-IN" i="1" dirty="0" smtClean="0"/>
              <a:t>MLA Handbook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Originated in 1985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Languages, literatures &amp; humanities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- 8</a:t>
            </a:r>
            <a:r>
              <a:rPr lang="en-IN" baseline="30000" dirty="0" smtClean="0"/>
              <a:t>th</a:t>
            </a:r>
            <a:r>
              <a:rPr lang="en-IN" dirty="0" smtClean="0"/>
              <a:t> Edition (2016)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...Citation Styles...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Chicago Style</a:t>
            </a:r>
          </a:p>
          <a:p>
            <a:pPr>
              <a:buNone/>
            </a:pPr>
            <a:r>
              <a:rPr lang="en-IN" dirty="0" smtClean="0"/>
              <a:t>	- University </a:t>
            </a:r>
            <a:r>
              <a:rPr lang="en-IN" dirty="0"/>
              <a:t>of Chicago </a:t>
            </a:r>
            <a:r>
              <a:rPr lang="en-IN" dirty="0" smtClean="0"/>
              <a:t>Press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Known as </a:t>
            </a:r>
            <a:r>
              <a:rPr lang="en-IN" i="1" dirty="0"/>
              <a:t>Chicago Manual of </a:t>
            </a:r>
            <a:r>
              <a:rPr lang="en-IN" i="1" dirty="0" smtClean="0"/>
              <a:t>Style</a:t>
            </a:r>
            <a:endParaRPr lang="en-IN" dirty="0"/>
          </a:p>
          <a:p>
            <a:pPr>
              <a:buNone/>
            </a:pPr>
            <a:r>
              <a:rPr lang="en-IN" dirty="0" smtClean="0"/>
              <a:t>	- Originated in 1906</a:t>
            </a:r>
            <a:r>
              <a:rPr lang="en-IN" dirty="0"/>
              <a:t> 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	- Literature</a:t>
            </a:r>
            <a:r>
              <a:rPr lang="en-IN" dirty="0"/>
              <a:t>, history, and the </a:t>
            </a:r>
            <a:r>
              <a:rPr lang="en-IN" dirty="0" smtClean="0"/>
              <a:t>arts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- 16</a:t>
            </a:r>
            <a:r>
              <a:rPr lang="en-IN" baseline="30000" dirty="0" smtClean="0"/>
              <a:t>th</a:t>
            </a:r>
            <a:r>
              <a:rPr lang="en-IN" dirty="0" smtClean="0"/>
              <a:t> Edition (2010)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...Citation Styles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Vancouver Style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Generic </a:t>
            </a:r>
            <a:r>
              <a:rPr lang="en-IN" dirty="0"/>
              <a:t>term for a style of referencing </a:t>
            </a:r>
            <a:r>
              <a:rPr lang="en-IN" dirty="0" smtClean="0"/>
              <a:t>in      </a:t>
            </a:r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health sciences</a:t>
            </a:r>
            <a:endParaRPr lang="en-IN" dirty="0"/>
          </a:p>
          <a:p>
            <a:pPr>
              <a:buNone/>
            </a:pPr>
            <a:r>
              <a:rPr lang="en-IN" dirty="0" smtClean="0"/>
              <a:t>	- No </a:t>
            </a:r>
            <a:r>
              <a:rPr lang="en-IN" dirty="0"/>
              <a:t>official manual </a:t>
            </a:r>
            <a:r>
              <a:rPr lang="en-IN" dirty="0" smtClean="0"/>
              <a:t>or style guide</a:t>
            </a:r>
          </a:p>
          <a:p>
            <a:pPr>
              <a:buNone/>
              <a:tabLst>
                <a:tab pos="539750" algn="l"/>
              </a:tabLst>
            </a:pPr>
            <a:r>
              <a:rPr lang="en-IN" dirty="0" smtClean="0"/>
              <a:t>	- </a:t>
            </a:r>
            <a:r>
              <a:rPr lang="en-IN" i="1" dirty="0" smtClean="0"/>
              <a:t>Citing Medicine, the</a:t>
            </a:r>
            <a:r>
              <a:rPr lang="en-IN" dirty="0" smtClean="0"/>
              <a:t> National </a:t>
            </a:r>
            <a:r>
              <a:rPr lang="en-IN" dirty="0"/>
              <a:t>Library of </a:t>
            </a:r>
            <a:r>
              <a:rPr lang="en-IN" dirty="0" smtClean="0"/>
              <a:t>   	Medicine's </a:t>
            </a:r>
            <a:r>
              <a:rPr lang="en-IN" dirty="0"/>
              <a:t>style guide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Questions</a:t>
            </a:r>
            <a:r>
              <a:rPr lang="en-US" b="1" dirty="0"/>
              <a:t/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Which </a:t>
            </a:r>
            <a:r>
              <a:rPr lang="en-IN" dirty="0" smtClean="0"/>
              <a:t>referencing </a:t>
            </a:r>
            <a:r>
              <a:rPr lang="en-IN" dirty="0"/>
              <a:t>style should I use</a:t>
            </a:r>
            <a:r>
              <a:rPr lang="en-IN" dirty="0" smtClean="0"/>
              <a:t>?</a:t>
            </a:r>
          </a:p>
          <a:p>
            <a:r>
              <a:rPr lang="en-IN" dirty="0"/>
              <a:t>When to </a:t>
            </a:r>
            <a:r>
              <a:rPr lang="en-IN" dirty="0" smtClean="0"/>
              <a:t>Cite?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1148</Words>
  <Application>Microsoft Office PowerPoint</Application>
  <PresentationFormat>On-screen Show (4:3)</PresentationFormat>
  <Paragraphs>277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Style Guides</vt:lpstr>
      <vt:lpstr>Slide 2</vt:lpstr>
      <vt:lpstr>    In-text citation- Example </vt:lpstr>
      <vt:lpstr>Reference list or End of the Text Citation</vt:lpstr>
      <vt:lpstr>Citation Styles...</vt:lpstr>
      <vt:lpstr>...Citation Styles...</vt:lpstr>
      <vt:lpstr>...Citation Styles...</vt:lpstr>
      <vt:lpstr>...Citation Styles</vt:lpstr>
      <vt:lpstr> Questions </vt:lpstr>
      <vt:lpstr>APA 6th Edition</vt:lpstr>
      <vt:lpstr> In-text Citations in APA </vt:lpstr>
      <vt:lpstr>Paraphrasing- Signal phrase </vt:lpstr>
      <vt:lpstr>Paraphrasing- Signal phrase  (Two Authors)</vt:lpstr>
      <vt:lpstr>Paraphrasing- Signal phrase  (3-5 Authors)</vt:lpstr>
      <vt:lpstr>Paraphrasing- Signal phrase  (More than 5 Authors)</vt:lpstr>
      <vt:lpstr>Paraphrasing- Without Signal phrase </vt:lpstr>
      <vt:lpstr>Paraphrasing- Without Signal phrase (Two authors) </vt:lpstr>
      <vt:lpstr>Paraphrasing- Without Signal phrase (3-5 authors) </vt:lpstr>
      <vt:lpstr>Paraphrasing- Without Signal phrase (More than 5 authors) </vt:lpstr>
      <vt:lpstr>Direct quote</vt:lpstr>
      <vt:lpstr>Short quotations – Less than 40 words </vt:lpstr>
      <vt:lpstr>Long quotations.. </vt:lpstr>
      <vt:lpstr>Long quotations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End of the Text or Reference List</vt:lpstr>
      <vt:lpstr>Book Entries: Examples</vt:lpstr>
      <vt:lpstr>End of the Text or Reference List</vt:lpstr>
      <vt:lpstr>Edited Book Entries: Examples</vt:lpstr>
      <vt:lpstr>End of the Text or Reference List</vt:lpstr>
      <vt:lpstr>Slide 40</vt:lpstr>
      <vt:lpstr>Conference Proceedings</vt:lpstr>
      <vt:lpstr>Conference Proceedings: Example</vt:lpstr>
      <vt:lpstr>Slide 43</vt:lpstr>
      <vt:lpstr>Slide 44</vt:lpstr>
      <vt:lpstr>Slide 45</vt:lpstr>
      <vt:lpstr>Slide 46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Guides</dc:title>
  <dc:creator>Dr. Shijith Kumar C</dc:creator>
  <cp:lastModifiedBy>Dr. Shijith Kumar C</cp:lastModifiedBy>
  <cp:revision>34</cp:revision>
  <dcterms:created xsi:type="dcterms:W3CDTF">2017-04-25T06:47:45Z</dcterms:created>
  <dcterms:modified xsi:type="dcterms:W3CDTF">2017-05-25T05:18:25Z</dcterms:modified>
</cp:coreProperties>
</file>