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  <p:sldMasterId id="2147483687" r:id="rId2"/>
    <p:sldMasterId id="2147483705" r:id="rId3"/>
  </p:sldMasterIdLst>
  <p:sldIdLst>
    <p:sldId id="256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71" r:id="rId12"/>
    <p:sldId id="269" r:id="rId13"/>
    <p:sldId id="267" r:id="rId14"/>
    <p:sldId id="268" r:id="rId15"/>
    <p:sldId id="266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7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2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08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5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5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1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116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872589"/>
            <a:ext cx="9302752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372798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83501" y="887859"/>
            <a:ext cx="7291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66841" y="3120015"/>
            <a:ext cx="7381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5233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3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924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5" y="2943357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90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50" y="2943357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9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9" y="2943357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651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5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6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6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6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2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300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9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4" y="4781080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520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5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57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09603"/>
            <a:ext cx="2553327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3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463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7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2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206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6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057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828565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3657459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811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5106027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4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4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5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5" y="3051014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1" y="3051014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353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19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609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3" y="609602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36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09600"/>
            <a:ext cx="550615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72361" y="609601"/>
            <a:ext cx="400780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4"/>
            <a:ext cx="550613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077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5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178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1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3169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872589"/>
            <a:ext cx="9302752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372798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83501" y="887859"/>
            <a:ext cx="7291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66841" y="3120015"/>
            <a:ext cx="7381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716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828565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3657459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9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3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02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5" y="2943357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90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50" y="2943357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9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9" y="2943357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587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5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6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6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6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2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300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9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4" y="4781080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269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5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225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09603"/>
            <a:ext cx="2553327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3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919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7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2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9083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6892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828565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3657459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151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5106027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4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457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5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5" y="3051014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1" y="3051014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8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5106027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4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2282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107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072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3" y="609602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704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09600"/>
            <a:ext cx="550615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72361" y="609601"/>
            <a:ext cx="400780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4"/>
            <a:ext cx="550613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406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5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230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1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348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872589"/>
            <a:ext cx="9302752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372798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83501" y="887859"/>
            <a:ext cx="7291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66841" y="3120015"/>
            <a:ext cx="7381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86350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3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4599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5" y="2943357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90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50" y="2943357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9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9" y="2943357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5145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5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6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6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6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2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300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9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4" y="4781080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7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5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5" y="3051014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1" y="3051014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944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5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4821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09603"/>
            <a:ext cx="2553327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3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92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1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47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3" y="609602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5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09600"/>
            <a:ext cx="550615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72361" y="609601"/>
            <a:ext cx="400780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4"/>
            <a:ext cx="550613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14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5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5" y="5883277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3" y="588327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5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5" y="5883277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3" y="588327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65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50800" dist="25400" dir="4980000" algn="tl" rotWithShape="0">
              <a:srgbClr val="000000">
                <a:alpha val="36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5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5" y="5883277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3" y="588327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96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561D6-84D8-4753-9281-868670771E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Database searching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2473D-50B7-4DD9-BEE9-3B796BF504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7892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8613E-F900-4620-915C-909C3E70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332" y="618519"/>
            <a:ext cx="7773338" cy="1018553"/>
          </a:xfrm>
        </p:spPr>
        <p:txBody>
          <a:bodyPr/>
          <a:lstStyle/>
          <a:p>
            <a:r>
              <a:rPr lang="en-IN" dirty="0"/>
              <a:t>Boolean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08AD2-2FC1-49BB-94EB-08FDF8EF7BD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9329" y="1533832"/>
            <a:ext cx="9486141" cy="5191433"/>
          </a:xfrm>
        </p:spPr>
        <p:txBody>
          <a:bodyPr>
            <a:normAutofit fontScale="85000" lnSpcReduction="10000"/>
          </a:bodyPr>
          <a:lstStyle/>
          <a:p>
            <a:r>
              <a:rPr lang="en-IN" sz="3200" cap="none" dirty="0"/>
              <a:t>Operators to connect the search words</a:t>
            </a:r>
          </a:p>
          <a:p>
            <a:pPr marL="0" indent="0">
              <a:buNone/>
            </a:pPr>
            <a:r>
              <a:rPr lang="en-IN" sz="3200" cap="none" dirty="0"/>
              <a:t>		</a:t>
            </a:r>
            <a:r>
              <a:rPr lang="en-IN" sz="3200" b="1" cap="none" dirty="0">
                <a:solidFill>
                  <a:srgbClr val="FF0000"/>
                </a:solidFill>
              </a:rPr>
              <a:t>AND</a:t>
            </a:r>
            <a:r>
              <a:rPr lang="en-IN" sz="3200" b="1" cap="none" dirty="0"/>
              <a:t> </a:t>
            </a:r>
            <a:r>
              <a:rPr lang="en-IN" sz="3200" cap="none" dirty="0"/>
              <a:t>	 </a:t>
            </a:r>
            <a:r>
              <a:rPr lang="en-IN" sz="3200" b="1" cap="none" dirty="0">
                <a:solidFill>
                  <a:srgbClr val="0070C0"/>
                </a:solidFill>
              </a:rPr>
              <a:t>OR</a:t>
            </a:r>
            <a:r>
              <a:rPr lang="en-IN" sz="3200" cap="none" dirty="0"/>
              <a:t> 	</a:t>
            </a:r>
            <a:r>
              <a:rPr lang="en-IN" sz="3200" b="1" cap="none" dirty="0">
                <a:solidFill>
                  <a:srgbClr val="00B050"/>
                </a:solidFill>
              </a:rPr>
              <a:t>NOT</a:t>
            </a:r>
          </a:p>
          <a:p>
            <a:r>
              <a:rPr lang="en-IN" sz="3200" b="1" cap="none" dirty="0">
                <a:solidFill>
                  <a:srgbClr val="FF0000"/>
                </a:solidFill>
              </a:rPr>
              <a:t>Broaden</a:t>
            </a:r>
            <a:r>
              <a:rPr lang="en-IN" sz="3200" cap="none" dirty="0"/>
              <a:t> or </a:t>
            </a:r>
            <a:r>
              <a:rPr lang="en-IN" sz="3200" b="1" cap="none" dirty="0">
                <a:solidFill>
                  <a:schemeClr val="bg2">
                    <a:lumMod val="50000"/>
                  </a:schemeClr>
                </a:solidFill>
              </a:rPr>
              <a:t>Narrow</a:t>
            </a:r>
            <a:r>
              <a:rPr lang="en-IN" sz="3200" cap="none" dirty="0"/>
              <a:t> Results</a:t>
            </a:r>
          </a:p>
          <a:p>
            <a:r>
              <a:rPr lang="en-IN" sz="3200" b="1" cap="none" dirty="0">
                <a:solidFill>
                  <a:srgbClr val="00B0F0"/>
                </a:solidFill>
              </a:rPr>
              <a:t>AND</a:t>
            </a:r>
          </a:p>
          <a:p>
            <a:pPr marL="0" indent="0">
              <a:buNone/>
            </a:pPr>
            <a:r>
              <a:rPr lang="en-IN" sz="3200" cap="none" dirty="0"/>
              <a:t>	Narrow down the results</a:t>
            </a:r>
          </a:p>
          <a:p>
            <a:r>
              <a:rPr lang="en-IN" sz="3200" b="1" cap="none" dirty="0">
                <a:solidFill>
                  <a:srgbClr val="00B0F0"/>
                </a:solidFill>
              </a:rPr>
              <a:t>OR</a:t>
            </a:r>
          </a:p>
          <a:p>
            <a:pPr marL="0" indent="0">
              <a:buNone/>
            </a:pPr>
            <a:r>
              <a:rPr lang="en-IN" sz="3200" cap="none" dirty="0"/>
              <a:t>	Broaden the results</a:t>
            </a:r>
          </a:p>
          <a:p>
            <a:r>
              <a:rPr lang="en-IN" sz="3200" b="1" cap="none" dirty="0">
                <a:solidFill>
                  <a:srgbClr val="00B0F0"/>
                </a:solidFill>
              </a:rPr>
              <a:t>NOT</a:t>
            </a:r>
          </a:p>
          <a:p>
            <a:pPr marL="0" indent="0">
              <a:buNone/>
            </a:pPr>
            <a:r>
              <a:rPr lang="en-IN" sz="3200" cap="none" dirty="0"/>
              <a:t>	Narrow down the results 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3234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66AB0-D896-450A-951E-8AFCB5D7B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Truncation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DFEDD-C23B-4227-90CC-4ABB0A51232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873046"/>
            <a:ext cx="10363827" cy="4984954"/>
          </a:xfrm>
        </p:spPr>
        <p:txBody>
          <a:bodyPr>
            <a:normAutofit/>
          </a:bodyPr>
          <a:lstStyle/>
          <a:p>
            <a:r>
              <a:rPr lang="en-IN" sz="3400" cap="none" dirty="0"/>
              <a:t>Word variants </a:t>
            </a:r>
          </a:p>
          <a:p>
            <a:r>
              <a:rPr lang="en-IN" sz="3400" cap="none" dirty="0"/>
              <a:t>Ensure more search results</a:t>
            </a:r>
          </a:p>
          <a:p>
            <a:r>
              <a:rPr lang="en-IN" sz="3400" cap="none" dirty="0"/>
              <a:t>Symbol: asterisk</a:t>
            </a:r>
          </a:p>
          <a:p>
            <a:r>
              <a:rPr lang="en-IN" sz="3400" cap="none" dirty="0"/>
              <a:t>Example</a:t>
            </a:r>
            <a:r>
              <a:rPr lang="en-IN" cap="none" dirty="0"/>
              <a:t>:</a:t>
            </a:r>
          </a:p>
          <a:p>
            <a:pPr marL="0" indent="0">
              <a:buNone/>
            </a:pPr>
            <a:r>
              <a:rPr lang="en-IN" cap="none" dirty="0"/>
              <a:t>  	</a:t>
            </a:r>
            <a:r>
              <a:rPr lang="en-IN" sz="2400" cap="none" dirty="0" err="1"/>
              <a:t>audiol</a:t>
            </a:r>
            <a:r>
              <a:rPr lang="en-IN" sz="2400" cap="none" dirty="0"/>
              <a:t>*</a:t>
            </a:r>
          </a:p>
          <a:p>
            <a:pPr marL="0" indent="0">
              <a:buNone/>
            </a:pPr>
            <a:r>
              <a:rPr lang="en-IN" sz="2400" cap="none" dirty="0"/>
              <a:t>	audiology, audiological </a:t>
            </a:r>
          </a:p>
          <a:p>
            <a:pPr marL="0" indent="0">
              <a:buNone/>
            </a:pPr>
            <a:r>
              <a:rPr lang="en-I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93042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C0E87-81A5-4479-85CB-834B6B3C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44133"/>
            <a:ext cx="10364451" cy="1596177"/>
          </a:xfrm>
        </p:spPr>
        <p:txBody>
          <a:bodyPr/>
          <a:lstStyle/>
          <a:p>
            <a:r>
              <a:rPr lang="en-IN" dirty="0"/>
              <a:t>Wild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FE48F-A4FD-4F21-8266-3291CD43CB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740310"/>
            <a:ext cx="10363827" cy="4050891"/>
          </a:xfrm>
        </p:spPr>
        <p:txBody>
          <a:bodyPr>
            <a:normAutofit/>
          </a:bodyPr>
          <a:lstStyle/>
          <a:p>
            <a:r>
              <a:rPr lang="en-IN" sz="3200" cap="none" dirty="0"/>
              <a:t>Spelling variation</a:t>
            </a:r>
          </a:p>
          <a:p>
            <a:r>
              <a:rPr lang="en-IN" sz="3200" cap="none" dirty="0"/>
              <a:t>More results</a:t>
            </a:r>
          </a:p>
          <a:p>
            <a:r>
              <a:rPr lang="en-IN" sz="3200" cap="none" dirty="0"/>
              <a:t>Symbol: question mark</a:t>
            </a:r>
          </a:p>
          <a:p>
            <a:r>
              <a:rPr lang="en-IN" sz="3200" cap="none" dirty="0"/>
              <a:t>Example:</a:t>
            </a:r>
          </a:p>
          <a:p>
            <a:pPr marL="0" indent="0">
              <a:buNone/>
            </a:pPr>
            <a:r>
              <a:rPr lang="en-IN" cap="none" dirty="0"/>
              <a:t>		</a:t>
            </a:r>
            <a:r>
              <a:rPr lang="en-IN" sz="2600" cap="none" dirty="0" err="1"/>
              <a:t>organi?ation</a:t>
            </a:r>
            <a:r>
              <a:rPr lang="en-IN" sz="2600" cap="none" dirty="0"/>
              <a:t> </a:t>
            </a:r>
          </a:p>
          <a:p>
            <a:pPr marL="0" indent="0">
              <a:buNone/>
            </a:pPr>
            <a:r>
              <a:rPr lang="en-IN" sz="2600" cap="none" dirty="0"/>
              <a:t>	 	</a:t>
            </a:r>
            <a:r>
              <a:rPr lang="en-IN" sz="2600" cap="none" dirty="0" err="1"/>
              <a:t>sensiti?ation</a:t>
            </a:r>
            <a:endParaRPr lang="en-IN" sz="2600" cap="none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8588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92584-6FB4-48BD-B63A-A42E2D384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18520"/>
            <a:ext cx="10364451" cy="1018552"/>
          </a:xfrm>
        </p:spPr>
        <p:txBody>
          <a:bodyPr/>
          <a:lstStyle/>
          <a:p>
            <a:r>
              <a:rPr lang="en-IN" dirty="0"/>
              <a:t>phrase 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05CAD-6A25-43E4-BC6A-C86F7065B3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637072"/>
            <a:ext cx="10363827" cy="5029199"/>
          </a:xfrm>
        </p:spPr>
        <p:txBody>
          <a:bodyPr/>
          <a:lstStyle/>
          <a:p>
            <a:r>
              <a:rPr lang="en-US" sz="3400" cap="none" dirty="0"/>
              <a:t>Exact phrase </a:t>
            </a:r>
          </a:p>
          <a:p>
            <a:r>
              <a:rPr lang="en-US" sz="3400" cap="none" dirty="0"/>
              <a:t>Double quotation</a:t>
            </a:r>
          </a:p>
          <a:p>
            <a:r>
              <a:rPr lang="en-US" sz="3400" cap="none" dirty="0"/>
              <a:t>Precise and specific results</a:t>
            </a:r>
          </a:p>
          <a:p>
            <a:r>
              <a:rPr lang="en-US" sz="3400" cap="none" dirty="0"/>
              <a:t>Example</a:t>
            </a:r>
            <a:r>
              <a:rPr lang="en-US" sz="3200" cap="none" dirty="0"/>
              <a:t>:</a:t>
            </a:r>
          </a:p>
          <a:p>
            <a:pPr marL="0" indent="0">
              <a:buNone/>
            </a:pPr>
            <a:r>
              <a:rPr lang="en-US" cap="none" dirty="0"/>
              <a:t>	“COGNITIVE-LINGUISTIC ABILITIES IN BILINGUAL CHILDREN”</a:t>
            </a:r>
            <a:endParaRPr lang="en-IN" cap="none" dirty="0"/>
          </a:p>
        </p:txBody>
      </p:sp>
    </p:spTree>
    <p:extLst>
      <p:ext uri="{BB962C8B-B14F-4D97-AF65-F5344CB8AC3E}">
        <p14:creationId xmlns:p14="http://schemas.microsoft.com/office/powerpoint/2010/main" val="3075127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D2AF-9400-42D6-B909-9BB3415EB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332" y="618519"/>
            <a:ext cx="7773338" cy="1003805"/>
          </a:xfrm>
        </p:spPr>
        <p:txBody>
          <a:bodyPr/>
          <a:lstStyle/>
          <a:p>
            <a:r>
              <a:rPr lang="en-IN" dirty="0"/>
              <a:t>Limiters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4DC19-A8DE-446D-A459-CE1B8A0BDD1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9330" y="1622324"/>
            <a:ext cx="9132180" cy="4866966"/>
          </a:xfrm>
        </p:spPr>
        <p:txBody>
          <a:bodyPr/>
          <a:lstStyle/>
          <a:p>
            <a:r>
              <a:rPr lang="en-IN" sz="3200" cap="none" dirty="0"/>
              <a:t>Narrowing or Limiting the results using some criteria</a:t>
            </a:r>
          </a:p>
          <a:p>
            <a:pPr marL="0" indent="0">
              <a:buNone/>
            </a:pPr>
            <a:r>
              <a:rPr lang="en-IN" cap="none" dirty="0"/>
              <a:t>	</a:t>
            </a:r>
            <a:r>
              <a:rPr lang="en-IN" sz="2800" cap="none" dirty="0"/>
              <a:t>Publication type</a:t>
            </a:r>
          </a:p>
          <a:p>
            <a:pPr marL="0" indent="0">
              <a:buNone/>
            </a:pPr>
            <a:r>
              <a:rPr lang="en-IN" sz="2800" cap="none" dirty="0"/>
              <a:t>	Year</a:t>
            </a:r>
          </a:p>
          <a:p>
            <a:pPr marL="0" indent="0">
              <a:buNone/>
            </a:pPr>
            <a:r>
              <a:rPr lang="en-IN" sz="2800" cap="none" dirty="0"/>
              <a:t>	Language</a:t>
            </a:r>
          </a:p>
          <a:p>
            <a:pPr marL="0" indent="0">
              <a:buNone/>
            </a:pPr>
            <a:r>
              <a:rPr lang="en-IN" sz="2800" cap="none" dirty="0"/>
              <a:t>	Population </a:t>
            </a:r>
          </a:p>
          <a:p>
            <a:pPr marL="0" indent="0">
              <a:buNone/>
            </a:pPr>
            <a:r>
              <a:rPr lang="en-IN" sz="2800" cap="none" dirty="0"/>
              <a:t>	Research type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7364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3F315-360A-474B-90D9-F558FA0CB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A816A-A31B-44F7-A1A9-08CC34F08FA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4000" cap="none" dirty="0">
                <a:solidFill>
                  <a:srgbClr val="FFFF00"/>
                </a:solidFill>
              </a:rPr>
              <a:t>A database is an organized collection of information, generally stored and accessible using a computer system</a:t>
            </a:r>
          </a:p>
        </p:txBody>
      </p:sp>
    </p:spTree>
    <p:extLst>
      <p:ext uri="{BB962C8B-B14F-4D97-AF65-F5344CB8AC3E}">
        <p14:creationId xmlns:p14="http://schemas.microsoft.com/office/powerpoint/2010/main" val="12258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E9330-15FD-47B7-AA19-94C588148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862" y="203127"/>
            <a:ext cx="7773338" cy="1079984"/>
          </a:xfrm>
        </p:spPr>
        <p:txBody>
          <a:bodyPr/>
          <a:lstStyle/>
          <a:p>
            <a:r>
              <a:rPr lang="en-IN" dirty="0"/>
              <a:t>Literature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3E526-172A-4D54-9F32-ED8E103110B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9330" y="1179872"/>
            <a:ext cx="7772870" cy="5678129"/>
          </a:xfrm>
        </p:spPr>
        <p:txBody>
          <a:bodyPr>
            <a:normAutofit lnSpcReduction="10000"/>
          </a:bodyPr>
          <a:lstStyle/>
          <a:p>
            <a:r>
              <a:rPr lang="en-IN" sz="3400" cap="none" dirty="0"/>
              <a:t>Scholarly journal articles</a:t>
            </a:r>
          </a:p>
          <a:p>
            <a:r>
              <a:rPr lang="en-IN" sz="3400" cap="none" dirty="0"/>
              <a:t>Magazine articles</a:t>
            </a:r>
          </a:p>
          <a:p>
            <a:r>
              <a:rPr lang="en-IN" sz="3400" cap="none" dirty="0"/>
              <a:t>Newspaper articles</a:t>
            </a:r>
          </a:p>
          <a:p>
            <a:r>
              <a:rPr lang="en-IN" sz="3400" cap="none" dirty="0"/>
              <a:t>E-books</a:t>
            </a:r>
          </a:p>
          <a:p>
            <a:r>
              <a:rPr lang="en-IN" sz="3400" cap="none" dirty="0"/>
              <a:t>Images</a:t>
            </a:r>
          </a:p>
          <a:p>
            <a:r>
              <a:rPr lang="en-IN" sz="3400" cap="none" dirty="0"/>
              <a:t>Standards</a:t>
            </a:r>
          </a:p>
          <a:p>
            <a:r>
              <a:rPr lang="en-IN" sz="3400" cap="none" dirty="0"/>
              <a:t>Patents</a:t>
            </a:r>
          </a:p>
          <a:p>
            <a:r>
              <a:rPr lang="en-IN" sz="3400" cap="none" dirty="0"/>
              <a:t>Conf. Proceedings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825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53BF3-C2CB-4111-8D68-FFD9E5B5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330" y="268712"/>
            <a:ext cx="7773338" cy="955405"/>
          </a:xfrm>
        </p:spPr>
        <p:txBody>
          <a:bodyPr/>
          <a:lstStyle/>
          <a:p>
            <a:r>
              <a:rPr lang="en-IN" dirty="0"/>
              <a:t>Basic Components: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184EC-B4D9-4027-B287-27714DA23E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9330" y="1224117"/>
            <a:ext cx="7772870" cy="4955457"/>
          </a:xfrm>
        </p:spPr>
        <p:txBody>
          <a:bodyPr>
            <a:normAutofit/>
          </a:bodyPr>
          <a:lstStyle/>
          <a:p>
            <a:pPr indent="404813"/>
            <a:r>
              <a:rPr lang="en-IN" sz="3200" cap="none" dirty="0"/>
              <a:t>Author(s)</a:t>
            </a:r>
          </a:p>
          <a:p>
            <a:pPr indent="404813"/>
            <a:r>
              <a:rPr lang="en-IN" sz="3200" cap="none" dirty="0"/>
              <a:t>Title</a:t>
            </a:r>
          </a:p>
          <a:p>
            <a:pPr indent="404813"/>
            <a:r>
              <a:rPr lang="en-IN" sz="3200" cap="none" dirty="0"/>
              <a:t>Source</a:t>
            </a:r>
          </a:p>
          <a:p>
            <a:pPr indent="404813"/>
            <a:r>
              <a:rPr lang="en-IN" sz="3200" cap="none" dirty="0"/>
              <a:t>Type of publication</a:t>
            </a:r>
          </a:p>
          <a:p>
            <a:pPr indent="404813"/>
            <a:r>
              <a:rPr lang="en-IN" sz="3200" cap="none" dirty="0"/>
              <a:t>Keywords </a:t>
            </a:r>
          </a:p>
          <a:p>
            <a:pPr indent="404813"/>
            <a:r>
              <a:rPr lang="en-IN" sz="3200" cap="none" dirty="0"/>
              <a:t>Subject</a:t>
            </a:r>
          </a:p>
          <a:p>
            <a:pPr indent="404813"/>
            <a:r>
              <a:rPr lang="en-IN" sz="3200" cap="none" dirty="0"/>
              <a:t>Year of publication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6485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C67A-152E-44CC-BD56-798341C45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331" y="72829"/>
            <a:ext cx="7773338" cy="1596177"/>
          </a:xfrm>
        </p:spPr>
        <p:txBody>
          <a:bodyPr/>
          <a:lstStyle/>
          <a:p>
            <a:r>
              <a:rPr lang="en-IN" dirty="0"/>
              <a:t>Basic Components: record</a:t>
            </a:r>
            <a:br>
              <a:rPr lang="en-IN" dirty="0"/>
            </a:br>
            <a:endParaRPr lang="en-IN" dirty="0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93CCB9A5-C84B-4B6B-8996-D52BF664D2D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524000" y="1032387"/>
            <a:ext cx="9144000" cy="5825613"/>
          </a:xfrm>
        </p:spPr>
      </p:pic>
    </p:spTree>
    <p:extLst>
      <p:ext uri="{BB962C8B-B14F-4D97-AF65-F5344CB8AC3E}">
        <p14:creationId xmlns:p14="http://schemas.microsoft.com/office/powerpoint/2010/main" val="182270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19023-9FB9-4A24-B372-B268017DF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Content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C5811-9B14-4382-8167-ADA90C94A1E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IN" sz="2800" cap="none" dirty="0"/>
              <a:t>Bibliographic</a:t>
            </a:r>
          </a:p>
          <a:p>
            <a:r>
              <a:rPr lang="en-IN" sz="2800" cap="none" dirty="0"/>
              <a:t>Full-text</a:t>
            </a:r>
          </a:p>
          <a:p>
            <a:r>
              <a:rPr lang="en-IN" sz="2800" cap="none" dirty="0"/>
              <a:t>Hybrid</a:t>
            </a:r>
          </a:p>
        </p:txBody>
      </p:sp>
    </p:spTree>
    <p:extLst>
      <p:ext uri="{BB962C8B-B14F-4D97-AF65-F5344CB8AC3E}">
        <p14:creationId xmlns:p14="http://schemas.microsoft.com/office/powerpoint/2010/main" val="279084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A3AAD-2D8D-4E27-9E1D-272BABB2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862" y="107241"/>
            <a:ext cx="7773338" cy="959559"/>
          </a:xfrm>
        </p:spPr>
        <p:txBody>
          <a:bodyPr/>
          <a:lstStyle/>
          <a:p>
            <a:r>
              <a:rPr lang="en-IN" dirty="0"/>
              <a:t>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96CC9-6789-4F9F-9A29-AE419E9413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35626" y="1066798"/>
            <a:ext cx="10294374" cy="53487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IN" sz="3500" b="1" dirty="0"/>
              <a:t>	N</a:t>
            </a:r>
            <a:r>
              <a:rPr lang="en-IN" sz="3500" b="1" u="sng" cap="none" dirty="0"/>
              <a:t>on-database/Internet Resources</a:t>
            </a:r>
          </a:p>
          <a:p>
            <a:r>
              <a:rPr lang="en-IN" sz="3200" cap="none" dirty="0"/>
              <a:t>Unstructured information</a:t>
            </a:r>
          </a:p>
          <a:p>
            <a:r>
              <a:rPr lang="en-IN" sz="3200" cap="none" dirty="0"/>
              <a:t>No control</a:t>
            </a:r>
          </a:p>
          <a:p>
            <a:pPr marL="0" indent="0" algn="ctr">
              <a:buNone/>
            </a:pPr>
            <a:r>
              <a:rPr lang="en-IN" sz="3500" b="1" cap="none" dirty="0"/>
              <a:t>D</a:t>
            </a:r>
            <a:r>
              <a:rPr lang="en-IN" sz="3500" b="1" u="sng" cap="none" dirty="0"/>
              <a:t>atabases</a:t>
            </a:r>
            <a:r>
              <a:rPr lang="en-IN" cap="none" dirty="0"/>
              <a:t> </a:t>
            </a:r>
          </a:p>
          <a:p>
            <a:r>
              <a:rPr lang="en-US" sz="3500" cap="none" dirty="0"/>
              <a:t>Focus on specific subject areas</a:t>
            </a:r>
          </a:p>
          <a:p>
            <a:r>
              <a:rPr lang="en-US" sz="3500" cap="none" dirty="0"/>
              <a:t>Organized</a:t>
            </a:r>
          </a:p>
          <a:p>
            <a:r>
              <a:rPr lang="en-US" sz="3500" cap="none" dirty="0"/>
              <a:t>Peer-reviewed content</a:t>
            </a:r>
          </a:p>
          <a:p>
            <a:r>
              <a:rPr lang="en-US" sz="3500" cap="none" dirty="0"/>
              <a:t>Significant publications &amp; trend in research 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00339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3CB2-D756-4594-BC3F-DDE88FE19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862" y="1"/>
            <a:ext cx="7773338" cy="1032387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Steps in database 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53E29-FF96-438D-B912-506CA55770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4619" y="855407"/>
            <a:ext cx="10176387" cy="5737122"/>
          </a:xfrm>
        </p:spPr>
        <p:txBody>
          <a:bodyPr>
            <a:normAutofit lnSpcReduction="10000"/>
          </a:bodyPr>
          <a:lstStyle/>
          <a:p>
            <a:r>
              <a:rPr lang="en-IN" sz="4000" cap="none" dirty="0">
                <a:solidFill>
                  <a:srgbClr val="FFFF00"/>
                </a:solidFill>
              </a:rPr>
              <a:t>Identification of Keywords</a:t>
            </a:r>
          </a:p>
          <a:p>
            <a:r>
              <a:rPr lang="en-IN" sz="4000" cap="none" dirty="0">
                <a:solidFill>
                  <a:srgbClr val="00B0F0"/>
                </a:solidFill>
              </a:rPr>
              <a:t>Formulation of Search Statements </a:t>
            </a:r>
          </a:p>
          <a:p>
            <a:pPr marL="0" indent="0">
              <a:buNone/>
            </a:pPr>
            <a:r>
              <a:rPr lang="en-IN" sz="3200" cap="none" dirty="0"/>
              <a:t>	</a:t>
            </a:r>
            <a:r>
              <a:rPr lang="en-IN" sz="3200" cap="none" dirty="0">
                <a:solidFill>
                  <a:srgbClr val="FFFF00"/>
                </a:solidFill>
              </a:rPr>
              <a:t>Boolean operators</a:t>
            </a:r>
            <a:r>
              <a:rPr lang="en-IN" sz="3200" cap="none" dirty="0"/>
              <a:t>; </a:t>
            </a:r>
            <a:r>
              <a:rPr lang="en-IN" sz="3200" cap="none" dirty="0">
                <a:solidFill>
                  <a:srgbClr val="00B0F0"/>
                </a:solidFill>
              </a:rPr>
              <a:t>Truncation</a:t>
            </a:r>
            <a:r>
              <a:rPr lang="en-IN" sz="3200" cap="none" dirty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en-IN" sz="3200" cap="none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Wildcard</a:t>
            </a:r>
            <a:r>
              <a:rPr lang="en-IN" sz="3200" cap="none" dirty="0"/>
              <a:t>; </a:t>
            </a:r>
            <a:r>
              <a:rPr lang="en-IN" sz="3200" cap="none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Nesting;</a:t>
            </a:r>
            <a:r>
              <a:rPr lang="en-IN" sz="3200" cap="none" dirty="0">
                <a:solidFill>
                  <a:srgbClr val="FFC000"/>
                </a:solidFill>
              </a:rPr>
              <a:t> 	Phrase formation</a:t>
            </a:r>
            <a:r>
              <a:rPr lang="en-IN" sz="3200" cap="none" dirty="0"/>
              <a:t> </a:t>
            </a:r>
          </a:p>
          <a:p>
            <a:r>
              <a:rPr lang="en-IN" sz="4000" cap="none" dirty="0"/>
              <a:t>Execution of Search </a:t>
            </a:r>
          </a:p>
          <a:p>
            <a:pPr marL="0" indent="0">
              <a:buNone/>
            </a:pPr>
            <a:r>
              <a:rPr lang="en-IN" cap="none" dirty="0"/>
              <a:t>	</a:t>
            </a:r>
            <a:r>
              <a:rPr lang="en-IN" sz="2400" cap="none" dirty="0">
                <a:solidFill>
                  <a:srgbClr val="FFFF00"/>
                </a:solidFill>
              </a:rPr>
              <a:t>Filters</a:t>
            </a:r>
          </a:p>
          <a:p>
            <a:r>
              <a:rPr lang="en-IN" sz="4000" cap="none" dirty="0">
                <a:solidFill>
                  <a:srgbClr val="00B0F0"/>
                </a:solidFill>
              </a:rPr>
              <a:t>Revision</a:t>
            </a:r>
            <a:r>
              <a:rPr lang="en-IN" sz="3200" cap="none" dirty="0"/>
              <a:t> </a:t>
            </a:r>
          </a:p>
          <a:p>
            <a:r>
              <a:rPr lang="en-IN" sz="4000" cap="none" dirty="0">
                <a:solidFill>
                  <a:srgbClr val="FF0000"/>
                </a:solidFill>
              </a:rPr>
              <a:t>Re-execution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714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BEF8F-E569-4837-B16A-CC439862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cap="none" dirty="0"/>
              <a:t>Identification of keywords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5AAAD-0A02-4EE1-A336-22069C2E9C5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814052"/>
            <a:ext cx="10363827" cy="3977149"/>
          </a:xfrm>
        </p:spPr>
        <p:txBody>
          <a:bodyPr>
            <a:normAutofit/>
          </a:bodyPr>
          <a:lstStyle/>
          <a:p>
            <a:endParaRPr lang="en-IN" sz="3400" cap="none" dirty="0"/>
          </a:p>
          <a:p>
            <a:r>
              <a:rPr lang="en-IN" sz="3400" cap="none" dirty="0"/>
              <a:t>Major Concepts </a:t>
            </a:r>
          </a:p>
          <a:p>
            <a:endParaRPr lang="en-IN" sz="3400" cap="none" dirty="0"/>
          </a:p>
          <a:p>
            <a:r>
              <a:rPr lang="en-IN" sz="3400" cap="none" dirty="0"/>
              <a:t>Exclusion of Stop Words</a:t>
            </a:r>
          </a:p>
        </p:txBody>
      </p:sp>
    </p:spTree>
    <p:extLst>
      <p:ext uri="{BB962C8B-B14F-4D97-AF65-F5344CB8AC3E}">
        <p14:creationId xmlns:p14="http://schemas.microsoft.com/office/powerpoint/2010/main" val="401865569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1_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ppt/theme/theme3.xml><?xml version="1.0" encoding="utf-8"?>
<a:theme xmlns:a="http://schemas.openxmlformats.org/drawingml/2006/main" name="2_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465</TotalTime>
  <Words>138</Words>
  <Application>Microsoft Office PowerPoint</Application>
  <PresentationFormat>Widescreen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Tw Cen MT</vt:lpstr>
      <vt:lpstr>Droplet</vt:lpstr>
      <vt:lpstr>1_Droplet</vt:lpstr>
      <vt:lpstr>2_Droplet</vt:lpstr>
      <vt:lpstr>Database searching</vt:lpstr>
      <vt:lpstr>definition</vt:lpstr>
      <vt:lpstr>Literature database</vt:lpstr>
      <vt:lpstr>Basic Components: fields</vt:lpstr>
      <vt:lpstr>Basic Components: record </vt:lpstr>
      <vt:lpstr>Content levels</vt:lpstr>
      <vt:lpstr>need</vt:lpstr>
      <vt:lpstr>Steps in database searching</vt:lpstr>
      <vt:lpstr>Identification of keywords</vt:lpstr>
      <vt:lpstr>Boolean operators</vt:lpstr>
      <vt:lpstr>Truncation </vt:lpstr>
      <vt:lpstr>Wild card</vt:lpstr>
      <vt:lpstr>phrase searching</vt:lpstr>
      <vt:lpstr>Limiters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searching</dc:title>
  <dc:creator>Shijith Kumar</dc:creator>
  <cp:lastModifiedBy>Shijith Kumar</cp:lastModifiedBy>
  <cp:revision>23</cp:revision>
  <dcterms:created xsi:type="dcterms:W3CDTF">2019-02-24T14:58:52Z</dcterms:created>
  <dcterms:modified xsi:type="dcterms:W3CDTF">2019-02-26T04:29:26Z</dcterms:modified>
</cp:coreProperties>
</file>