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37E9-9EE0-4EFD-A643-212185697881}" type="datetimeFigureOut">
              <a:rPr lang="en-IN" smtClean="0"/>
              <a:pPr/>
              <a:t>21-02-2019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8C5E-9609-4F47-B6B4-353DDC6503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37E9-9EE0-4EFD-A643-212185697881}" type="datetimeFigureOut">
              <a:rPr lang="en-IN" smtClean="0"/>
              <a:pPr/>
              <a:t>21-02-2019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8C5E-9609-4F47-B6B4-353DDC6503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37E9-9EE0-4EFD-A643-212185697881}" type="datetimeFigureOut">
              <a:rPr lang="en-IN" smtClean="0"/>
              <a:pPr/>
              <a:t>21-02-2019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8C5E-9609-4F47-B6B4-353DDC6503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37E9-9EE0-4EFD-A643-212185697881}" type="datetimeFigureOut">
              <a:rPr lang="en-IN" smtClean="0"/>
              <a:pPr/>
              <a:t>21-02-2019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8C5E-9609-4F47-B6B4-353DDC6503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37E9-9EE0-4EFD-A643-212185697881}" type="datetimeFigureOut">
              <a:rPr lang="en-IN" smtClean="0"/>
              <a:pPr/>
              <a:t>21-02-2019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8C5E-9609-4F47-B6B4-353DDC6503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37E9-9EE0-4EFD-A643-212185697881}" type="datetimeFigureOut">
              <a:rPr lang="en-IN" smtClean="0"/>
              <a:pPr/>
              <a:t>21-02-2019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8C5E-9609-4F47-B6B4-353DDC6503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37E9-9EE0-4EFD-A643-212185697881}" type="datetimeFigureOut">
              <a:rPr lang="en-IN" smtClean="0"/>
              <a:pPr/>
              <a:t>21-02-2019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8C5E-9609-4F47-B6B4-353DDC6503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37E9-9EE0-4EFD-A643-212185697881}" type="datetimeFigureOut">
              <a:rPr lang="en-IN" smtClean="0"/>
              <a:pPr/>
              <a:t>21-02-2019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8C5E-9609-4F47-B6B4-353DDC6503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37E9-9EE0-4EFD-A643-212185697881}" type="datetimeFigureOut">
              <a:rPr lang="en-IN" smtClean="0"/>
              <a:pPr/>
              <a:t>21-02-2019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8C5E-9609-4F47-B6B4-353DDC6503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37E9-9EE0-4EFD-A643-212185697881}" type="datetimeFigureOut">
              <a:rPr lang="en-IN" smtClean="0"/>
              <a:pPr/>
              <a:t>21-02-2019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8C5E-9609-4F47-B6B4-353DDC6503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37E9-9EE0-4EFD-A643-212185697881}" type="datetimeFigureOut">
              <a:rPr lang="en-IN" smtClean="0"/>
              <a:pPr/>
              <a:t>21-02-2019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28C5E-9609-4F47-B6B4-353DDC6503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537E9-9EE0-4EFD-A643-212185697881}" type="datetimeFigureOut">
              <a:rPr lang="en-IN" smtClean="0"/>
              <a:pPr/>
              <a:t>21-02-2019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28C5E-9609-4F47-B6B4-353DDC65038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Database Searching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COMDISDOME-Features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Unique database on communication disorders</a:t>
            </a:r>
          </a:p>
          <a:p>
            <a:r>
              <a:rPr lang="en-US" dirty="0"/>
              <a:t>Facilitates basic, advanced and thesaurus based searching</a:t>
            </a:r>
          </a:p>
          <a:p>
            <a:r>
              <a:rPr lang="en-IN" dirty="0"/>
              <a:t>My Research account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3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PubMed</a:t>
            </a:r>
            <a:r>
              <a:rPr lang="en-IN" dirty="0"/>
              <a:t>-Introduction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Premier search system of National Library of Medicine, USA</a:t>
            </a:r>
          </a:p>
          <a:p>
            <a:r>
              <a:rPr lang="en-IN" dirty="0"/>
              <a:t>Launched in 1997</a:t>
            </a:r>
          </a:p>
          <a:p>
            <a:r>
              <a:rPr lang="en-IN" dirty="0"/>
              <a:t>Part of </a:t>
            </a:r>
            <a:r>
              <a:rPr lang="en-IN" dirty="0" err="1"/>
              <a:t>Entrez</a:t>
            </a:r>
            <a:r>
              <a:rPr lang="en-IN" dirty="0"/>
              <a:t> series of databases </a:t>
            </a:r>
          </a:p>
          <a:p>
            <a:r>
              <a:rPr lang="en-IN" dirty="0"/>
              <a:t>Managed by </a:t>
            </a:r>
            <a:r>
              <a:rPr lang="en-IN" dirty="0" err="1"/>
              <a:t>NCBI</a:t>
            </a:r>
            <a:r>
              <a:rPr lang="en-IN" dirty="0"/>
              <a:t>, a division of </a:t>
            </a:r>
            <a:r>
              <a:rPr lang="en-IN" dirty="0" err="1"/>
              <a:t>NLM</a:t>
            </a:r>
            <a:endParaRPr lang="en-IN" dirty="0"/>
          </a:p>
          <a:p>
            <a:r>
              <a:rPr lang="en-IN" dirty="0"/>
              <a:t>Contains 27 million records/citations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PubMed</a:t>
            </a:r>
            <a:r>
              <a:rPr lang="en-IN" dirty="0"/>
              <a:t>-Contents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Mainly</a:t>
            </a:r>
            <a:r>
              <a:rPr lang="en-IN" dirty="0">
                <a:solidFill>
                  <a:srgbClr val="FF0000"/>
                </a:solidFill>
              </a:rPr>
              <a:t> Biomedicine</a:t>
            </a:r>
            <a:r>
              <a:rPr lang="en-IN" dirty="0"/>
              <a:t> &amp; </a:t>
            </a:r>
            <a:r>
              <a:rPr lang="en-IN" dirty="0">
                <a:solidFill>
                  <a:srgbClr val="00B0F0"/>
                </a:solidFill>
              </a:rPr>
              <a:t>health</a:t>
            </a:r>
          </a:p>
          <a:p>
            <a:pPr algn="just"/>
            <a:r>
              <a:rPr lang="en-IN" dirty="0"/>
              <a:t>Others: </a:t>
            </a:r>
            <a:r>
              <a:rPr lang="en-IN" dirty="0">
                <a:solidFill>
                  <a:srgbClr val="00B0F0"/>
                </a:solidFill>
              </a:rPr>
              <a:t>bioengineering</a:t>
            </a:r>
            <a:r>
              <a:rPr lang="en-IN" dirty="0"/>
              <a:t>, </a:t>
            </a:r>
            <a:r>
              <a:rPr lang="en-IN" dirty="0">
                <a:solidFill>
                  <a:srgbClr val="C00000"/>
                </a:solidFill>
              </a:rPr>
              <a:t>chemical sciences </a:t>
            </a:r>
            <a:r>
              <a:rPr lang="en-IN" dirty="0"/>
              <a:t>&amp; 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life sciences</a:t>
            </a:r>
          </a:p>
          <a:p>
            <a:r>
              <a:rPr lang="en-IN" dirty="0"/>
              <a:t>90% from </a:t>
            </a:r>
            <a:r>
              <a:rPr lang="en-IN" dirty="0">
                <a:solidFill>
                  <a:srgbClr val="FF0000"/>
                </a:solidFill>
              </a:rPr>
              <a:t>MEDLINE</a:t>
            </a:r>
            <a:r>
              <a:rPr lang="en-IN" dirty="0"/>
              <a:t> database which in turn indexes articles from 5600 journals.</a:t>
            </a:r>
          </a:p>
          <a:p>
            <a:r>
              <a:rPr lang="en-IN" dirty="0"/>
              <a:t>Generally 1946 to present</a:t>
            </a:r>
          </a:p>
          <a:p>
            <a:r>
              <a:rPr lang="en-IN" dirty="0"/>
              <a:t>Other resources: </a:t>
            </a:r>
            <a:r>
              <a:rPr lang="en-IN" dirty="0">
                <a:solidFill>
                  <a:srgbClr val="FF0000"/>
                </a:solidFill>
              </a:rPr>
              <a:t>e-books</a:t>
            </a:r>
            <a:r>
              <a:rPr lang="en-IN" dirty="0"/>
              <a:t>, </a:t>
            </a:r>
            <a:r>
              <a:rPr lang="en-IN" dirty="0">
                <a:solidFill>
                  <a:srgbClr val="00B050"/>
                </a:solidFill>
              </a:rPr>
              <a:t>magazines</a:t>
            </a:r>
            <a:r>
              <a:rPr lang="en-IN" dirty="0"/>
              <a:t>, </a:t>
            </a:r>
            <a:r>
              <a:rPr lang="en-IN" dirty="0">
                <a:solidFill>
                  <a:srgbClr val="00B0F0"/>
                </a:solidFill>
              </a:rPr>
              <a:t>newspaper</a:t>
            </a:r>
            <a:r>
              <a:rPr lang="en-IN" dirty="0"/>
              <a:t> </a:t>
            </a:r>
            <a:r>
              <a:rPr lang="en-IN" dirty="0">
                <a:solidFill>
                  <a:srgbClr val="00B0F0"/>
                </a:solidFill>
              </a:rPr>
              <a:t>articles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PubMed</a:t>
            </a:r>
            <a:r>
              <a:rPr lang="en-IN" dirty="0"/>
              <a:t>-Searching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Basic searching </a:t>
            </a:r>
          </a:p>
          <a:p>
            <a:r>
              <a:rPr lang="en-IN" dirty="0"/>
              <a:t>Advanced search builder</a:t>
            </a:r>
          </a:p>
          <a:p>
            <a:r>
              <a:rPr lang="en-IN" dirty="0" err="1"/>
              <a:t>MeSH</a:t>
            </a:r>
            <a:r>
              <a:rPr lang="en-IN" dirty="0"/>
              <a:t> terms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PubMed</a:t>
            </a:r>
            <a:r>
              <a:rPr lang="en-IN" dirty="0"/>
              <a:t>-Features...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Free service </a:t>
            </a:r>
          </a:p>
          <a:p>
            <a:r>
              <a:rPr lang="en-IN" dirty="0"/>
              <a:t>Sophisticated search facilities</a:t>
            </a:r>
          </a:p>
          <a:p>
            <a:r>
              <a:rPr lang="en-IN" dirty="0"/>
              <a:t>Advanced search facility</a:t>
            </a:r>
          </a:p>
          <a:p>
            <a:r>
              <a:rPr lang="en-IN" dirty="0"/>
              <a:t>Finding search terms using </a:t>
            </a:r>
            <a:r>
              <a:rPr lang="en-IN" dirty="0" err="1"/>
              <a:t>MeSH</a:t>
            </a:r>
            <a:endParaRPr lang="en-IN" dirty="0"/>
          </a:p>
          <a:p>
            <a:r>
              <a:rPr lang="en-IN" dirty="0"/>
              <a:t>Facility for storing search results</a:t>
            </a:r>
          </a:p>
          <a:p>
            <a:r>
              <a:rPr lang="en-IN" dirty="0"/>
              <a:t>Facility for e-mail alert</a:t>
            </a:r>
          </a:p>
          <a:p>
            <a:r>
              <a:rPr lang="en-IN" dirty="0"/>
              <a:t>Customization using My </a:t>
            </a:r>
            <a:r>
              <a:rPr lang="en-IN" dirty="0" err="1"/>
              <a:t>NCBI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...</a:t>
            </a:r>
            <a:r>
              <a:rPr lang="en-IN" dirty="0" err="1"/>
              <a:t>PubMed</a:t>
            </a:r>
            <a:r>
              <a:rPr lang="en-IN" dirty="0"/>
              <a:t>-Features…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Facility for storing search results</a:t>
            </a:r>
          </a:p>
          <a:p>
            <a:r>
              <a:rPr lang="en-IN" dirty="0"/>
              <a:t>Facility for e-mail alert</a:t>
            </a:r>
          </a:p>
          <a:p>
            <a:r>
              <a:rPr lang="en-IN" dirty="0"/>
              <a:t>Customization using My </a:t>
            </a:r>
            <a:r>
              <a:rPr lang="en-IN" dirty="0" err="1"/>
              <a:t>NCBI</a:t>
            </a:r>
            <a:endParaRPr lang="en-IN" dirty="0"/>
          </a:p>
          <a:p>
            <a:r>
              <a:rPr lang="en-IN" dirty="0"/>
              <a:t>Links to full-text articles</a:t>
            </a:r>
          </a:p>
          <a:p>
            <a:r>
              <a:rPr lang="en-IN" dirty="0"/>
              <a:t>Information on library holding</a:t>
            </a:r>
          </a:p>
          <a:p>
            <a:r>
              <a:rPr lang="en-IN" dirty="0"/>
              <a:t>Links to other </a:t>
            </a:r>
            <a:r>
              <a:rPr lang="en-IN" dirty="0" err="1"/>
              <a:t>NLM</a:t>
            </a:r>
            <a:r>
              <a:rPr lang="en-IN" dirty="0"/>
              <a:t> databases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... </a:t>
            </a:r>
            <a:r>
              <a:rPr lang="en-IN" dirty="0" err="1"/>
              <a:t>PubMed</a:t>
            </a:r>
            <a:r>
              <a:rPr lang="en-IN" dirty="0"/>
              <a:t>-Features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Links to full-text articles</a:t>
            </a:r>
          </a:p>
          <a:p>
            <a:r>
              <a:rPr lang="en-IN" dirty="0"/>
              <a:t>Information on library holding</a:t>
            </a:r>
          </a:p>
          <a:p>
            <a:r>
              <a:rPr lang="en-IN" dirty="0"/>
              <a:t>Links to other </a:t>
            </a:r>
            <a:r>
              <a:rPr lang="en-IN" dirty="0" err="1"/>
              <a:t>NLM</a:t>
            </a:r>
            <a:r>
              <a:rPr lang="en-IN" dirty="0"/>
              <a:t> databases</a:t>
            </a:r>
          </a:p>
          <a:p>
            <a:r>
              <a:rPr lang="en-US" dirty="0"/>
              <a:t>20% of the records with free full-text</a:t>
            </a:r>
          </a:p>
          <a:p>
            <a:r>
              <a:rPr lang="en-US" dirty="0"/>
              <a:t>Latest citations – 40% </a:t>
            </a:r>
            <a:r>
              <a:rPr lang="en-US" dirty="0" err="1"/>
              <a:t>fulltext</a:t>
            </a:r>
            <a:r>
              <a:rPr lang="en-US" dirty="0"/>
              <a:t> </a:t>
            </a:r>
          </a:p>
          <a:p>
            <a:r>
              <a:rPr lang="en-US" dirty="0" err="1"/>
              <a:t>Fulltext</a:t>
            </a:r>
            <a:r>
              <a:rPr lang="en-US" dirty="0"/>
              <a:t>: PubMed Central &amp; Publisher’s 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894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COMDISDOME-Introduction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IN" sz="12800" dirty="0"/>
              <a:t>Bibliographic database by </a:t>
            </a:r>
            <a:r>
              <a:rPr lang="en-IN" sz="12800" dirty="0" err="1"/>
              <a:t>Proquest</a:t>
            </a:r>
            <a:endParaRPr lang="en-IN" sz="12800" dirty="0"/>
          </a:p>
          <a:p>
            <a:r>
              <a:rPr lang="en-IN" sz="12800" dirty="0"/>
              <a:t>Fee-based</a:t>
            </a:r>
          </a:p>
          <a:p>
            <a:r>
              <a:rPr lang="en-US" sz="12800" dirty="0"/>
              <a:t>Subjects : </a:t>
            </a:r>
            <a:r>
              <a:rPr lang="en-US" sz="12800" dirty="0">
                <a:solidFill>
                  <a:srgbClr val="FF0000"/>
                </a:solidFill>
              </a:rPr>
              <a:t>Audiology</a:t>
            </a:r>
            <a:r>
              <a:rPr lang="en-US" sz="12800" dirty="0"/>
              <a:t>, </a:t>
            </a:r>
            <a:r>
              <a:rPr lang="en-US" sz="12800" dirty="0">
                <a:solidFill>
                  <a:srgbClr val="00B0F0"/>
                </a:solidFill>
              </a:rPr>
              <a:t>Speech-</a:t>
            </a:r>
            <a:r>
              <a:rPr lang="en-US" sz="12800" dirty="0" err="1">
                <a:solidFill>
                  <a:srgbClr val="00B0F0"/>
                </a:solidFill>
              </a:rPr>
              <a:t>Langauge</a:t>
            </a:r>
            <a:r>
              <a:rPr lang="en-US" sz="12800" dirty="0">
                <a:solidFill>
                  <a:srgbClr val="00B0F0"/>
                </a:solidFill>
              </a:rPr>
              <a:t> Pathology </a:t>
            </a:r>
          </a:p>
          <a:p>
            <a:r>
              <a:rPr lang="en-US" sz="12800" u="sng" dirty="0"/>
              <a:t>Coverage</a:t>
            </a:r>
            <a:r>
              <a:rPr lang="en-US" sz="12800" dirty="0"/>
              <a:t>: 1950 - current</a:t>
            </a:r>
          </a:p>
          <a:p>
            <a:r>
              <a:rPr lang="en-US" sz="12800" u="sng" dirty="0" err="1"/>
              <a:t>Updation</a:t>
            </a:r>
            <a:r>
              <a:rPr lang="en-US" sz="12800" dirty="0"/>
              <a:t>:  Monthly with addition of 400 recs.</a:t>
            </a:r>
          </a:p>
          <a:p>
            <a:r>
              <a:rPr lang="en-US" sz="12800" dirty="0"/>
              <a:t>Types of resources: </a:t>
            </a:r>
            <a:r>
              <a:rPr lang="en-US" sz="12800" dirty="0">
                <a:solidFill>
                  <a:srgbClr val="00B0F0"/>
                </a:solidFill>
              </a:rPr>
              <a:t>Journals</a:t>
            </a:r>
            <a:r>
              <a:rPr lang="en-US" sz="12800" dirty="0"/>
              <a:t>, </a:t>
            </a:r>
            <a:r>
              <a:rPr lang="en-US" sz="12800" dirty="0">
                <a:solidFill>
                  <a:srgbClr val="FF0000"/>
                </a:solidFill>
              </a:rPr>
              <a:t>books</a:t>
            </a:r>
            <a:r>
              <a:rPr lang="en-US" sz="12800" dirty="0"/>
              <a:t>, </a:t>
            </a:r>
            <a:r>
              <a:rPr lang="en-US" sz="12800" dirty="0">
                <a:solidFill>
                  <a:srgbClr val="7030A0"/>
                </a:solidFill>
              </a:rPr>
              <a:t>conf. proceedings</a:t>
            </a:r>
            <a:r>
              <a:rPr lang="en-US" sz="12800" dirty="0"/>
              <a:t>, </a:t>
            </a:r>
            <a:r>
              <a:rPr lang="en-US" sz="12800" dirty="0">
                <a:solidFill>
                  <a:schemeClr val="accent6">
                    <a:lumMod val="75000"/>
                  </a:schemeClr>
                </a:solidFill>
              </a:rPr>
              <a:t>theses/dissertations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,</a:t>
            </a:r>
            <a:br>
              <a:rPr lang="en-US" dirty="0"/>
            </a:br>
            <a:br>
              <a:rPr lang="en-US" dirty="0"/>
            </a:b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COMDISDOME-Searching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Basic Searching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Advanced Searching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Thesaurus based</a:t>
            </a:r>
          </a:p>
        </p:txBody>
      </p:sp>
    </p:spTree>
    <p:extLst>
      <p:ext uri="{BB962C8B-B14F-4D97-AF65-F5344CB8AC3E}">
        <p14:creationId xmlns:p14="http://schemas.microsoft.com/office/powerpoint/2010/main" val="1326906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244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Database Searching</vt:lpstr>
      <vt:lpstr>PubMed-Introduction</vt:lpstr>
      <vt:lpstr>PubMed-Contents </vt:lpstr>
      <vt:lpstr>PubMed-Searching</vt:lpstr>
      <vt:lpstr>PubMed-Features...</vt:lpstr>
      <vt:lpstr>...PubMed-Features…</vt:lpstr>
      <vt:lpstr>... PubMed-Features</vt:lpstr>
      <vt:lpstr>COMDISDOME-Introduction</vt:lpstr>
      <vt:lpstr>COMDISDOME-Searching</vt:lpstr>
      <vt:lpstr>COMDISDOME-Features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Shijith Kumar C</dc:creator>
  <cp:lastModifiedBy>Shijith Kumar</cp:lastModifiedBy>
  <cp:revision>7</cp:revision>
  <dcterms:created xsi:type="dcterms:W3CDTF">2018-02-13T08:55:25Z</dcterms:created>
  <dcterms:modified xsi:type="dcterms:W3CDTF">2019-02-21T08:39:41Z</dcterms:modified>
</cp:coreProperties>
</file>