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32"/>
  </p:notesMasterIdLst>
  <p:sldIdLst>
    <p:sldId id="284" r:id="rId2"/>
    <p:sldId id="257" r:id="rId3"/>
    <p:sldId id="285" r:id="rId4"/>
    <p:sldId id="258" r:id="rId5"/>
    <p:sldId id="262" r:id="rId6"/>
    <p:sldId id="259" r:id="rId7"/>
    <p:sldId id="260" r:id="rId8"/>
    <p:sldId id="261" r:id="rId9"/>
    <p:sldId id="286" r:id="rId10"/>
    <p:sldId id="287" r:id="rId11"/>
    <p:sldId id="288" r:id="rId12"/>
    <p:sldId id="280" r:id="rId13"/>
    <p:sldId id="289" r:id="rId14"/>
    <p:sldId id="290" r:id="rId15"/>
    <p:sldId id="266" r:id="rId16"/>
    <p:sldId id="269" r:id="rId17"/>
    <p:sldId id="270" r:id="rId18"/>
    <p:sldId id="271" r:id="rId19"/>
    <p:sldId id="281" r:id="rId20"/>
    <p:sldId id="272" r:id="rId21"/>
    <p:sldId id="273" r:id="rId22"/>
    <p:sldId id="267" r:id="rId23"/>
    <p:sldId id="268" r:id="rId24"/>
    <p:sldId id="275" r:id="rId25"/>
    <p:sldId id="274" r:id="rId26"/>
    <p:sldId id="276" r:id="rId27"/>
    <p:sldId id="278" r:id="rId28"/>
    <p:sldId id="282" r:id="rId29"/>
    <p:sldId id="283" r:id="rId30"/>
    <p:sldId id="27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1E0A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3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B3617-6CB6-4E41-A338-7456D5965120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18383-2393-4477-BAA1-B9D3518351C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0182-CC2E-4E26-9A28-6A8EF3F5C37E}" type="datetimeFigureOut">
              <a:rPr lang="en-IN" smtClean="0"/>
              <a:pPr/>
              <a:t>02-04-2019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3287-952B-489B-86AC-A2BFFF40602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44043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0182-CC2E-4E26-9A28-6A8EF3F5C37E}" type="datetimeFigureOut">
              <a:rPr lang="en-IN" smtClean="0"/>
              <a:pPr/>
              <a:t>02-04-2019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3287-952B-489B-86AC-A2BFFF40602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8039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0182-CC2E-4E26-9A28-6A8EF3F5C37E}" type="datetimeFigureOut">
              <a:rPr lang="en-IN" smtClean="0"/>
              <a:pPr/>
              <a:t>02-04-2019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3287-952B-489B-86AC-A2BFFF40602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8172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0182-CC2E-4E26-9A28-6A8EF3F5C37E}" type="datetimeFigureOut">
              <a:rPr lang="en-IN" smtClean="0"/>
              <a:pPr/>
              <a:t>02-04-2019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3287-952B-489B-86AC-A2BFFF40602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7997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0182-CC2E-4E26-9A28-6A8EF3F5C37E}" type="datetimeFigureOut">
              <a:rPr lang="en-IN" smtClean="0"/>
              <a:pPr/>
              <a:t>02-04-2019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3287-952B-489B-86AC-A2BFFF40602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4728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0182-CC2E-4E26-9A28-6A8EF3F5C37E}" type="datetimeFigureOut">
              <a:rPr lang="en-IN" smtClean="0"/>
              <a:pPr/>
              <a:t>02-04-2019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3287-952B-489B-86AC-A2BFFF40602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2485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0182-CC2E-4E26-9A28-6A8EF3F5C37E}" type="datetimeFigureOut">
              <a:rPr lang="en-IN" smtClean="0"/>
              <a:pPr/>
              <a:t>02-04-2019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3287-952B-489B-86AC-A2BFFF40602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7297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0182-CC2E-4E26-9A28-6A8EF3F5C37E}" type="datetimeFigureOut">
              <a:rPr lang="en-IN" smtClean="0"/>
              <a:pPr/>
              <a:t>02-04-2019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3287-952B-489B-86AC-A2BFFF40602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6391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0182-CC2E-4E26-9A28-6A8EF3F5C37E}" type="datetimeFigureOut">
              <a:rPr lang="en-IN" smtClean="0"/>
              <a:pPr/>
              <a:t>02-04-2019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3287-952B-489B-86AC-A2BFFF40602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69348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0182-CC2E-4E26-9A28-6A8EF3F5C37E}" type="datetimeFigureOut">
              <a:rPr lang="en-IN" smtClean="0"/>
              <a:pPr/>
              <a:t>02-04-2019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3287-952B-489B-86AC-A2BFFF40602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778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0182-CC2E-4E26-9A28-6A8EF3F5C37E}" type="datetimeFigureOut">
              <a:rPr lang="en-IN" smtClean="0"/>
              <a:pPr/>
              <a:t>02-04-2019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3287-952B-489B-86AC-A2BFFF40602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12481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0182-CC2E-4E26-9A28-6A8EF3F5C37E}" type="datetimeFigureOut">
              <a:rPr lang="en-IN" smtClean="0"/>
              <a:pPr/>
              <a:t>02-04-2019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3287-952B-489B-86AC-A2BFFF40602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0694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0182-CC2E-4E26-9A28-6A8EF3F5C37E}" type="datetimeFigureOut">
              <a:rPr lang="en-IN" smtClean="0"/>
              <a:pPr/>
              <a:t>02-04-2019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3287-952B-489B-86AC-A2BFFF40602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27213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0182-CC2E-4E26-9A28-6A8EF3F5C37E}" type="datetimeFigureOut">
              <a:rPr lang="en-IN" smtClean="0"/>
              <a:pPr/>
              <a:t>02-04-2019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3287-952B-489B-86AC-A2BFFF40602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2389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0182-CC2E-4E26-9A28-6A8EF3F5C37E}" type="datetimeFigureOut">
              <a:rPr lang="en-IN" smtClean="0"/>
              <a:pPr/>
              <a:t>02-04-2019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3287-952B-489B-86AC-A2BFFF40602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4274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0182-CC2E-4E26-9A28-6A8EF3F5C37E}" type="datetimeFigureOut">
              <a:rPr lang="en-IN" smtClean="0"/>
              <a:pPr/>
              <a:t>02-04-2019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3287-952B-489B-86AC-A2BFFF40602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90270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966B0182-CC2E-4E26-9A28-6A8EF3F5C37E}" type="datetimeFigureOut">
              <a:rPr lang="en-IN" smtClean="0"/>
              <a:pPr/>
              <a:t>02-04-2019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90E23287-952B-489B-86AC-A2BFFF40602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294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66B0182-CC2E-4E26-9A28-6A8EF3F5C37E}" type="datetimeFigureOut">
              <a:rPr lang="en-IN" smtClean="0"/>
              <a:pPr/>
              <a:t>02-04-2019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0E23287-952B-489B-86AC-A2BFFF40602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8491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EC06B-B8B2-4228-A5C5-35DE1FC08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80899-D83C-4F24-91EA-1E3DF9409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252258"/>
            <a:ext cx="7511472" cy="404116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4400" b="1" cap="none" dirty="0">
                <a:solidFill>
                  <a:srgbClr val="FF0000"/>
                </a:solidFill>
              </a:rPr>
              <a:t>PubMed</a:t>
            </a:r>
          </a:p>
        </p:txBody>
      </p:sp>
    </p:spTree>
    <p:extLst>
      <p:ext uri="{BB962C8B-B14F-4D97-AF65-F5344CB8AC3E}">
        <p14:creationId xmlns:p14="http://schemas.microsoft.com/office/powerpoint/2010/main" val="3400149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0623F-035A-4DB3-9BCF-4BEC84BF8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332656"/>
            <a:ext cx="7511473" cy="720080"/>
          </a:xfrm>
        </p:spPr>
        <p:txBody>
          <a:bodyPr/>
          <a:lstStyle/>
          <a:p>
            <a:r>
              <a:rPr lang="en-IN" b="1" dirty="0">
                <a:solidFill>
                  <a:srgbClr val="FFFF00"/>
                </a:solidFill>
              </a:rPr>
              <a:t>PMC </a:t>
            </a:r>
            <a:r>
              <a:rPr lang="en-IN" b="1" cap="none" dirty="0">
                <a:solidFill>
                  <a:srgbClr val="FFFF00"/>
                </a:solidFill>
              </a:rPr>
              <a:t>Search for Developmental Dyslexia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40F33DC-D190-4B5E-9C96-D765508182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52736"/>
            <a:ext cx="9036496" cy="580526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55E4400-A96E-4D6E-867A-785933B81D82}"/>
              </a:ext>
            </a:extLst>
          </p:cNvPr>
          <p:cNvSpPr/>
          <p:nvPr/>
        </p:nvSpPr>
        <p:spPr>
          <a:xfrm>
            <a:off x="1619672" y="3212976"/>
            <a:ext cx="1440160" cy="432048"/>
          </a:xfrm>
          <a:prstGeom prst="ellipse">
            <a:avLst/>
          </a:prstGeom>
          <a:noFill/>
          <a:ln>
            <a:solidFill>
              <a:srgbClr val="FF0000">
                <a:alpha val="8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8007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7BAE8-FD37-4A2B-A1CB-54CF5E096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382" y="190043"/>
            <a:ext cx="7511473" cy="934701"/>
          </a:xfrm>
        </p:spPr>
        <p:txBody>
          <a:bodyPr/>
          <a:lstStyle/>
          <a:p>
            <a:r>
              <a:rPr lang="en-IN" b="1" cap="none" dirty="0">
                <a:solidFill>
                  <a:srgbClr val="FFFF00"/>
                </a:solidFill>
              </a:rPr>
              <a:t>PubMed</a:t>
            </a:r>
            <a:r>
              <a:rPr lang="en-IN" b="1" dirty="0">
                <a:solidFill>
                  <a:srgbClr val="FFFF00"/>
                </a:solidFill>
              </a:rPr>
              <a:t> </a:t>
            </a:r>
            <a:r>
              <a:rPr lang="en-IN" b="1" cap="none" dirty="0">
                <a:solidFill>
                  <a:srgbClr val="FFFF00"/>
                </a:solidFill>
              </a:rPr>
              <a:t>Search</a:t>
            </a:r>
            <a:endParaRPr lang="en-I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9E41A15-5C04-488B-9201-C0C200B03D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77" y="934702"/>
            <a:ext cx="9144000" cy="573325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E420F05-51E8-4A91-A6B0-146844C5D13E}"/>
              </a:ext>
            </a:extLst>
          </p:cNvPr>
          <p:cNvSpPr/>
          <p:nvPr/>
        </p:nvSpPr>
        <p:spPr>
          <a:xfrm>
            <a:off x="1619672" y="4797152"/>
            <a:ext cx="1440160" cy="432048"/>
          </a:xfrm>
          <a:prstGeom prst="ellipse">
            <a:avLst/>
          </a:prstGeom>
          <a:noFill/>
          <a:ln>
            <a:solidFill>
              <a:srgbClr val="FF0000">
                <a:alpha val="8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6483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13A99-A21A-4988-842B-F421E8325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20" y="52958"/>
            <a:ext cx="7858109" cy="709042"/>
          </a:xfrm>
        </p:spPr>
        <p:txBody>
          <a:bodyPr>
            <a:normAutofit/>
          </a:bodyPr>
          <a:lstStyle/>
          <a:p>
            <a:r>
              <a:rPr lang="en-IN" b="1" cap="none" dirty="0" err="1">
                <a:solidFill>
                  <a:srgbClr val="FFFF00"/>
                </a:solidFill>
              </a:rPr>
              <a:t>PubMed</a:t>
            </a:r>
            <a:r>
              <a:rPr lang="en-IN" b="1" cap="none" dirty="0">
                <a:solidFill>
                  <a:srgbClr val="FFFF00"/>
                </a:solidFill>
              </a:rPr>
              <a:t> Record</a:t>
            </a:r>
          </a:p>
        </p:txBody>
      </p:sp>
      <p:pic>
        <p:nvPicPr>
          <p:cNvPr id="5" name="Content Placeholder 4" descr="Screen Clipping">
            <a:extLst>
              <a:ext uri="{FF2B5EF4-FFF2-40B4-BE49-F238E27FC236}">
                <a16:creationId xmlns:a16="http://schemas.microsoft.com/office/drawing/2014/main" id="{988D4710-3A33-46AD-8CED-5D4653927A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" y="609600"/>
            <a:ext cx="9036050" cy="6096000"/>
          </a:xfrm>
        </p:spPr>
      </p:pic>
      <p:sp>
        <p:nvSpPr>
          <p:cNvPr id="9" name="Left Arrow 8"/>
          <p:cNvSpPr/>
          <p:nvPr/>
        </p:nvSpPr>
        <p:spPr>
          <a:xfrm>
            <a:off x="1828800" y="609600"/>
            <a:ext cx="1676400" cy="304800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Journal</a:t>
            </a:r>
            <a:r>
              <a:rPr lang="en-US" sz="1000" dirty="0"/>
              <a:t> </a:t>
            </a:r>
            <a:r>
              <a:rPr lang="en-US" sz="1000" dirty="0">
                <a:solidFill>
                  <a:schemeClr val="bg1"/>
                </a:solidFill>
              </a:rPr>
              <a:t>source</a:t>
            </a:r>
          </a:p>
        </p:txBody>
      </p:sp>
      <p:sp>
        <p:nvSpPr>
          <p:cNvPr id="10" name="Left Arrow 9"/>
          <p:cNvSpPr/>
          <p:nvPr/>
        </p:nvSpPr>
        <p:spPr>
          <a:xfrm>
            <a:off x="2133600" y="914400"/>
            <a:ext cx="1676400" cy="304800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11" name="Left Arrow 10"/>
          <p:cNvSpPr/>
          <p:nvPr/>
        </p:nvSpPr>
        <p:spPr>
          <a:xfrm>
            <a:off x="609600" y="1143000"/>
            <a:ext cx="1676400" cy="304800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Author</a:t>
            </a:r>
          </a:p>
        </p:txBody>
      </p:sp>
      <p:sp>
        <p:nvSpPr>
          <p:cNvPr id="12" name="Left Arrow 11"/>
          <p:cNvSpPr/>
          <p:nvPr/>
        </p:nvSpPr>
        <p:spPr>
          <a:xfrm>
            <a:off x="685800" y="1828800"/>
            <a:ext cx="1676400" cy="304800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Abstract</a:t>
            </a:r>
          </a:p>
        </p:txBody>
      </p:sp>
      <p:sp>
        <p:nvSpPr>
          <p:cNvPr id="13" name="Left Arrow 12"/>
          <p:cNvSpPr/>
          <p:nvPr/>
        </p:nvSpPr>
        <p:spPr>
          <a:xfrm>
            <a:off x="609600" y="5562600"/>
            <a:ext cx="1676400" cy="304800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Publication type</a:t>
            </a:r>
          </a:p>
        </p:txBody>
      </p:sp>
      <p:sp>
        <p:nvSpPr>
          <p:cNvPr id="15" name="Left Arrow 14"/>
          <p:cNvSpPr/>
          <p:nvPr/>
        </p:nvSpPr>
        <p:spPr>
          <a:xfrm>
            <a:off x="1295400" y="6096000"/>
            <a:ext cx="1676400" cy="304800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Con. Vocabulary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0" y="4267200"/>
            <a:ext cx="1219200" cy="1524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63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511473" cy="533400"/>
          </a:xfrm>
        </p:spPr>
        <p:txBody>
          <a:bodyPr/>
          <a:lstStyle/>
          <a:p>
            <a:r>
              <a:rPr lang="en-US" cap="none" dirty="0">
                <a:solidFill>
                  <a:srgbClr val="FFC000"/>
                </a:solidFill>
              </a:rPr>
              <a:t>Home Page: </a:t>
            </a:r>
            <a:r>
              <a:rPr lang="en-US" cap="none" dirty="0" err="1">
                <a:solidFill>
                  <a:srgbClr val="FFC000"/>
                </a:solidFill>
              </a:rPr>
              <a:t>PubMed</a:t>
            </a:r>
            <a:r>
              <a:rPr lang="en-US" cap="none" dirty="0">
                <a:solidFill>
                  <a:srgbClr val="FFC000"/>
                </a:solidFill>
              </a:rPr>
              <a:t>…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970" t="8944" r="19137" b="3106"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511473" cy="609600"/>
          </a:xfrm>
        </p:spPr>
        <p:txBody>
          <a:bodyPr/>
          <a:lstStyle/>
          <a:p>
            <a:r>
              <a:rPr lang="en-US" cap="none" dirty="0">
                <a:solidFill>
                  <a:srgbClr val="FFC000"/>
                </a:solidFill>
              </a:rPr>
              <a:t>…Home Page: </a:t>
            </a:r>
            <a:r>
              <a:rPr lang="en-US" cap="none" dirty="0" err="1">
                <a:solidFill>
                  <a:srgbClr val="FFC000"/>
                </a:solidFill>
              </a:rPr>
              <a:t>PubMed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163" t="9348" r="19268" b="3928"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1295400" y="990600"/>
            <a:ext cx="1219200" cy="2590800"/>
          </a:xfrm>
          <a:prstGeom prst="roundRect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43E3C-A939-4917-9677-80BB23777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263" y="241747"/>
            <a:ext cx="7511473" cy="596453"/>
          </a:xfrm>
        </p:spPr>
        <p:txBody>
          <a:bodyPr>
            <a:normAutofit fontScale="90000"/>
          </a:bodyPr>
          <a:lstStyle/>
          <a:p>
            <a:pPr algn="ctr"/>
            <a:r>
              <a:rPr lang="en-IN" sz="3600" b="1" cap="none" dirty="0" err="1">
                <a:solidFill>
                  <a:schemeClr val="tx1"/>
                </a:solidFill>
              </a:rPr>
              <a:t>MeSH</a:t>
            </a:r>
            <a:endParaRPr lang="en-IN" sz="3600" b="1" cap="none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253CC-2FFC-4274-AF3D-A5A407405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348" y="1285860"/>
            <a:ext cx="7786100" cy="5095468"/>
          </a:xfrm>
        </p:spPr>
        <p:txBody>
          <a:bodyPr>
            <a:normAutofit fontScale="92500" lnSpcReduction="20000"/>
          </a:bodyPr>
          <a:lstStyle/>
          <a:p>
            <a:r>
              <a:rPr lang="en-US" sz="2800" cap="none" dirty="0">
                <a:solidFill>
                  <a:srgbClr val="FFFF00"/>
                </a:solidFill>
              </a:rPr>
              <a:t>Controlled Vocabulary: List of terms </a:t>
            </a:r>
          </a:p>
          <a:p>
            <a:endParaRPr lang="en-US" sz="2800" cap="none" dirty="0">
              <a:solidFill>
                <a:srgbClr val="FFFF00"/>
              </a:solidFill>
            </a:endParaRPr>
          </a:p>
          <a:p>
            <a:r>
              <a:rPr lang="en-US" sz="2800" cap="none" dirty="0">
                <a:solidFill>
                  <a:srgbClr val="FFFF00"/>
                </a:solidFill>
              </a:rPr>
              <a:t>Used to </a:t>
            </a:r>
            <a:r>
              <a:rPr lang="en-US" sz="2800" cap="none" dirty="0">
                <a:solidFill>
                  <a:srgbClr val="FF0000"/>
                </a:solidFill>
              </a:rPr>
              <a:t>index</a:t>
            </a:r>
            <a:r>
              <a:rPr lang="en-US" sz="2800" cap="none" dirty="0"/>
              <a:t> &amp; </a:t>
            </a:r>
            <a:r>
              <a:rPr lang="en-US" sz="2800" cap="none" dirty="0">
                <a:solidFill>
                  <a:srgbClr val="FF0000"/>
                </a:solidFill>
              </a:rPr>
              <a:t>retrieve</a:t>
            </a:r>
            <a:r>
              <a:rPr lang="en-US" sz="2800" cap="none" dirty="0"/>
              <a:t> </a:t>
            </a:r>
            <a:r>
              <a:rPr lang="en-US" sz="2800" cap="none" dirty="0">
                <a:solidFill>
                  <a:srgbClr val="FFFF00"/>
                </a:solidFill>
              </a:rPr>
              <a:t>content</a:t>
            </a:r>
          </a:p>
          <a:p>
            <a:endParaRPr lang="en-US" sz="2800" cap="none" dirty="0">
              <a:solidFill>
                <a:srgbClr val="FFFF00"/>
              </a:solidFill>
            </a:endParaRPr>
          </a:p>
          <a:p>
            <a:r>
              <a:rPr lang="en-US" sz="2800" cap="none" dirty="0">
                <a:solidFill>
                  <a:srgbClr val="FFFF00"/>
                </a:solidFill>
              </a:rPr>
              <a:t>Uniformity</a:t>
            </a:r>
            <a:r>
              <a:rPr lang="en-US" sz="2800" cap="none" dirty="0"/>
              <a:t> and </a:t>
            </a:r>
            <a:r>
              <a:rPr lang="en-US" sz="2800" cap="none" dirty="0">
                <a:solidFill>
                  <a:srgbClr val="FFFF00"/>
                </a:solidFill>
              </a:rPr>
              <a:t>consistency</a:t>
            </a:r>
            <a:r>
              <a:rPr lang="en-US" sz="2800" cap="none" dirty="0"/>
              <a:t> to indexing</a:t>
            </a:r>
          </a:p>
          <a:p>
            <a:endParaRPr lang="en-US" sz="2800" cap="none" dirty="0">
              <a:solidFill>
                <a:srgbClr val="00B0F0"/>
              </a:solidFill>
            </a:endParaRPr>
          </a:p>
          <a:p>
            <a:r>
              <a:rPr lang="en-US" sz="2800" cap="none" dirty="0">
                <a:solidFill>
                  <a:srgbClr val="00B0F0"/>
                </a:solidFill>
              </a:rPr>
              <a:t>Effective Retrieval </a:t>
            </a:r>
          </a:p>
          <a:p>
            <a:endParaRPr lang="en-US" sz="2800" cap="none" dirty="0">
              <a:solidFill>
                <a:srgbClr val="FFFF00"/>
              </a:solidFill>
            </a:endParaRPr>
          </a:p>
          <a:p>
            <a:r>
              <a:rPr lang="en-US" sz="2800" cap="none" dirty="0" err="1">
                <a:solidFill>
                  <a:srgbClr val="FFFF00"/>
                </a:solidFill>
              </a:rPr>
              <a:t>MeSH</a:t>
            </a:r>
            <a:r>
              <a:rPr lang="en-US" sz="2800" cap="none" dirty="0"/>
              <a:t>-</a:t>
            </a:r>
            <a:r>
              <a:rPr lang="en-US" sz="2800" cap="none" dirty="0">
                <a:solidFill>
                  <a:srgbClr val="FF0000"/>
                </a:solidFill>
              </a:rPr>
              <a:t>Me</a:t>
            </a:r>
            <a:r>
              <a:rPr lang="en-US" sz="2800" cap="none" dirty="0"/>
              <a:t>dical </a:t>
            </a:r>
            <a:r>
              <a:rPr lang="en-US" sz="2800" cap="none" dirty="0">
                <a:solidFill>
                  <a:srgbClr val="FF0000"/>
                </a:solidFill>
              </a:rPr>
              <a:t>S</a:t>
            </a:r>
            <a:r>
              <a:rPr lang="en-US" sz="2800" cap="none" dirty="0"/>
              <a:t>ubject </a:t>
            </a:r>
            <a:r>
              <a:rPr lang="en-US" sz="2800" cap="none" dirty="0">
                <a:solidFill>
                  <a:srgbClr val="FF0000"/>
                </a:solidFill>
              </a:rPr>
              <a:t>H</a:t>
            </a:r>
            <a:r>
              <a:rPr lang="en-US" sz="2800" cap="none" dirty="0"/>
              <a:t>eading</a:t>
            </a:r>
          </a:p>
          <a:p>
            <a:pPr>
              <a:buNone/>
            </a:pPr>
            <a:r>
              <a:rPr lang="en-US" sz="2800" cap="none" dirty="0">
                <a:solidFill>
                  <a:srgbClr val="FFFF00"/>
                </a:solidFill>
              </a:rPr>
              <a:t>			</a:t>
            </a:r>
            <a:r>
              <a:rPr lang="en-US" sz="2800" cap="none" dirty="0">
                <a:solidFill>
                  <a:srgbClr val="FF0000"/>
                </a:solidFill>
              </a:rPr>
              <a:t>Controlled Vocabulary of MEDLINE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49205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511473" cy="990600"/>
          </a:xfrm>
        </p:spPr>
        <p:txBody>
          <a:bodyPr/>
          <a:lstStyle/>
          <a:p>
            <a:r>
              <a:rPr lang="en-IN" b="1" cap="none" dirty="0" err="1">
                <a:solidFill>
                  <a:schemeClr val="tx1"/>
                </a:solidFill>
              </a:rPr>
              <a:t>MeSH</a:t>
            </a:r>
            <a:r>
              <a:rPr lang="en-IN" b="1" cap="none" dirty="0">
                <a:solidFill>
                  <a:schemeClr val="tx1"/>
                </a:solidFill>
              </a:rPr>
              <a:t>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348" y="1785926"/>
            <a:ext cx="7511472" cy="4316134"/>
          </a:xfrm>
        </p:spPr>
        <p:txBody>
          <a:bodyPr>
            <a:normAutofit/>
          </a:bodyPr>
          <a:lstStyle/>
          <a:p>
            <a:pPr fontAlgn="base"/>
            <a:r>
              <a:rPr lang="en-IN" sz="2800" cap="none" dirty="0">
                <a:solidFill>
                  <a:srgbClr val="FFFF00"/>
                </a:solidFill>
              </a:rPr>
              <a:t>Headings</a:t>
            </a:r>
          </a:p>
          <a:p>
            <a:pPr fontAlgn="base"/>
            <a:endParaRPr lang="en-IN" sz="2800" cap="none" dirty="0">
              <a:solidFill>
                <a:srgbClr val="FFFF00"/>
              </a:solidFill>
            </a:endParaRPr>
          </a:p>
          <a:p>
            <a:pPr fontAlgn="base"/>
            <a:r>
              <a:rPr lang="en-IN" sz="2800" cap="none" dirty="0">
                <a:solidFill>
                  <a:srgbClr val="FFFF00"/>
                </a:solidFill>
              </a:rPr>
              <a:t>Subheadings</a:t>
            </a:r>
          </a:p>
          <a:p>
            <a:pPr fontAlgn="base"/>
            <a:endParaRPr lang="en-IN" sz="2800" cap="none" dirty="0">
              <a:solidFill>
                <a:srgbClr val="FFFF00"/>
              </a:solidFill>
            </a:endParaRPr>
          </a:p>
          <a:p>
            <a:pPr fontAlgn="base"/>
            <a:r>
              <a:rPr lang="en-IN" sz="2800" cap="none" dirty="0">
                <a:solidFill>
                  <a:srgbClr val="FFFF00"/>
                </a:solidFill>
              </a:rPr>
              <a:t>Supplementary Concept Records</a:t>
            </a:r>
          </a:p>
          <a:p>
            <a:pPr fontAlgn="base"/>
            <a:endParaRPr lang="en-IN" sz="2800" cap="none" dirty="0">
              <a:solidFill>
                <a:srgbClr val="FFFF00"/>
              </a:solidFill>
            </a:endParaRPr>
          </a:p>
          <a:p>
            <a:pPr fontAlgn="base"/>
            <a:r>
              <a:rPr lang="en-IN" sz="2800" cap="none" dirty="0">
                <a:solidFill>
                  <a:srgbClr val="FFFF00"/>
                </a:solidFill>
              </a:rPr>
              <a:t>Publication Types /Characteristics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2600"/>
            <a:ext cx="7511473" cy="826680"/>
          </a:xfrm>
        </p:spPr>
        <p:txBody>
          <a:bodyPr>
            <a:normAutofit/>
          </a:bodyPr>
          <a:lstStyle/>
          <a:p>
            <a:r>
              <a:rPr lang="en-IN" sz="3400" cap="none" dirty="0">
                <a:solidFill>
                  <a:schemeClr val="tx1"/>
                </a:solidFill>
              </a:rPr>
              <a:t>Headings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359080" cy="4959060"/>
          </a:xfrm>
        </p:spPr>
        <p:txBody>
          <a:bodyPr>
            <a:normAutofit fontScale="85000" lnSpcReduction="10000"/>
          </a:bodyPr>
          <a:lstStyle/>
          <a:p>
            <a:r>
              <a:rPr lang="en-IN" sz="3300" b="1" cap="none" dirty="0">
                <a:solidFill>
                  <a:srgbClr val="FF0000"/>
                </a:solidFill>
              </a:rPr>
              <a:t>Concepts</a:t>
            </a:r>
            <a:r>
              <a:rPr lang="en-IN" sz="3300" cap="none" dirty="0"/>
              <a:t> used to </a:t>
            </a:r>
            <a:r>
              <a:rPr lang="en-IN" sz="3300" cap="none" dirty="0" err="1"/>
              <a:t>repr</a:t>
            </a:r>
            <a:r>
              <a:rPr lang="en-IN" sz="3300" cap="none" dirty="0"/>
              <a:t>. biomedical literature</a:t>
            </a:r>
          </a:p>
          <a:p>
            <a:r>
              <a:rPr lang="en-IN" sz="3300" cap="none" dirty="0">
                <a:solidFill>
                  <a:srgbClr val="FFFF00"/>
                </a:solidFill>
              </a:rPr>
              <a:t>Also known as Main Headings/Descriptors</a:t>
            </a:r>
          </a:p>
          <a:p>
            <a:r>
              <a:rPr lang="en-IN" sz="3200" cap="none" dirty="0">
                <a:solidFill>
                  <a:srgbClr val="FFFF00"/>
                </a:solidFill>
              </a:rPr>
              <a:t>26,000 + </a:t>
            </a:r>
            <a:r>
              <a:rPr lang="en-IN" sz="3200" cap="none" dirty="0" err="1">
                <a:solidFill>
                  <a:srgbClr val="FFFF00"/>
                </a:solidFill>
              </a:rPr>
              <a:t>MeSH</a:t>
            </a:r>
            <a:r>
              <a:rPr lang="en-IN" sz="3200" cap="none" dirty="0">
                <a:solidFill>
                  <a:srgbClr val="FFFF00"/>
                </a:solidFill>
              </a:rPr>
              <a:t> headings </a:t>
            </a:r>
          </a:p>
          <a:p>
            <a:r>
              <a:rPr lang="en-IN" sz="3200" cap="none" dirty="0" err="1">
                <a:solidFill>
                  <a:srgbClr val="FF0000"/>
                </a:solidFill>
              </a:rPr>
              <a:t>Eg</a:t>
            </a:r>
            <a:r>
              <a:rPr lang="en-IN" sz="3200" cap="none" dirty="0"/>
              <a:t>. </a:t>
            </a:r>
          </a:p>
          <a:p>
            <a:pPr marL="0" indent="0">
              <a:buNone/>
            </a:pPr>
            <a:r>
              <a:rPr lang="en-IN" sz="3200" cap="none" dirty="0"/>
              <a:t>		</a:t>
            </a:r>
            <a:r>
              <a:rPr lang="en-IN" sz="3200" cap="none" dirty="0">
                <a:solidFill>
                  <a:srgbClr val="FFFF00"/>
                </a:solidFill>
              </a:rPr>
              <a:t>Hearing Loss</a:t>
            </a:r>
            <a:r>
              <a:rPr lang="en-IN" sz="3200" cap="none" dirty="0">
                <a:solidFill>
                  <a:srgbClr val="FF0000"/>
                </a:solidFill>
              </a:rPr>
              <a:t>, </a:t>
            </a:r>
            <a:r>
              <a:rPr lang="en-IN" sz="3200" cap="none" dirty="0">
                <a:solidFill>
                  <a:schemeClr val="tx1"/>
                </a:solidFill>
              </a:rPr>
              <a:t>Speech Sound Disorder</a:t>
            </a:r>
            <a:r>
              <a:rPr lang="en-IN" sz="3200" b="1" cap="none" dirty="0">
                <a:solidFill>
                  <a:srgbClr val="FF0000"/>
                </a:solidFill>
              </a:rPr>
              <a:t>, </a:t>
            </a:r>
          </a:p>
          <a:p>
            <a:pPr marL="0" indent="0">
              <a:buNone/>
            </a:pPr>
            <a:r>
              <a:rPr lang="en-IN" sz="3200" b="1" cap="none" dirty="0">
                <a:solidFill>
                  <a:srgbClr val="FF0000"/>
                </a:solidFill>
              </a:rPr>
              <a:t>		</a:t>
            </a:r>
            <a:r>
              <a:rPr lang="en-IN" sz="3200" cap="none" dirty="0">
                <a:solidFill>
                  <a:srgbClr val="FF0000"/>
                </a:solidFill>
              </a:rPr>
              <a:t>Phonological Disorder, </a:t>
            </a:r>
            <a:r>
              <a:rPr lang="en-IN" sz="3200" cap="none" dirty="0">
                <a:solidFill>
                  <a:srgbClr val="FFFF00"/>
                </a:solidFill>
              </a:rPr>
              <a:t>Articulation Tests</a:t>
            </a:r>
          </a:p>
          <a:p>
            <a:pPr marL="0" indent="0">
              <a:buNone/>
            </a:pPr>
            <a:br>
              <a:rPr lang="en-IN" dirty="0"/>
            </a:br>
            <a:br>
              <a:rPr lang="en-IN" dirty="0"/>
            </a:br>
            <a:endParaRPr lang="en-IN" b="1" dirty="0"/>
          </a:p>
          <a:p>
            <a:endParaRPr lang="en-IN" b="1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511473" cy="852510"/>
          </a:xfrm>
        </p:spPr>
        <p:txBody>
          <a:bodyPr/>
          <a:lstStyle/>
          <a:p>
            <a:r>
              <a:rPr lang="en-IN" b="1" cap="none" dirty="0">
                <a:solidFill>
                  <a:srgbClr val="FFFF00"/>
                </a:solidFill>
              </a:rPr>
              <a:t>Subheadings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4465012"/>
          </a:xfrm>
        </p:spPr>
        <p:txBody>
          <a:bodyPr/>
          <a:lstStyle/>
          <a:p>
            <a:r>
              <a:rPr lang="en-IN" sz="2800" cap="none" dirty="0"/>
              <a:t>Terms for qualifying the headings</a:t>
            </a:r>
          </a:p>
          <a:p>
            <a:pPr>
              <a:buNone/>
            </a:pPr>
            <a:endParaRPr lang="en-IN" sz="2800" cap="none" dirty="0"/>
          </a:p>
          <a:p>
            <a:r>
              <a:rPr lang="en-IN" sz="2800" cap="none" dirty="0"/>
              <a:t>Examples</a:t>
            </a:r>
          </a:p>
          <a:p>
            <a:pPr>
              <a:buNone/>
            </a:pPr>
            <a:r>
              <a:rPr lang="en-IN" sz="2800" cap="none" dirty="0"/>
              <a:t>			 Autism/</a:t>
            </a:r>
            <a:r>
              <a:rPr lang="en-IN" sz="2800" cap="none" dirty="0">
                <a:solidFill>
                  <a:srgbClr val="FF0000"/>
                </a:solidFill>
              </a:rPr>
              <a:t>Diagnosis</a:t>
            </a:r>
          </a:p>
          <a:p>
            <a:pPr>
              <a:buNone/>
            </a:pPr>
            <a:r>
              <a:rPr lang="en-IN" sz="2800" cap="none" dirty="0"/>
              <a:t>			 Autism/</a:t>
            </a:r>
            <a:r>
              <a:rPr lang="en-IN" sz="2800" cap="none" dirty="0">
                <a:solidFill>
                  <a:srgbClr val="FF0000"/>
                </a:solidFill>
              </a:rPr>
              <a:t>Therapy</a:t>
            </a:r>
          </a:p>
          <a:p>
            <a:endParaRPr lang="en-IN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D2C80-277A-4680-AC4E-9E1305CC0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48" y="0"/>
            <a:ext cx="7511473" cy="1000108"/>
          </a:xfrm>
        </p:spPr>
        <p:txBody>
          <a:bodyPr>
            <a:normAutofit/>
          </a:bodyPr>
          <a:lstStyle/>
          <a:p>
            <a:r>
              <a:rPr lang="en-IN" sz="3200" cap="none" dirty="0">
                <a:solidFill>
                  <a:srgbClr val="FFFF00"/>
                </a:solidFill>
              </a:rPr>
              <a:t>Heading &amp; </a:t>
            </a:r>
            <a:r>
              <a:rPr lang="en-IN" sz="3200" cap="none" dirty="0" err="1">
                <a:solidFill>
                  <a:srgbClr val="FFFF00"/>
                </a:solidFill>
              </a:rPr>
              <a:t>SubHeadings</a:t>
            </a:r>
            <a:r>
              <a:rPr lang="en-IN" sz="3200" cap="none" dirty="0">
                <a:solidFill>
                  <a:srgbClr val="FFFF00"/>
                </a:solidFill>
              </a:rPr>
              <a:t>: Example</a:t>
            </a:r>
          </a:p>
        </p:txBody>
      </p:sp>
      <p:pic>
        <p:nvPicPr>
          <p:cNvPr id="5" name="Content Placeholder 4" descr="Screen Clipping">
            <a:extLst>
              <a:ext uri="{FF2B5EF4-FFF2-40B4-BE49-F238E27FC236}">
                <a16:creationId xmlns:a16="http://schemas.microsoft.com/office/drawing/2014/main" id="{A4AC43E7-79F6-4137-AB5E-506AB08421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825277"/>
            <a:ext cx="8892479" cy="5572164"/>
          </a:xfrm>
          <a:ln>
            <a:solidFill>
              <a:srgbClr val="FF0000"/>
            </a:solidFill>
          </a:ln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2203FEBB-C23F-4C72-8818-9BF0C6899E4D}"/>
              </a:ext>
            </a:extLst>
          </p:cNvPr>
          <p:cNvSpPr/>
          <p:nvPr/>
        </p:nvSpPr>
        <p:spPr>
          <a:xfrm>
            <a:off x="257148" y="825277"/>
            <a:ext cx="885852" cy="470123"/>
          </a:xfrm>
          <a:prstGeom prst="round2SameRect">
            <a:avLst>
              <a:gd name="adj1" fmla="val 0"/>
              <a:gd name="adj2" fmla="val 0"/>
            </a:avLst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6E022FC9-FE25-4AC5-9D89-E31BF2CEBA03}"/>
              </a:ext>
            </a:extLst>
          </p:cNvPr>
          <p:cNvSpPr/>
          <p:nvPr/>
        </p:nvSpPr>
        <p:spPr>
          <a:xfrm rot="572978">
            <a:off x="5346782" y="1989263"/>
            <a:ext cx="1676400" cy="675143"/>
          </a:xfrm>
          <a:prstGeom prst="leftArrow">
            <a:avLst/>
          </a:prstGeom>
          <a:noFill/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rgbClr val="FF0000"/>
                </a:solidFill>
              </a:rPr>
              <a:t>Scope note</a:t>
            </a:r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35CA44D6-29A2-40EA-A541-65E3FD0056DF}"/>
              </a:ext>
            </a:extLst>
          </p:cNvPr>
          <p:cNvSpPr/>
          <p:nvPr/>
        </p:nvSpPr>
        <p:spPr>
          <a:xfrm>
            <a:off x="244146" y="2654076"/>
            <a:ext cx="1203653" cy="470123"/>
          </a:xfrm>
          <a:prstGeom prst="round2SameRect">
            <a:avLst>
              <a:gd name="adj1" fmla="val 0"/>
              <a:gd name="adj2" fmla="val 0"/>
            </a:avLst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3461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15" y="0"/>
            <a:ext cx="7046570" cy="1008112"/>
          </a:xfrm>
        </p:spPr>
        <p:txBody>
          <a:bodyPr>
            <a:normAutofit/>
          </a:bodyPr>
          <a:lstStyle/>
          <a:p>
            <a:pPr algn="ctr"/>
            <a:r>
              <a:rPr lang="en-IN" sz="3600" cap="none" dirty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8112"/>
            <a:ext cx="9155360" cy="623731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IN" sz="11200" cap="none" dirty="0"/>
          </a:p>
          <a:p>
            <a:r>
              <a:rPr lang="en-IN" sz="11200" cap="none" dirty="0">
                <a:solidFill>
                  <a:srgbClr val="FFFF00"/>
                </a:solidFill>
              </a:rPr>
              <a:t>Web-based health literature database</a:t>
            </a:r>
          </a:p>
          <a:p>
            <a:endParaRPr lang="en-IN" sz="11200" dirty="0">
              <a:solidFill>
                <a:srgbClr val="FFFF00"/>
              </a:solidFill>
            </a:endParaRPr>
          </a:p>
          <a:p>
            <a:r>
              <a:rPr lang="en-IN" sz="11200" cap="none" dirty="0">
                <a:solidFill>
                  <a:srgbClr val="FFFF00"/>
                </a:solidFill>
              </a:rPr>
              <a:t>National Library of Medicine, USA</a:t>
            </a:r>
          </a:p>
          <a:p>
            <a:pPr marL="0" indent="0">
              <a:buNone/>
            </a:pPr>
            <a:endParaRPr lang="en-IN" sz="11200" dirty="0">
              <a:solidFill>
                <a:srgbClr val="FFFF00"/>
              </a:solidFill>
            </a:endParaRPr>
          </a:p>
          <a:p>
            <a:r>
              <a:rPr lang="en-IN" sz="11200" dirty="0">
                <a:solidFill>
                  <a:srgbClr val="FFFF00"/>
                </a:solidFill>
              </a:rPr>
              <a:t>S</a:t>
            </a:r>
            <a:r>
              <a:rPr lang="en-IN" sz="11200" cap="none" dirty="0">
                <a:solidFill>
                  <a:srgbClr val="FFFF00"/>
                </a:solidFill>
              </a:rPr>
              <a:t>ince 1996</a:t>
            </a:r>
          </a:p>
          <a:p>
            <a:pPr marL="0" indent="0">
              <a:buNone/>
            </a:pPr>
            <a:r>
              <a:rPr lang="en-IN" sz="11200" dirty="0">
                <a:solidFill>
                  <a:srgbClr val="FFFF00"/>
                </a:solidFill>
              </a:rPr>
              <a:t>		</a:t>
            </a:r>
            <a:endParaRPr lang="en-IN" sz="4100" dirty="0"/>
          </a:p>
          <a:p>
            <a:pPr lvl="1" indent="0">
              <a:buNone/>
              <a:tabLst>
                <a:tab pos="900113" algn="l"/>
              </a:tabLst>
            </a:pPr>
            <a:r>
              <a:rPr lang="en-IN" dirty="0"/>
              <a:t>     </a:t>
            </a:r>
          </a:p>
          <a:p>
            <a:pPr lvl="1">
              <a:buFont typeface="Wingdings" pitchFamily="2" charset="2"/>
              <a:buChar char="q"/>
            </a:pPr>
            <a:endParaRPr lang="en-IN" dirty="0"/>
          </a:p>
          <a:p>
            <a:pPr>
              <a:buNone/>
            </a:pPr>
            <a:r>
              <a:rPr lang="en-IN" dirty="0"/>
              <a:t>			</a:t>
            </a:r>
          </a:p>
          <a:p>
            <a:pPr>
              <a:buNone/>
            </a:pPr>
            <a:r>
              <a:rPr lang="en-IN" dirty="0"/>
              <a:t>		</a:t>
            </a:r>
          </a:p>
          <a:p>
            <a:pPr>
              <a:buNone/>
            </a:pPr>
            <a:r>
              <a:rPr lang="en-IN" dirty="0"/>
              <a:t>							</a:t>
            </a:r>
          </a:p>
          <a:p>
            <a:pPr>
              <a:buNone/>
            </a:pPr>
            <a:r>
              <a:rPr lang="en-IN" dirty="0"/>
              <a:t>		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b="1" cap="none" dirty="0">
                <a:solidFill>
                  <a:srgbClr val="FFFF00"/>
                </a:solidFill>
              </a:rPr>
              <a:t>Supplementary Concept Records (SCR)</a:t>
            </a:r>
            <a:br>
              <a:rPr lang="en-IN" b="1" cap="none" dirty="0">
                <a:solidFill>
                  <a:srgbClr val="FFFF00"/>
                </a:solidFill>
              </a:rPr>
            </a:br>
            <a:endParaRPr lang="en-IN" b="1" cap="none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28736"/>
            <a:ext cx="7511472" cy="4169218"/>
          </a:xfrm>
        </p:spPr>
        <p:txBody>
          <a:bodyPr>
            <a:normAutofit/>
          </a:bodyPr>
          <a:lstStyle/>
          <a:p>
            <a:r>
              <a:rPr lang="en-IN" sz="2800" cap="none" dirty="0">
                <a:solidFill>
                  <a:srgbClr val="FFFF00"/>
                </a:solidFill>
              </a:rPr>
              <a:t>Chemicals</a:t>
            </a:r>
            <a:r>
              <a:rPr lang="en-IN" sz="2800" cap="none" dirty="0"/>
              <a:t>, </a:t>
            </a:r>
            <a:r>
              <a:rPr lang="en-IN" sz="2800" cap="none" dirty="0">
                <a:solidFill>
                  <a:srgbClr val="00B0F0"/>
                </a:solidFill>
              </a:rPr>
              <a:t>drugs</a:t>
            </a:r>
            <a:r>
              <a:rPr lang="en-IN" sz="2800" cap="none" dirty="0"/>
              <a:t> &amp; </a:t>
            </a:r>
            <a:r>
              <a:rPr lang="en-IN" sz="2800" cap="none" dirty="0">
                <a:solidFill>
                  <a:srgbClr val="FFFF00"/>
                </a:solidFill>
              </a:rPr>
              <a:t>rare diseases</a:t>
            </a:r>
          </a:p>
          <a:p>
            <a:pPr marL="0" indent="0">
              <a:buNone/>
            </a:pPr>
            <a:endParaRPr lang="en-IN" sz="2800" cap="none" dirty="0"/>
          </a:p>
          <a:p>
            <a:r>
              <a:rPr lang="en-IN" sz="2800" cap="none" dirty="0"/>
              <a:t>200,000 + terms</a:t>
            </a:r>
          </a:p>
          <a:p>
            <a:pPr marL="0" indent="0">
              <a:buNone/>
            </a:pPr>
            <a:endParaRPr lang="en-IN" sz="2800" cap="none" dirty="0"/>
          </a:p>
          <a:p>
            <a:r>
              <a:rPr lang="en-IN" sz="2800" cap="none" dirty="0"/>
              <a:t>Updated weekly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cap="none" dirty="0">
                <a:solidFill>
                  <a:srgbClr val="FFFF00"/>
                </a:solidFill>
              </a:rPr>
              <a:t>Publication Types / Characteristics </a:t>
            </a:r>
            <a:br>
              <a:rPr lang="en-IN" b="1" cap="none" dirty="0">
                <a:solidFill>
                  <a:srgbClr val="FFFF00"/>
                </a:solidFill>
              </a:rPr>
            </a:br>
            <a:endParaRPr lang="en-IN" b="1" cap="none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348" y="1643050"/>
            <a:ext cx="7511472" cy="4459010"/>
          </a:xfrm>
        </p:spPr>
        <p:txBody>
          <a:bodyPr>
            <a:normAutofit fontScale="85000" lnSpcReduction="20000"/>
          </a:bodyPr>
          <a:lstStyle/>
          <a:p>
            <a:pPr fontAlgn="base"/>
            <a:endParaRPr lang="en-IN" dirty="0">
              <a:effectLst/>
            </a:endParaRPr>
          </a:p>
          <a:p>
            <a:pPr fontAlgn="base"/>
            <a:endParaRPr lang="en-IN" dirty="0">
              <a:effectLst/>
            </a:endParaRPr>
          </a:p>
          <a:p>
            <a:pPr fontAlgn="base">
              <a:lnSpc>
                <a:spcPct val="150000"/>
              </a:lnSpc>
            </a:pPr>
            <a:r>
              <a:rPr lang="en-IN" sz="2800" cap="none" dirty="0">
                <a:effectLst/>
              </a:rPr>
              <a:t>Case Reports</a:t>
            </a:r>
            <a:endParaRPr lang="en-IN" sz="3600" cap="none" dirty="0">
              <a:effectLst/>
            </a:endParaRPr>
          </a:p>
          <a:p>
            <a:pPr fontAlgn="base">
              <a:lnSpc>
                <a:spcPct val="150000"/>
              </a:lnSpc>
            </a:pPr>
            <a:r>
              <a:rPr lang="en-IN" sz="2800" cap="none" dirty="0"/>
              <a:t>Editorial </a:t>
            </a:r>
          </a:p>
          <a:p>
            <a:pPr fontAlgn="base">
              <a:lnSpc>
                <a:spcPct val="150000"/>
              </a:lnSpc>
            </a:pPr>
            <a:r>
              <a:rPr lang="en-IN" sz="2800" cap="none" dirty="0"/>
              <a:t>Journal Article</a:t>
            </a:r>
          </a:p>
          <a:p>
            <a:pPr fontAlgn="base">
              <a:lnSpc>
                <a:spcPct val="150000"/>
              </a:lnSpc>
            </a:pPr>
            <a:r>
              <a:rPr lang="en-IN" sz="2800" cap="none" dirty="0"/>
              <a:t>Letter</a:t>
            </a:r>
          </a:p>
          <a:p>
            <a:pPr fontAlgn="base">
              <a:lnSpc>
                <a:spcPct val="150000"/>
              </a:lnSpc>
            </a:pPr>
            <a:r>
              <a:rPr lang="en-IN" sz="2800" cap="none" dirty="0"/>
              <a:t>Review</a:t>
            </a:r>
          </a:p>
          <a:p>
            <a:pPr fontAlgn="base">
              <a:lnSpc>
                <a:spcPct val="150000"/>
              </a:lnSpc>
            </a:pPr>
            <a:r>
              <a:rPr lang="en-IN" sz="2800" cap="none" dirty="0"/>
              <a:t>Randomized Controlled Trial</a:t>
            </a:r>
          </a:p>
          <a:p>
            <a:pPr fontAlgn="base"/>
            <a:endParaRPr lang="en-IN" sz="3600" cap="none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2B7F4-6C90-42FD-907F-FB262C0D4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695" y="172304"/>
            <a:ext cx="7511473" cy="808424"/>
          </a:xfrm>
        </p:spPr>
        <p:txBody>
          <a:bodyPr>
            <a:normAutofit/>
          </a:bodyPr>
          <a:lstStyle/>
          <a:p>
            <a:r>
              <a:rPr lang="en-US" sz="3200" b="1" cap="none" dirty="0" err="1">
                <a:solidFill>
                  <a:srgbClr val="FF0000"/>
                </a:solidFill>
              </a:rPr>
              <a:t>MeSH</a:t>
            </a:r>
            <a:r>
              <a:rPr lang="en-US" sz="3200" b="1" cap="none" dirty="0">
                <a:solidFill>
                  <a:srgbClr val="FF0000"/>
                </a:solidFill>
              </a:rPr>
              <a:t> Tree</a:t>
            </a:r>
            <a:endParaRPr lang="en-IN" sz="3200" b="1" cap="none" dirty="0">
              <a:solidFill>
                <a:srgbClr val="FF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7C25CA4-AE79-41C0-8F7F-3A8656FD6CAE}"/>
              </a:ext>
            </a:extLst>
          </p:cNvPr>
          <p:cNvSpPr/>
          <p:nvPr/>
        </p:nvSpPr>
        <p:spPr>
          <a:xfrm>
            <a:off x="2555776" y="2996952"/>
            <a:ext cx="1008112" cy="360040"/>
          </a:xfrm>
          <a:prstGeom prst="ellipse">
            <a:avLst/>
          </a:prstGeom>
          <a:noFill/>
          <a:ln>
            <a:solidFill>
              <a:srgbClr val="C00000">
                <a:alpha val="8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Content Placeholder 7" descr="Screen Clipping">
            <a:extLst>
              <a:ext uri="{FF2B5EF4-FFF2-40B4-BE49-F238E27FC236}">
                <a16:creationId xmlns:a16="http://schemas.microsoft.com/office/drawing/2014/main" id="{35CAF715-EF1C-4F3F-806E-4C9709390A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4" r="-1116"/>
          <a:stretch>
            <a:fillRect/>
          </a:stretch>
        </p:blipFill>
        <p:spPr>
          <a:xfrm>
            <a:off x="714348" y="1071546"/>
            <a:ext cx="7572428" cy="5169185"/>
          </a:xfrm>
        </p:spPr>
      </p:pic>
    </p:spTree>
    <p:extLst>
      <p:ext uri="{BB962C8B-B14F-4D97-AF65-F5344CB8AC3E}">
        <p14:creationId xmlns:p14="http://schemas.microsoft.com/office/powerpoint/2010/main" val="2986957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cap="none" dirty="0" err="1">
                <a:solidFill>
                  <a:srgbClr val="FF0000"/>
                </a:solidFill>
              </a:rPr>
              <a:t>MeSH</a:t>
            </a:r>
            <a:r>
              <a:rPr lang="en-IN" b="1" cap="none" dirty="0">
                <a:solidFill>
                  <a:srgbClr val="FF0000"/>
                </a:solidFill>
              </a:rPr>
              <a:t> – Hierarchy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IN" dirty="0"/>
              <a:t>Anatomy </a:t>
            </a:r>
          </a:p>
          <a:p>
            <a:pPr fontAlgn="base">
              <a:buNone/>
            </a:pPr>
            <a:r>
              <a:rPr lang="en-IN" dirty="0"/>
              <a:t>			Body Regions</a:t>
            </a:r>
          </a:p>
          <a:p>
            <a:pPr fontAlgn="base">
              <a:buNone/>
            </a:pPr>
            <a:r>
              <a:rPr lang="en-IN" dirty="0"/>
              <a:t>						Head</a:t>
            </a:r>
          </a:p>
          <a:p>
            <a:pPr lvl="2" fontAlgn="base">
              <a:buNone/>
            </a:pPr>
            <a:r>
              <a:rPr lang="en-IN" b="1" dirty="0"/>
              <a:t>					   Ear</a:t>
            </a:r>
          </a:p>
          <a:p>
            <a:pPr fontAlgn="base"/>
            <a:r>
              <a:rPr lang="en-IN" dirty="0"/>
              <a:t>Anatomy</a:t>
            </a:r>
          </a:p>
          <a:p>
            <a:pPr fontAlgn="base">
              <a:buNone/>
            </a:pPr>
            <a:r>
              <a:rPr lang="en-IN" dirty="0"/>
              <a:t>			Sense Organs</a:t>
            </a:r>
          </a:p>
          <a:p>
            <a:pPr lvl="1" fontAlgn="base">
              <a:buNone/>
            </a:pPr>
            <a:r>
              <a:rPr lang="en-IN" b="1" dirty="0"/>
              <a:t>						Ear</a:t>
            </a:r>
            <a:endParaRPr lang="en-IN" dirty="0"/>
          </a:p>
          <a:p>
            <a:pPr lvl="2" fontAlgn="base">
              <a:buNone/>
            </a:pPr>
            <a:r>
              <a:rPr lang="en-IN" dirty="0"/>
              <a:t>						Ear, External </a:t>
            </a:r>
          </a:p>
          <a:p>
            <a:pPr lvl="2" fontAlgn="base">
              <a:buNone/>
            </a:pPr>
            <a:r>
              <a:rPr lang="en-IN" dirty="0"/>
              <a:t>						Ear, Middle</a:t>
            </a:r>
          </a:p>
          <a:p>
            <a:pPr lvl="2" fontAlgn="base">
              <a:buNone/>
            </a:pPr>
            <a:r>
              <a:rPr lang="en-IN" dirty="0"/>
              <a:t>						Ear, Inner </a:t>
            </a:r>
          </a:p>
          <a:p>
            <a:pPr lvl="2" fontAlgn="base">
              <a:buNone/>
            </a:pPr>
            <a:endParaRPr lang="en-IN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850" y="228600"/>
            <a:ext cx="7511473" cy="990600"/>
          </a:xfrm>
        </p:spPr>
        <p:txBody>
          <a:bodyPr/>
          <a:lstStyle/>
          <a:p>
            <a:r>
              <a:rPr lang="en-IN" b="1" cap="none" dirty="0" err="1">
                <a:solidFill>
                  <a:srgbClr val="FF0000"/>
                </a:solidFill>
              </a:rPr>
              <a:t>MeSH</a:t>
            </a:r>
            <a:r>
              <a:rPr lang="en-IN" b="1" cap="none" dirty="0">
                <a:solidFill>
                  <a:srgbClr val="FF0000"/>
                </a:solidFill>
              </a:rPr>
              <a:t> – Hierarchy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574" y="1066800"/>
            <a:ext cx="8020852" cy="4943168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endParaRPr lang="en-IN" sz="11200" cap="none" dirty="0"/>
          </a:p>
          <a:p>
            <a:pPr marL="0" indent="0" fontAlgn="base">
              <a:buNone/>
            </a:pPr>
            <a:endParaRPr lang="en-IN" sz="11200" cap="none" dirty="0"/>
          </a:p>
          <a:p>
            <a:pPr fontAlgn="base"/>
            <a:endParaRPr lang="en-IN" sz="11200" cap="none" dirty="0"/>
          </a:p>
          <a:p>
            <a:pPr fontAlgn="base"/>
            <a:r>
              <a:rPr lang="en-IN" sz="11200" cap="none" dirty="0"/>
              <a:t>Terms appear in more than one branch</a:t>
            </a:r>
          </a:p>
          <a:p>
            <a:pPr marL="0" indent="0" fontAlgn="base">
              <a:buNone/>
            </a:pPr>
            <a:endParaRPr lang="en-IN" sz="2800" cap="none" dirty="0"/>
          </a:p>
          <a:p>
            <a:pPr marL="0" indent="0" fontAlgn="base">
              <a:buNone/>
            </a:pPr>
            <a:endParaRPr lang="en-IN" sz="2800" cap="none" dirty="0"/>
          </a:p>
          <a:p>
            <a:pPr marL="0" indent="0" fontAlgn="base">
              <a:buNone/>
            </a:pPr>
            <a:endParaRPr lang="en-IN" sz="2800" cap="none" dirty="0"/>
          </a:p>
          <a:p>
            <a:pPr marL="0" indent="0" fontAlgn="base">
              <a:buNone/>
            </a:pPr>
            <a:endParaRPr lang="en-IN" sz="2800" cap="none" dirty="0"/>
          </a:p>
          <a:p>
            <a:pPr marL="0" indent="0" fontAlgn="base">
              <a:buNone/>
            </a:pPr>
            <a:endParaRPr lang="en-IN" sz="2800" cap="none" dirty="0"/>
          </a:p>
          <a:p>
            <a:r>
              <a:rPr lang="en-IN" sz="11200" cap="none" dirty="0"/>
              <a:t>Search for a broader term include narrower</a:t>
            </a:r>
          </a:p>
          <a:p>
            <a:pPr marL="0" indent="0">
              <a:buNone/>
            </a:pPr>
            <a:r>
              <a:rPr lang="en-IN" sz="11200" cap="none" dirty="0"/>
              <a:t>	</a:t>
            </a:r>
          </a:p>
          <a:p>
            <a:pPr marL="0" indent="0">
              <a:buNone/>
            </a:pPr>
            <a:r>
              <a:rPr lang="en-IN" sz="11200" cap="none" dirty="0">
                <a:solidFill>
                  <a:srgbClr val="FFFF00"/>
                </a:solidFill>
              </a:rPr>
              <a:t>			 Automatic Explosion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br>
              <a:rPr lang="en-IN" dirty="0"/>
            </a:br>
            <a:endParaRPr lang="en-IN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0"/>
            <a:ext cx="7511473" cy="714356"/>
          </a:xfrm>
        </p:spPr>
        <p:txBody>
          <a:bodyPr>
            <a:normAutofit/>
          </a:bodyPr>
          <a:lstStyle/>
          <a:p>
            <a:r>
              <a:rPr lang="en-IN" b="1" cap="none" dirty="0" err="1">
                <a:solidFill>
                  <a:schemeClr val="tx1"/>
                </a:solidFill>
              </a:rPr>
              <a:t>MeSH</a:t>
            </a:r>
            <a:r>
              <a:rPr lang="en-IN" b="1" cap="none" dirty="0">
                <a:solidFill>
                  <a:schemeClr val="tx1"/>
                </a:solidFill>
              </a:rPr>
              <a:t> Tree: 16 Main branches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836712"/>
            <a:ext cx="8286808" cy="5806998"/>
          </a:xfrm>
        </p:spPr>
        <p:txBody>
          <a:bodyPr>
            <a:normAutofit fontScale="25000" lnSpcReduction="20000"/>
          </a:bodyPr>
          <a:lstStyle/>
          <a:p>
            <a:pPr fontAlgn="base">
              <a:lnSpc>
                <a:spcPct val="170000"/>
              </a:lnSpc>
              <a:buNone/>
            </a:pPr>
            <a:r>
              <a:rPr lang="en-IN" sz="6000" cap="none" dirty="0"/>
              <a:t>      </a:t>
            </a:r>
            <a:r>
              <a:rPr lang="en-IN" sz="6000" cap="none" dirty="0">
                <a:solidFill>
                  <a:srgbClr val="FFFF00"/>
                </a:solidFill>
              </a:rPr>
              <a:t>1</a:t>
            </a:r>
            <a:r>
              <a:rPr lang="en-IN" sz="6000" cap="none" dirty="0"/>
              <a:t>. </a:t>
            </a:r>
            <a:r>
              <a:rPr lang="en-IN" sz="6000" cap="none" dirty="0">
                <a:solidFill>
                  <a:srgbClr val="FFFF00"/>
                </a:solidFill>
              </a:rPr>
              <a:t>Anatomy</a:t>
            </a:r>
            <a:br>
              <a:rPr lang="en-IN" sz="6000" cap="none" dirty="0">
                <a:solidFill>
                  <a:srgbClr val="FFFF00"/>
                </a:solidFill>
              </a:rPr>
            </a:br>
            <a:r>
              <a:rPr lang="en-IN" sz="6000" cap="none" dirty="0">
                <a:solidFill>
                  <a:srgbClr val="FFFF00"/>
                </a:solidFill>
              </a:rPr>
              <a:t>2. Organisms</a:t>
            </a:r>
            <a:br>
              <a:rPr lang="en-IN" sz="6000" cap="none" dirty="0">
                <a:solidFill>
                  <a:srgbClr val="FFFF00"/>
                </a:solidFill>
              </a:rPr>
            </a:br>
            <a:r>
              <a:rPr lang="en-IN" sz="6000" cap="none" dirty="0">
                <a:solidFill>
                  <a:srgbClr val="FFFF00"/>
                </a:solidFill>
              </a:rPr>
              <a:t>3. Diseases</a:t>
            </a:r>
            <a:br>
              <a:rPr lang="en-IN" sz="6000" cap="none" dirty="0">
                <a:solidFill>
                  <a:srgbClr val="FFFF00"/>
                </a:solidFill>
              </a:rPr>
            </a:br>
            <a:r>
              <a:rPr lang="en-IN" sz="6000" cap="none" dirty="0">
                <a:solidFill>
                  <a:srgbClr val="FFFF00"/>
                </a:solidFill>
              </a:rPr>
              <a:t>4. Chemicals and Drugs</a:t>
            </a:r>
            <a:br>
              <a:rPr lang="en-IN" sz="6000" cap="none" dirty="0">
                <a:solidFill>
                  <a:srgbClr val="FFFF00"/>
                </a:solidFill>
              </a:rPr>
            </a:br>
            <a:r>
              <a:rPr lang="en-IN" sz="6000" cap="none" dirty="0">
                <a:solidFill>
                  <a:srgbClr val="FFFF00"/>
                </a:solidFill>
              </a:rPr>
              <a:t>5. Analytical, Diagnostic and Therapeutic</a:t>
            </a:r>
          </a:p>
          <a:p>
            <a:pPr fontAlgn="base">
              <a:lnSpc>
                <a:spcPct val="170000"/>
              </a:lnSpc>
              <a:buNone/>
            </a:pPr>
            <a:r>
              <a:rPr lang="en-IN" sz="6000" cap="none" dirty="0">
                <a:solidFill>
                  <a:srgbClr val="FFFF00"/>
                </a:solidFill>
              </a:rPr>
              <a:t>      6. Techniques and Equipment</a:t>
            </a:r>
            <a:br>
              <a:rPr lang="en-IN" sz="6000" cap="none" dirty="0">
                <a:solidFill>
                  <a:srgbClr val="FFFF00"/>
                </a:solidFill>
              </a:rPr>
            </a:br>
            <a:r>
              <a:rPr lang="en-IN" sz="6000" cap="none" dirty="0">
                <a:solidFill>
                  <a:srgbClr val="FFFF00"/>
                </a:solidFill>
              </a:rPr>
              <a:t>7. Psychiatry and Psychology</a:t>
            </a:r>
            <a:br>
              <a:rPr lang="en-IN" sz="6000" cap="none" dirty="0">
                <a:solidFill>
                  <a:srgbClr val="FFFF00"/>
                </a:solidFill>
              </a:rPr>
            </a:br>
            <a:r>
              <a:rPr lang="en-IN" sz="6000" cap="none" dirty="0">
                <a:solidFill>
                  <a:srgbClr val="FFFF00"/>
                </a:solidFill>
              </a:rPr>
              <a:t>8. Phenomena and Processes</a:t>
            </a:r>
            <a:br>
              <a:rPr lang="en-IN" sz="6000" cap="none" dirty="0">
                <a:solidFill>
                  <a:srgbClr val="FFFF00"/>
                </a:solidFill>
              </a:rPr>
            </a:br>
            <a:r>
              <a:rPr lang="en-IN" sz="6000" cap="none" dirty="0">
                <a:solidFill>
                  <a:srgbClr val="FFFF00"/>
                </a:solidFill>
              </a:rPr>
              <a:t>9. Disciplines and Occupations</a:t>
            </a:r>
            <a:br>
              <a:rPr lang="en-IN" sz="6000" cap="none" dirty="0">
                <a:solidFill>
                  <a:srgbClr val="FFFF00"/>
                </a:solidFill>
              </a:rPr>
            </a:br>
            <a:r>
              <a:rPr lang="en-IN" sz="6000" cap="none" dirty="0">
                <a:solidFill>
                  <a:srgbClr val="FFFF00"/>
                </a:solidFill>
              </a:rPr>
              <a:t>I0 Anthropology, Education, Sociology and Social </a:t>
            </a:r>
          </a:p>
          <a:p>
            <a:pPr fontAlgn="base">
              <a:lnSpc>
                <a:spcPct val="170000"/>
              </a:lnSpc>
              <a:buNone/>
            </a:pPr>
            <a:r>
              <a:rPr lang="en-IN" sz="6000" cap="none" dirty="0">
                <a:solidFill>
                  <a:srgbClr val="FFFF00"/>
                </a:solidFill>
              </a:rPr>
              <a:t>      11.Phenomena</a:t>
            </a:r>
            <a:br>
              <a:rPr lang="en-IN" sz="6000" cap="none" dirty="0">
                <a:solidFill>
                  <a:srgbClr val="FFFF00"/>
                </a:solidFill>
              </a:rPr>
            </a:br>
            <a:r>
              <a:rPr lang="en-IN" sz="6000" cap="none" dirty="0">
                <a:solidFill>
                  <a:srgbClr val="FFFF00"/>
                </a:solidFill>
              </a:rPr>
              <a:t>12.Technology, Industry, Agriculture</a:t>
            </a:r>
            <a:br>
              <a:rPr lang="en-IN" sz="6000" cap="none" dirty="0">
                <a:solidFill>
                  <a:srgbClr val="FFFF00"/>
                </a:solidFill>
              </a:rPr>
            </a:br>
            <a:r>
              <a:rPr lang="en-IN" sz="6000" cap="none" dirty="0">
                <a:solidFill>
                  <a:srgbClr val="FFFF00"/>
                </a:solidFill>
              </a:rPr>
              <a:t>13. Humanities </a:t>
            </a:r>
            <a:br>
              <a:rPr lang="en-IN" sz="6000" cap="none" dirty="0">
                <a:solidFill>
                  <a:srgbClr val="FFFF00"/>
                </a:solidFill>
              </a:rPr>
            </a:br>
            <a:r>
              <a:rPr lang="en-IN" sz="6000" cap="none" dirty="0">
                <a:solidFill>
                  <a:srgbClr val="FFFF00"/>
                </a:solidFill>
              </a:rPr>
              <a:t>14. Information Science </a:t>
            </a:r>
            <a:br>
              <a:rPr lang="en-IN" sz="6000" cap="none" dirty="0">
                <a:solidFill>
                  <a:srgbClr val="FFFF00"/>
                </a:solidFill>
              </a:rPr>
            </a:br>
            <a:r>
              <a:rPr lang="en-IN" sz="6000" cap="none" dirty="0">
                <a:solidFill>
                  <a:srgbClr val="FFFF00"/>
                </a:solidFill>
              </a:rPr>
              <a:t>15. Named Groups</a:t>
            </a:r>
            <a:br>
              <a:rPr lang="en-IN" sz="6000" cap="none" dirty="0">
                <a:solidFill>
                  <a:srgbClr val="FFFF00"/>
                </a:solidFill>
              </a:rPr>
            </a:br>
            <a:r>
              <a:rPr lang="en-IN" sz="6000" cap="none" dirty="0">
                <a:solidFill>
                  <a:srgbClr val="FFFF00"/>
                </a:solidFill>
              </a:rPr>
              <a:t>16. Health Care</a:t>
            </a:r>
            <a:br>
              <a:rPr lang="en-IN" sz="2600" cap="none" dirty="0"/>
            </a:br>
            <a:r>
              <a:rPr lang="en-IN" sz="2600" cap="none" dirty="0"/>
              <a:t> 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471812" cy="643255"/>
          </a:xfrm>
        </p:spPr>
        <p:txBody>
          <a:bodyPr>
            <a:normAutofit fontScale="90000"/>
          </a:bodyPr>
          <a:lstStyle/>
          <a:p>
            <a:pPr fontAlgn="base"/>
            <a:br>
              <a:rPr lang="en-IN" b="1" cap="none" dirty="0">
                <a:solidFill>
                  <a:srgbClr val="FFFF00"/>
                </a:solidFill>
              </a:rPr>
            </a:br>
            <a:r>
              <a:rPr lang="en-IN" b="1" cap="none" dirty="0">
                <a:solidFill>
                  <a:srgbClr val="FFFF00"/>
                </a:solidFill>
              </a:rPr>
              <a:t>Major Topics</a:t>
            </a:r>
            <a:br>
              <a:rPr lang="en-IN" b="1" cap="none" dirty="0">
                <a:solidFill>
                  <a:srgbClr val="FFFF00"/>
                </a:solidFill>
              </a:rPr>
            </a:br>
            <a:br>
              <a:rPr lang="en-IN" cap="none" dirty="0">
                <a:solidFill>
                  <a:srgbClr val="FFFF00"/>
                </a:solidFill>
              </a:rPr>
            </a:br>
            <a:endParaRPr lang="en-IN" cap="none" dirty="0">
              <a:solidFill>
                <a:srgbClr val="FFFF00"/>
              </a:solidFill>
            </a:endParaRPr>
          </a:p>
        </p:txBody>
      </p:sp>
      <p:pic>
        <p:nvPicPr>
          <p:cNvPr id="8" name="Content Placeholder 7" descr="Screen Clipping">
            <a:extLst>
              <a:ext uri="{FF2B5EF4-FFF2-40B4-BE49-F238E27FC236}">
                <a16:creationId xmlns:a16="http://schemas.microsoft.com/office/drawing/2014/main" id="{755D9157-B004-4442-B7CF-4FA1081173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571480"/>
            <a:ext cx="8501122" cy="6286519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0"/>
            <a:ext cx="7511473" cy="785794"/>
          </a:xfrm>
        </p:spPr>
        <p:txBody>
          <a:bodyPr/>
          <a:lstStyle/>
          <a:p>
            <a:r>
              <a:rPr lang="en-IN" b="1" cap="none" dirty="0">
                <a:solidFill>
                  <a:srgbClr val="FFFF00"/>
                </a:solidFill>
              </a:rPr>
              <a:t>Basic Search</a:t>
            </a:r>
          </a:p>
        </p:txBody>
      </p:sp>
      <p:pic>
        <p:nvPicPr>
          <p:cNvPr id="5" name="Content Placeholder 4" descr="Screen Clipping">
            <a:extLst>
              <a:ext uri="{FF2B5EF4-FFF2-40B4-BE49-F238E27FC236}">
                <a16:creationId xmlns:a16="http://schemas.microsoft.com/office/drawing/2014/main" id="{D286E9A3-C0AC-4359-AED2-B4B65F108E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857232"/>
            <a:ext cx="8715436" cy="5786478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03A16-24B9-4050-81A1-0DB739FB9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0"/>
            <a:ext cx="7511473" cy="1312480"/>
          </a:xfrm>
        </p:spPr>
        <p:txBody>
          <a:bodyPr/>
          <a:lstStyle/>
          <a:p>
            <a:r>
              <a:rPr lang="en-IN" b="1" dirty="0">
                <a:solidFill>
                  <a:srgbClr val="FFFF00"/>
                </a:solidFill>
              </a:rPr>
              <a:t>Advanced Search</a:t>
            </a:r>
          </a:p>
        </p:txBody>
      </p:sp>
      <p:pic>
        <p:nvPicPr>
          <p:cNvPr id="5" name="Content Placeholder 4" descr="Screen Clipping">
            <a:extLst>
              <a:ext uri="{FF2B5EF4-FFF2-40B4-BE49-F238E27FC236}">
                <a16:creationId xmlns:a16="http://schemas.microsoft.com/office/drawing/2014/main" id="{DBAF366A-0640-4D12-A95C-6E1885EE79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071546"/>
            <a:ext cx="8678198" cy="5786454"/>
          </a:xfrm>
        </p:spPr>
      </p:pic>
    </p:spTree>
    <p:extLst>
      <p:ext uri="{BB962C8B-B14F-4D97-AF65-F5344CB8AC3E}">
        <p14:creationId xmlns:p14="http://schemas.microsoft.com/office/powerpoint/2010/main" val="42935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B2870-89DC-4147-BB21-28E0AB7C3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48" y="0"/>
            <a:ext cx="7511473" cy="857232"/>
          </a:xfrm>
        </p:spPr>
        <p:txBody>
          <a:bodyPr/>
          <a:lstStyle/>
          <a:p>
            <a:r>
              <a:rPr lang="en-IN" b="1" dirty="0" err="1">
                <a:solidFill>
                  <a:srgbClr val="FFFF00"/>
                </a:solidFill>
              </a:rPr>
              <a:t>M</a:t>
            </a:r>
            <a:r>
              <a:rPr lang="en-IN" b="1" cap="none" dirty="0" err="1">
                <a:solidFill>
                  <a:srgbClr val="FFFF00"/>
                </a:solidFill>
              </a:rPr>
              <a:t>eSH</a:t>
            </a:r>
            <a:r>
              <a:rPr lang="en-IN" b="1" cap="none" dirty="0">
                <a:solidFill>
                  <a:srgbClr val="FFFF00"/>
                </a:solidFill>
              </a:rPr>
              <a:t> Based Search</a:t>
            </a:r>
            <a:endParaRPr lang="en-IN" b="1" dirty="0">
              <a:solidFill>
                <a:srgbClr val="FFFF00"/>
              </a:solidFill>
            </a:endParaRPr>
          </a:p>
        </p:txBody>
      </p:sp>
      <p:pic>
        <p:nvPicPr>
          <p:cNvPr id="5" name="Content Placeholder 4" descr="Screen Clipping">
            <a:extLst>
              <a:ext uri="{FF2B5EF4-FFF2-40B4-BE49-F238E27FC236}">
                <a16:creationId xmlns:a16="http://schemas.microsoft.com/office/drawing/2014/main" id="{8FFC29AA-1A13-4BA7-8C66-DCC21CCC78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8892480" cy="5661248"/>
          </a:xfrm>
        </p:spPr>
      </p:pic>
    </p:spTree>
    <p:extLst>
      <p:ext uri="{BB962C8B-B14F-4D97-AF65-F5344CB8AC3E}">
        <p14:creationId xmlns:p14="http://schemas.microsoft.com/office/powerpoint/2010/main" val="3893793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5F3F3-C94D-446D-B005-40C1E0632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263" y="260648"/>
            <a:ext cx="7511473" cy="1152128"/>
          </a:xfrm>
        </p:spPr>
        <p:txBody>
          <a:bodyPr>
            <a:normAutofit/>
          </a:bodyPr>
          <a:lstStyle/>
          <a:p>
            <a:r>
              <a:rPr lang="en-IN" sz="3200" cap="none" dirty="0">
                <a:solidFill>
                  <a:schemeClr val="tx1"/>
                </a:solidFill>
              </a:rPr>
              <a:t>Origin &amp; Development</a:t>
            </a:r>
            <a:endParaRPr lang="en-IN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54056-078A-4941-93AA-C8B16BBAD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942" y="1268760"/>
            <a:ext cx="8213530" cy="4797102"/>
          </a:xfrm>
        </p:spPr>
        <p:txBody>
          <a:bodyPr>
            <a:normAutofit fontScale="25000" lnSpcReduction="20000"/>
          </a:bodyPr>
          <a:lstStyle/>
          <a:p>
            <a:r>
              <a:rPr lang="en-IN" sz="11200" cap="none" dirty="0">
                <a:solidFill>
                  <a:srgbClr val="FFFF00"/>
                </a:solidFill>
              </a:rPr>
              <a:t>Index Medicus: Abstracting Journal: </a:t>
            </a:r>
            <a:r>
              <a:rPr lang="en-IN" sz="11200" cap="none" dirty="0">
                <a:solidFill>
                  <a:schemeClr val="tx1"/>
                </a:solidFill>
              </a:rPr>
              <a:t>1879</a:t>
            </a:r>
          </a:p>
          <a:p>
            <a:pPr marL="0" indent="0">
              <a:buNone/>
            </a:pPr>
            <a:endParaRPr lang="en-IN" sz="11200" dirty="0">
              <a:solidFill>
                <a:srgbClr val="FFFF00"/>
              </a:solidFill>
            </a:endParaRPr>
          </a:p>
          <a:p>
            <a:r>
              <a:rPr lang="en-IN" sz="11200" dirty="0">
                <a:solidFill>
                  <a:srgbClr val="FFFF00"/>
                </a:solidFill>
              </a:rPr>
              <a:t>MEDLARS</a:t>
            </a:r>
            <a:r>
              <a:rPr lang="en-IN" sz="11200" dirty="0">
                <a:solidFill>
                  <a:srgbClr val="FF0000"/>
                </a:solidFill>
              </a:rPr>
              <a:t>: </a:t>
            </a:r>
            <a:r>
              <a:rPr lang="en-IN" sz="11200" dirty="0" err="1">
                <a:solidFill>
                  <a:srgbClr val="FFFF00"/>
                </a:solidFill>
              </a:rPr>
              <a:t>M</a:t>
            </a:r>
            <a:r>
              <a:rPr lang="en-IN" sz="11200" cap="none" dirty="0" err="1">
                <a:solidFill>
                  <a:srgbClr val="FFFF00"/>
                </a:solidFill>
              </a:rPr>
              <a:t>ED</a:t>
            </a:r>
            <a:r>
              <a:rPr lang="en-IN" sz="11200" cap="none" dirty="0" err="1">
                <a:solidFill>
                  <a:srgbClr val="FF0000"/>
                </a:solidFill>
              </a:rPr>
              <a:t>ical</a:t>
            </a:r>
            <a:r>
              <a:rPr lang="en-IN" sz="11200" cap="none" dirty="0">
                <a:solidFill>
                  <a:srgbClr val="FF0000"/>
                </a:solidFill>
              </a:rPr>
              <a:t> </a:t>
            </a:r>
            <a:r>
              <a:rPr lang="en-IN" sz="11200" cap="none" dirty="0">
                <a:solidFill>
                  <a:srgbClr val="FFFF00"/>
                </a:solidFill>
              </a:rPr>
              <a:t>L</a:t>
            </a:r>
            <a:r>
              <a:rPr lang="en-IN" sz="11200" cap="none" dirty="0">
                <a:solidFill>
                  <a:srgbClr val="FF0000"/>
                </a:solidFill>
              </a:rPr>
              <a:t>iterature </a:t>
            </a:r>
            <a:r>
              <a:rPr lang="en-IN" sz="11200" cap="none" dirty="0">
                <a:solidFill>
                  <a:srgbClr val="FFFF00"/>
                </a:solidFill>
              </a:rPr>
              <a:t>A</a:t>
            </a:r>
            <a:r>
              <a:rPr lang="en-IN" sz="11200" cap="none" dirty="0">
                <a:solidFill>
                  <a:srgbClr val="FF0000"/>
                </a:solidFill>
              </a:rPr>
              <a:t>nalysis &amp;   					</a:t>
            </a:r>
          </a:p>
          <a:p>
            <a:pPr marL="0" indent="0">
              <a:buNone/>
            </a:pPr>
            <a:r>
              <a:rPr lang="en-IN" sz="11200" cap="none" dirty="0">
                <a:solidFill>
                  <a:srgbClr val="FF0000"/>
                </a:solidFill>
              </a:rPr>
              <a:t>				   </a:t>
            </a:r>
            <a:r>
              <a:rPr lang="en-IN" sz="11200" cap="none" dirty="0">
                <a:solidFill>
                  <a:srgbClr val="FFFF00"/>
                </a:solidFill>
              </a:rPr>
              <a:t>R</a:t>
            </a:r>
            <a:r>
              <a:rPr lang="en-IN" sz="11200" cap="none" dirty="0">
                <a:solidFill>
                  <a:srgbClr val="FF0000"/>
                </a:solidFill>
              </a:rPr>
              <a:t>etrieval </a:t>
            </a:r>
            <a:r>
              <a:rPr lang="en-IN" sz="11200" cap="none" dirty="0">
                <a:solidFill>
                  <a:srgbClr val="FFFF00"/>
                </a:solidFill>
              </a:rPr>
              <a:t>S</a:t>
            </a:r>
            <a:r>
              <a:rPr lang="en-IN" sz="11200" cap="none" dirty="0">
                <a:solidFill>
                  <a:srgbClr val="FF0000"/>
                </a:solidFill>
              </a:rPr>
              <a:t>ystem</a:t>
            </a:r>
            <a:r>
              <a:rPr lang="en-IN" sz="11200" cap="none" dirty="0">
                <a:solidFill>
                  <a:srgbClr val="FFFF00"/>
                </a:solidFill>
              </a:rPr>
              <a:t>-</a:t>
            </a:r>
            <a:r>
              <a:rPr lang="en-IN" sz="11200" cap="none" dirty="0">
                <a:solidFill>
                  <a:schemeClr val="tx1"/>
                </a:solidFill>
              </a:rPr>
              <a:t>1964</a:t>
            </a:r>
            <a:endParaRPr lang="en-IN" sz="11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IN" sz="11200" dirty="0">
              <a:solidFill>
                <a:srgbClr val="FF0000"/>
              </a:solidFill>
            </a:endParaRPr>
          </a:p>
          <a:p>
            <a:r>
              <a:rPr lang="en-IN" sz="11200" dirty="0">
                <a:solidFill>
                  <a:srgbClr val="FFFF00"/>
                </a:solidFill>
              </a:rPr>
              <a:t>MEDLINE</a:t>
            </a:r>
            <a:r>
              <a:rPr lang="en-IN" sz="11200" dirty="0">
                <a:solidFill>
                  <a:srgbClr val="FF0000"/>
                </a:solidFill>
              </a:rPr>
              <a:t>: </a:t>
            </a:r>
            <a:r>
              <a:rPr lang="en-IN" sz="11200" dirty="0">
                <a:solidFill>
                  <a:schemeClr val="tx1"/>
                </a:solidFill>
              </a:rPr>
              <a:t>1971</a:t>
            </a:r>
          </a:p>
          <a:p>
            <a:r>
              <a:rPr lang="en-IN" sz="11200" dirty="0">
                <a:solidFill>
                  <a:srgbClr val="FFFF00"/>
                </a:solidFill>
              </a:rPr>
              <a:t>MEDLINE</a:t>
            </a:r>
            <a:r>
              <a:rPr lang="en-IN" sz="11200" dirty="0">
                <a:solidFill>
                  <a:schemeClr val="tx1"/>
                </a:solidFill>
              </a:rPr>
              <a:t>: </a:t>
            </a:r>
            <a:r>
              <a:rPr lang="en-IN" sz="11200" cap="none" dirty="0">
                <a:solidFill>
                  <a:schemeClr val="tx1"/>
                </a:solidFill>
              </a:rPr>
              <a:t>Commercial vendors</a:t>
            </a:r>
            <a:r>
              <a:rPr lang="en-IN" sz="11200" dirty="0">
                <a:solidFill>
                  <a:schemeClr val="tx1"/>
                </a:solidFill>
              </a:rPr>
              <a:t>, CD-ROMs</a:t>
            </a:r>
          </a:p>
          <a:p>
            <a:pPr marL="457200" lvl="1" indent="0">
              <a:buNone/>
              <a:tabLst>
                <a:tab pos="900113" algn="l"/>
              </a:tabLst>
            </a:pPr>
            <a:r>
              <a:rPr lang="en-IN" sz="4500" dirty="0"/>
              <a:t>			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287127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7511473" cy="1312480"/>
          </a:xfrm>
        </p:spPr>
        <p:txBody>
          <a:bodyPr/>
          <a:lstStyle/>
          <a:p>
            <a:r>
              <a:rPr lang="en-IN" b="1" cap="none" dirty="0">
                <a:solidFill>
                  <a:schemeClr val="tx1"/>
                </a:solidFill>
              </a:rPr>
              <a:t>Other Facilities/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124744"/>
            <a:ext cx="7511472" cy="4464446"/>
          </a:xfrm>
        </p:spPr>
        <p:txBody>
          <a:bodyPr>
            <a:noAutofit/>
          </a:bodyPr>
          <a:lstStyle/>
          <a:p>
            <a:r>
              <a:rPr lang="en-IN" sz="3200" cap="none" dirty="0">
                <a:solidFill>
                  <a:srgbClr val="FFFF00"/>
                </a:solidFill>
              </a:rPr>
              <a:t>My </a:t>
            </a:r>
            <a:r>
              <a:rPr lang="en-IN" sz="3200" cap="none" dirty="0" err="1">
                <a:solidFill>
                  <a:srgbClr val="FFFF00"/>
                </a:solidFill>
              </a:rPr>
              <a:t>NCBI</a:t>
            </a:r>
            <a:endParaRPr lang="en-IN" sz="3200" cap="none" dirty="0">
              <a:solidFill>
                <a:srgbClr val="FFFF00"/>
              </a:solidFill>
            </a:endParaRPr>
          </a:p>
          <a:p>
            <a:r>
              <a:rPr lang="en-IN" sz="3200" cap="none" dirty="0">
                <a:solidFill>
                  <a:srgbClr val="FFFF00"/>
                </a:solidFill>
              </a:rPr>
              <a:t>Filters</a:t>
            </a:r>
          </a:p>
          <a:p>
            <a:r>
              <a:rPr lang="en-IN" sz="3200" cap="none" dirty="0">
                <a:solidFill>
                  <a:srgbClr val="FFFF00"/>
                </a:solidFill>
              </a:rPr>
              <a:t>History</a:t>
            </a:r>
          </a:p>
          <a:p>
            <a:r>
              <a:rPr lang="en-IN" sz="3200" cap="none" dirty="0">
                <a:solidFill>
                  <a:srgbClr val="FFFF00"/>
                </a:solidFill>
              </a:rPr>
              <a:t>Similar Articles </a:t>
            </a:r>
          </a:p>
          <a:p>
            <a:r>
              <a:rPr lang="en-IN" sz="3200" cap="none" dirty="0">
                <a:solidFill>
                  <a:srgbClr val="FFFF00"/>
                </a:solidFill>
              </a:rPr>
              <a:t>Clipboard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511473" cy="1071570"/>
          </a:xfrm>
        </p:spPr>
        <p:txBody>
          <a:bodyPr>
            <a:normAutofit/>
          </a:bodyPr>
          <a:lstStyle/>
          <a:p>
            <a:pPr algn="ctr"/>
            <a:r>
              <a:rPr lang="en-IN" sz="3600" b="1" cap="none" dirty="0">
                <a:solidFill>
                  <a:schemeClr val="tx1"/>
                </a:solidFill>
              </a:rPr>
              <a:t>Coverage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9525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N" sz="2800" cap="none" dirty="0">
                <a:solidFill>
                  <a:srgbClr val="FFFF00"/>
                </a:solidFill>
              </a:rPr>
              <a:t>Medicine</a:t>
            </a:r>
          </a:p>
          <a:p>
            <a:pPr>
              <a:lnSpc>
                <a:spcPct val="150000"/>
              </a:lnSpc>
            </a:pPr>
            <a:r>
              <a:rPr lang="en-IN" sz="2800" cap="none" dirty="0">
                <a:solidFill>
                  <a:srgbClr val="FFFF00"/>
                </a:solidFill>
              </a:rPr>
              <a:t>Nursing </a:t>
            </a:r>
          </a:p>
          <a:p>
            <a:pPr>
              <a:lnSpc>
                <a:spcPct val="150000"/>
              </a:lnSpc>
            </a:pPr>
            <a:r>
              <a:rPr lang="en-IN" sz="2800" cap="none" dirty="0">
                <a:solidFill>
                  <a:srgbClr val="FFFF00"/>
                </a:solidFill>
              </a:rPr>
              <a:t>Dentistry </a:t>
            </a:r>
          </a:p>
          <a:p>
            <a:pPr>
              <a:lnSpc>
                <a:spcPct val="150000"/>
              </a:lnSpc>
            </a:pPr>
            <a:r>
              <a:rPr lang="en-IN" sz="2800" cap="none" dirty="0">
                <a:solidFill>
                  <a:srgbClr val="FFFF00"/>
                </a:solidFill>
              </a:rPr>
              <a:t>Veterinary Medicine</a:t>
            </a:r>
          </a:p>
          <a:p>
            <a:pPr>
              <a:lnSpc>
                <a:spcPct val="150000"/>
              </a:lnSpc>
            </a:pPr>
            <a:r>
              <a:rPr lang="en-IN" sz="2800" cap="none" dirty="0">
                <a:solidFill>
                  <a:srgbClr val="FFFF00"/>
                </a:solidFill>
              </a:rPr>
              <a:t>Health Care Systems</a:t>
            </a:r>
          </a:p>
          <a:p>
            <a:pPr>
              <a:lnSpc>
                <a:spcPct val="150000"/>
              </a:lnSpc>
            </a:pPr>
            <a:r>
              <a:rPr lang="en-IN" sz="2800" cap="none" dirty="0">
                <a:solidFill>
                  <a:srgbClr val="FFFF00"/>
                </a:solidFill>
              </a:rPr>
              <a:t>Pre-clinical Sciences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7" y="0"/>
            <a:ext cx="7459762" cy="928670"/>
          </a:xfrm>
        </p:spPr>
        <p:txBody>
          <a:bodyPr>
            <a:normAutofit/>
          </a:bodyPr>
          <a:lstStyle/>
          <a:p>
            <a:pPr algn="ctr"/>
            <a:r>
              <a:rPr lang="en-IN" sz="3600" b="1" cap="none" dirty="0">
                <a:solidFill>
                  <a:schemeClr val="tx1"/>
                </a:solidFill>
              </a:rPr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9115460" cy="5126055"/>
          </a:xfrm>
        </p:spPr>
        <p:txBody>
          <a:bodyPr>
            <a:normAutofit/>
          </a:bodyPr>
          <a:lstStyle/>
          <a:p>
            <a:r>
              <a:rPr lang="en-IN" sz="3500" cap="none" dirty="0">
                <a:solidFill>
                  <a:srgbClr val="FFFF00"/>
                </a:solidFill>
              </a:rPr>
              <a:t>29 million records</a:t>
            </a:r>
          </a:p>
          <a:p>
            <a:r>
              <a:rPr lang="en-IN" sz="3500" cap="none" dirty="0">
                <a:solidFill>
                  <a:srgbClr val="FFFF00"/>
                </a:solidFill>
              </a:rPr>
              <a:t>5600 journals</a:t>
            </a:r>
          </a:p>
          <a:p>
            <a:r>
              <a:rPr lang="en-IN" sz="3500" cap="none" dirty="0">
                <a:solidFill>
                  <a:srgbClr val="FFFF00"/>
                </a:solidFill>
              </a:rPr>
              <a:t>87 % English Language Abstracts</a:t>
            </a:r>
          </a:p>
          <a:p>
            <a:r>
              <a:rPr lang="en-IN" sz="3500" cap="none" dirty="0">
                <a:solidFill>
                  <a:srgbClr val="FFFF00"/>
                </a:solidFill>
              </a:rPr>
              <a:t>Link to Full-text</a:t>
            </a:r>
          </a:p>
          <a:p>
            <a:pPr>
              <a:buNone/>
            </a:pPr>
            <a:endParaRPr lang="en-IN" sz="3500" cap="none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cap="none" dirty="0">
                <a:solidFill>
                  <a:srgbClr val="FFFF00"/>
                </a:solidFill>
              </a:rPr>
              <a:t>Bibliographic, with link to </a:t>
            </a:r>
            <a:r>
              <a:rPr lang="en-IN" cap="none" dirty="0">
                <a:solidFill>
                  <a:srgbClr val="FF0000"/>
                </a:solidFill>
              </a:rPr>
              <a:t>fee-based</a:t>
            </a:r>
            <a:r>
              <a:rPr lang="en-IN" cap="none" dirty="0">
                <a:solidFill>
                  <a:srgbClr val="FFFF00"/>
                </a:solidFill>
              </a:rPr>
              <a:t> full-text on Publisher’s Website</a:t>
            </a:r>
          </a:p>
        </p:txBody>
      </p:sp>
      <p:pic>
        <p:nvPicPr>
          <p:cNvPr id="6" name="Content Placeholder 5" descr="Screen Clipping">
            <a:extLst>
              <a:ext uri="{FF2B5EF4-FFF2-40B4-BE49-F238E27FC236}">
                <a16:creationId xmlns:a16="http://schemas.microsoft.com/office/drawing/2014/main" id="{6EBBCC5A-DBEE-4D65-92EF-112622AC77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63" y="1700808"/>
            <a:ext cx="7512050" cy="4824536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98F59A5-CF00-4AB1-94AA-524943B19A95}"/>
              </a:ext>
            </a:extLst>
          </p:cNvPr>
          <p:cNvSpPr/>
          <p:nvPr/>
        </p:nvSpPr>
        <p:spPr>
          <a:xfrm>
            <a:off x="6012160" y="2924944"/>
            <a:ext cx="1944216" cy="5760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511473" cy="1312480"/>
          </a:xfrm>
        </p:spPr>
        <p:txBody>
          <a:bodyPr>
            <a:normAutofit/>
          </a:bodyPr>
          <a:lstStyle/>
          <a:p>
            <a:r>
              <a:rPr lang="en-IN" b="1" cap="none" dirty="0">
                <a:solidFill>
                  <a:srgbClr val="FFFF00"/>
                </a:solidFill>
              </a:rPr>
              <a:t>Bibliographic, with link to </a:t>
            </a:r>
            <a:r>
              <a:rPr lang="en-IN" b="1" cap="none" dirty="0">
                <a:solidFill>
                  <a:srgbClr val="FF0000"/>
                </a:solidFill>
              </a:rPr>
              <a:t>free</a:t>
            </a:r>
            <a:r>
              <a:rPr lang="en-IN" b="1" cap="none" dirty="0">
                <a:solidFill>
                  <a:srgbClr val="FFFF00"/>
                </a:solidFill>
              </a:rPr>
              <a:t> full-text on Publisher’s Website</a:t>
            </a:r>
          </a:p>
        </p:txBody>
      </p:sp>
      <p:pic>
        <p:nvPicPr>
          <p:cNvPr id="7" name="Content Placeholder 6" descr="Screen Clipping">
            <a:extLst>
              <a:ext uri="{FF2B5EF4-FFF2-40B4-BE49-F238E27FC236}">
                <a16:creationId xmlns:a16="http://schemas.microsoft.com/office/drawing/2014/main" id="{41A33E8F-9EDC-4F1D-9329-33A7B84A2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9036496" cy="5040560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C26CDAF-96C9-40C3-A54C-8D601C4A262B}"/>
              </a:ext>
            </a:extLst>
          </p:cNvPr>
          <p:cNvSpPr/>
          <p:nvPr/>
        </p:nvSpPr>
        <p:spPr>
          <a:xfrm>
            <a:off x="6732240" y="2852936"/>
            <a:ext cx="1008112" cy="7200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262" y="188640"/>
            <a:ext cx="8076218" cy="1312480"/>
          </a:xfrm>
        </p:spPr>
        <p:txBody>
          <a:bodyPr>
            <a:normAutofit/>
          </a:bodyPr>
          <a:lstStyle/>
          <a:p>
            <a:r>
              <a:rPr lang="en-IN" b="1" cap="none" dirty="0">
                <a:solidFill>
                  <a:srgbClr val="FFFF00"/>
                </a:solidFill>
              </a:rPr>
              <a:t>Bibliographic, with link to </a:t>
            </a:r>
            <a:r>
              <a:rPr lang="en-IN" b="1" cap="none" dirty="0">
                <a:solidFill>
                  <a:srgbClr val="FF0000"/>
                </a:solidFill>
              </a:rPr>
              <a:t>free full-text </a:t>
            </a:r>
            <a:r>
              <a:rPr lang="en-IN" b="1" cap="none" dirty="0">
                <a:solidFill>
                  <a:srgbClr val="FFFF00"/>
                </a:solidFill>
              </a:rPr>
              <a:t>on </a:t>
            </a:r>
            <a:r>
              <a:rPr lang="en-IN" b="1" cap="none" dirty="0" err="1">
                <a:solidFill>
                  <a:srgbClr val="00B0F0"/>
                </a:solidFill>
              </a:rPr>
              <a:t>PubMed</a:t>
            </a:r>
            <a:r>
              <a:rPr lang="en-IN" b="1" cap="none" dirty="0">
                <a:solidFill>
                  <a:srgbClr val="00B0F0"/>
                </a:solidFill>
              </a:rPr>
              <a:t> Central </a:t>
            </a:r>
            <a:r>
              <a:rPr lang="en-IN" b="1" cap="none" dirty="0">
                <a:solidFill>
                  <a:srgbClr val="FFFF00"/>
                </a:solidFill>
              </a:rPr>
              <a:t>Website</a:t>
            </a:r>
          </a:p>
        </p:txBody>
      </p:sp>
      <p:sp>
        <p:nvSpPr>
          <p:cNvPr id="5" name="Oval 4"/>
          <p:cNvSpPr/>
          <p:nvPr/>
        </p:nvSpPr>
        <p:spPr>
          <a:xfrm>
            <a:off x="7092280" y="2780928"/>
            <a:ext cx="936104" cy="792088"/>
          </a:xfrm>
          <a:prstGeom prst="ellipse">
            <a:avLst/>
          </a:prstGeom>
          <a:noFill/>
          <a:ln>
            <a:solidFill>
              <a:srgbClr val="C00000">
                <a:alpha val="8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Content Placeholder 6" descr="Screen Clipping">
            <a:extLst>
              <a:ext uri="{FF2B5EF4-FFF2-40B4-BE49-F238E27FC236}">
                <a16:creationId xmlns:a16="http://schemas.microsoft.com/office/drawing/2014/main" id="{D7D052C5-0B55-4187-813C-A675075873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81619"/>
            <a:ext cx="9143999" cy="5085183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7B025AE-2237-4E50-A515-5BE4FFAD96EE}"/>
              </a:ext>
            </a:extLst>
          </p:cNvPr>
          <p:cNvSpPr/>
          <p:nvPr/>
        </p:nvSpPr>
        <p:spPr>
          <a:xfrm>
            <a:off x="6732240" y="2649235"/>
            <a:ext cx="1008112" cy="7200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4D61F-C0FD-402E-B846-DDE7CB53C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-11759"/>
            <a:ext cx="7511473" cy="744750"/>
          </a:xfrm>
        </p:spPr>
        <p:txBody>
          <a:bodyPr/>
          <a:lstStyle/>
          <a:p>
            <a:pPr algn="ctr"/>
            <a:r>
              <a:rPr lang="en-IN" cap="none" dirty="0">
                <a:solidFill>
                  <a:srgbClr val="FFFF00"/>
                </a:solidFill>
              </a:rPr>
              <a:t>PubMed Central </a:t>
            </a:r>
            <a:r>
              <a:rPr lang="en-IN" dirty="0">
                <a:solidFill>
                  <a:srgbClr val="FFFF00"/>
                </a:solidFill>
              </a:rPr>
              <a:t>(PMC)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DF183E0-F14C-4A54-99CA-3438E62B76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08720"/>
            <a:ext cx="9144000" cy="663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633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2322</TotalTime>
  <Words>271</Words>
  <Application>Microsoft Office PowerPoint</Application>
  <PresentationFormat>On-screen Show (4:3)</PresentationFormat>
  <Paragraphs>161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Century Gothic</vt:lpstr>
      <vt:lpstr>Wingdings</vt:lpstr>
      <vt:lpstr>Mesh</vt:lpstr>
      <vt:lpstr>PowerPoint Presentation</vt:lpstr>
      <vt:lpstr>Introduction</vt:lpstr>
      <vt:lpstr>Origin &amp; Development</vt:lpstr>
      <vt:lpstr>Coverage</vt:lpstr>
      <vt:lpstr>Content</vt:lpstr>
      <vt:lpstr>Bibliographic, with link to fee-based full-text on Publisher’s Website</vt:lpstr>
      <vt:lpstr>Bibliographic, with link to free full-text on Publisher’s Website</vt:lpstr>
      <vt:lpstr>Bibliographic, with link to free full-text on PubMed Central Website</vt:lpstr>
      <vt:lpstr>PubMed Central (PMC)</vt:lpstr>
      <vt:lpstr>PMC Search for Developmental Dyslexia</vt:lpstr>
      <vt:lpstr>PubMed Search</vt:lpstr>
      <vt:lpstr>PubMed Record</vt:lpstr>
      <vt:lpstr>Home Page: PubMed…</vt:lpstr>
      <vt:lpstr>…Home Page: PubMed</vt:lpstr>
      <vt:lpstr>MeSH</vt:lpstr>
      <vt:lpstr>MeSH Terms</vt:lpstr>
      <vt:lpstr>Headings</vt:lpstr>
      <vt:lpstr>Subheadings</vt:lpstr>
      <vt:lpstr>Heading &amp; SubHeadings: Example</vt:lpstr>
      <vt:lpstr>Supplementary Concept Records (SCR) </vt:lpstr>
      <vt:lpstr>Publication Types / Characteristics  </vt:lpstr>
      <vt:lpstr>MeSH Tree</vt:lpstr>
      <vt:lpstr>MeSH – Hierarchy </vt:lpstr>
      <vt:lpstr>MeSH – Hierarchy </vt:lpstr>
      <vt:lpstr>MeSH Tree: 16 Main branches</vt:lpstr>
      <vt:lpstr> Major Topics  </vt:lpstr>
      <vt:lpstr>Basic Search</vt:lpstr>
      <vt:lpstr>Advanced Search</vt:lpstr>
      <vt:lpstr>MeSH Based Search</vt:lpstr>
      <vt:lpstr>Other Facilities/ Features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PubMed</dc:title>
  <dc:creator>Dr. Shijith Kumar C</dc:creator>
  <cp:lastModifiedBy>Shijith Kumar</cp:lastModifiedBy>
  <cp:revision>74</cp:revision>
  <dcterms:created xsi:type="dcterms:W3CDTF">2018-03-05T07:18:47Z</dcterms:created>
  <dcterms:modified xsi:type="dcterms:W3CDTF">2019-04-02T03:19:43Z</dcterms:modified>
</cp:coreProperties>
</file>