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sldIdLst>
    <p:sldId id="256" r:id="rId2"/>
    <p:sldId id="257" r:id="rId3"/>
    <p:sldId id="276" r:id="rId4"/>
    <p:sldId id="264" r:id="rId5"/>
    <p:sldId id="258" r:id="rId6"/>
    <p:sldId id="259" r:id="rId7"/>
    <p:sldId id="262" r:id="rId8"/>
    <p:sldId id="260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0799763" cy="80994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2" userDrawn="1">
          <p15:clr>
            <a:srgbClr val="A4A3A4"/>
          </p15:clr>
        </p15:guide>
        <p15:guide id="2" pos="34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494" y="-444"/>
      </p:cViewPr>
      <p:guideLst>
        <p:guide orient="horz" pos="2552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447" y="1325531"/>
            <a:ext cx="9180871" cy="2819800"/>
          </a:xfrm>
        </p:spPr>
        <p:txBody>
          <a:bodyPr anchor="b">
            <a:normAutofit/>
          </a:bodyPr>
          <a:lstStyle>
            <a:lvl1pPr algn="ctr">
              <a:defRPr sz="56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447" y="4254073"/>
            <a:ext cx="9180871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446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57" y="5065830"/>
            <a:ext cx="9183664" cy="967673"/>
          </a:xfrm>
        </p:spPr>
        <p:txBody>
          <a:bodyPr anchor="b">
            <a:normAutofit/>
          </a:bodyPr>
          <a:lstStyle>
            <a:lvl1pPr>
              <a:defRPr sz="330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57" y="733793"/>
            <a:ext cx="9183664" cy="3991530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446" y="6033502"/>
            <a:ext cx="9182278" cy="806012"/>
          </a:xfrm>
        </p:spPr>
        <p:txBody>
          <a:bodyPr>
            <a:normAutofit/>
          </a:bodyPr>
          <a:lstStyle>
            <a:lvl1pPr marL="0" indent="0" algn="ctr">
              <a:buNone/>
              <a:defRPr sz="2126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8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6" y="719951"/>
            <a:ext cx="9171439" cy="4044822"/>
          </a:xfrm>
        </p:spPr>
        <p:txBody>
          <a:bodyPr anchor="ctr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448" y="4965970"/>
            <a:ext cx="9171438" cy="1880401"/>
          </a:xfrm>
        </p:spPr>
        <p:txBody>
          <a:bodyPr anchor="ctr"/>
          <a:lstStyle>
            <a:lvl1pPr marL="0" indent="0" algn="ctr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84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065" y="719949"/>
            <a:ext cx="8240446" cy="3534675"/>
          </a:xfrm>
        </p:spPr>
        <p:txBody>
          <a:bodyPr anchor="ctr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24160" y="4263515"/>
            <a:ext cx="7752850" cy="504073"/>
          </a:xfrm>
        </p:spPr>
        <p:txBody>
          <a:bodyPr anchor="t">
            <a:normAutofit/>
          </a:bodyPr>
          <a:lstStyle>
            <a:lvl1pPr marL="0" indent="0" algn="r">
              <a:buNone/>
              <a:defRPr sz="1653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445" y="4965972"/>
            <a:ext cx="9171439" cy="18735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6733" y="757918"/>
            <a:ext cx="539988" cy="690631"/>
          </a:xfrm>
          <a:prstGeom prst="rect">
            <a:avLst/>
          </a:prstGeom>
        </p:spPr>
        <p:txBody>
          <a:bodyPr vert="horz" lIns="107992" tIns="53996" rIns="107992" bIns="539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944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85685" y="3629714"/>
            <a:ext cx="539988" cy="690631"/>
          </a:xfrm>
          <a:prstGeom prst="rect">
            <a:avLst/>
          </a:prstGeom>
        </p:spPr>
        <p:txBody>
          <a:bodyPr vert="horz" lIns="107992" tIns="53996" rIns="107992" bIns="539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44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8597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57" y="2511959"/>
            <a:ext cx="9172824" cy="2966524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446" y="5492393"/>
            <a:ext cx="9171439" cy="1347122"/>
          </a:xfrm>
        </p:spPr>
        <p:txBody>
          <a:bodyPr anchor="t"/>
          <a:lstStyle>
            <a:lvl1pPr marL="0" indent="0" algn="ctr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15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09445" y="719951"/>
            <a:ext cx="9171439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09447" y="2466345"/>
            <a:ext cx="2922239" cy="97233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34" b="0">
                <a:solidFill>
                  <a:schemeClr val="tx1"/>
                </a:solidFill>
              </a:defRPr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09447" y="3438682"/>
            <a:ext cx="2922239" cy="340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653"/>
            </a:lvl1pPr>
            <a:lvl2pPr marL="539953" indent="0">
              <a:buNone/>
              <a:defRPr sz="1417"/>
            </a:lvl2pPr>
            <a:lvl3pPr marL="1079906" indent="0">
              <a:buNone/>
              <a:defRPr sz="1181"/>
            </a:lvl3pPr>
            <a:lvl4pPr marL="1619860" indent="0">
              <a:buNone/>
              <a:defRPr sz="1063"/>
            </a:lvl4pPr>
            <a:lvl5pPr marL="2159813" indent="0">
              <a:buNone/>
              <a:defRPr sz="1063"/>
            </a:lvl5pPr>
            <a:lvl6pPr marL="2699766" indent="0">
              <a:buNone/>
              <a:defRPr sz="1063"/>
            </a:lvl6pPr>
            <a:lvl7pPr marL="3239719" indent="0">
              <a:buNone/>
              <a:defRPr sz="1063"/>
            </a:lvl7pPr>
            <a:lvl8pPr marL="3779672" indent="0">
              <a:buNone/>
              <a:defRPr sz="1063"/>
            </a:lvl8pPr>
            <a:lvl9pPr marL="4319626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7306" y="2466345"/>
            <a:ext cx="2921887" cy="97233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34" b="0">
                <a:solidFill>
                  <a:schemeClr val="tx1"/>
                </a:solidFill>
              </a:defRPr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37306" y="3438682"/>
            <a:ext cx="2923006" cy="340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653"/>
            </a:lvl1pPr>
            <a:lvl2pPr marL="539953" indent="0">
              <a:buNone/>
              <a:defRPr sz="1417"/>
            </a:lvl2pPr>
            <a:lvl3pPr marL="1079906" indent="0">
              <a:buNone/>
              <a:defRPr sz="1181"/>
            </a:lvl3pPr>
            <a:lvl4pPr marL="1619860" indent="0">
              <a:buNone/>
              <a:defRPr sz="1063"/>
            </a:lvl4pPr>
            <a:lvl5pPr marL="2159813" indent="0">
              <a:buNone/>
              <a:defRPr sz="1063"/>
            </a:lvl5pPr>
            <a:lvl6pPr marL="2699766" indent="0">
              <a:buNone/>
              <a:defRPr sz="1063"/>
            </a:lvl6pPr>
            <a:lvl7pPr marL="3239719" indent="0">
              <a:buNone/>
              <a:defRPr sz="1063"/>
            </a:lvl7pPr>
            <a:lvl8pPr marL="3779672" indent="0">
              <a:buNone/>
              <a:defRPr sz="1063"/>
            </a:lvl8pPr>
            <a:lvl9pPr marL="4319626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062806" y="2466345"/>
            <a:ext cx="2915379" cy="97233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34" b="0">
                <a:solidFill>
                  <a:schemeClr val="tx1"/>
                </a:solidFill>
              </a:defRPr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065506" y="3438682"/>
            <a:ext cx="2915379" cy="340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653"/>
            </a:lvl1pPr>
            <a:lvl2pPr marL="539953" indent="0">
              <a:buNone/>
              <a:defRPr sz="1417"/>
            </a:lvl2pPr>
            <a:lvl3pPr marL="1079906" indent="0">
              <a:buNone/>
              <a:defRPr sz="1181"/>
            </a:lvl3pPr>
            <a:lvl4pPr marL="1619860" indent="0">
              <a:buNone/>
              <a:defRPr sz="1063"/>
            </a:lvl4pPr>
            <a:lvl5pPr marL="2159813" indent="0">
              <a:buNone/>
              <a:defRPr sz="1063"/>
            </a:lvl5pPr>
            <a:lvl6pPr marL="2699766" indent="0">
              <a:buNone/>
              <a:defRPr sz="1063"/>
            </a:lvl6pPr>
            <a:lvl7pPr marL="3239719" indent="0">
              <a:buNone/>
              <a:defRPr sz="1063"/>
            </a:lvl7pPr>
            <a:lvl8pPr marL="3779672" indent="0">
              <a:buNone/>
              <a:defRPr sz="1063"/>
            </a:lvl8pPr>
            <a:lvl9pPr marL="4319626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447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09446" y="719951"/>
            <a:ext cx="9171439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09447" y="4711257"/>
            <a:ext cx="2922238" cy="68057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362" b="0">
                <a:solidFill>
                  <a:schemeClr val="tx1"/>
                </a:solidFill>
              </a:defRPr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67320" y="2470968"/>
            <a:ext cx="2604318" cy="1799872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890"/>
            </a:lvl1pPr>
            <a:lvl2pPr marL="539953" indent="0">
              <a:buNone/>
              <a:defRPr sz="1890"/>
            </a:lvl2pPr>
            <a:lvl3pPr marL="1079906" indent="0">
              <a:buNone/>
              <a:defRPr sz="1890"/>
            </a:lvl3pPr>
            <a:lvl4pPr marL="1619860" indent="0">
              <a:buNone/>
              <a:defRPr sz="1890"/>
            </a:lvl4pPr>
            <a:lvl5pPr marL="2159813" indent="0">
              <a:buNone/>
              <a:defRPr sz="1890"/>
            </a:lvl5pPr>
            <a:lvl6pPr marL="2699766" indent="0">
              <a:buNone/>
              <a:defRPr sz="1890"/>
            </a:lvl6pPr>
            <a:lvl7pPr marL="3239719" indent="0">
              <a:buNone/>
              <a:defRPr sz="1890"/>
            </a:lvl7pPr>
            <a:lvl8pPr marL="3779672" indent="0">
              <a:buNone/>
              <a:defRPr sz="1890"/>
            </a:lvl8pPr>
            <a:lvl9pPr marL="4319626" indent="0">
              <a:buNone/>
              <a:defRPr sz="189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09447" y="5391833"/>
            <a:ext cx="2922238" cy="1447683"/>
          </a:xfrm>
        </p:spPr>
        <p:txBody>
          <a:bodyPr anchor="t">
            <a:normAutofit/>
          </a:bodyPr>
          <a:lstStyle>
            <a:lvl1pPr marL="0" indent="0" algn="ctr">
              <a:buNone/>
              <a:defRPr sz="1653"/>
            </a:lvl1pPr>
            <a:lvl2pPr marL="539953" indent="0">
              <a:buNone/>
              <a:defRPr sz="1417"/>
            </a:lvl2pPr>
            <a:lvl3pPr marL="1079906" indent="0">
              <a:buNone/>
              <a:defRPr sz="1181"/>
            </a:lvl3pPr>
            <a:lvl4pPr marL="1619860" indent="0">
              <a:buNone/>
              <a:defRPr sz="1063"/>
            </a:lvl4pPr>
            <a:lvl5pPr marL="2159813" indent="0">
              <a:buNone/>
              <a:defRPr sz="1063"/>
            </a:lvl5pPr>
            <a:lvl6pPr marL="2699766" indent="0">
              <a:buNone/>
              <a:defRPr sz="1063"/>
            </a:lvl6pPr>
            <a:lvl7pPr marL="3239719" indent="0">
              <a:buNone/>
              <a:defRPr sz="1063"/>
            </a:lvl7pPr>
            <a:lvl8pPr marL="3779672" indent="0">
              <a:buNone/>
              <a:defRPr sz="1063"/>
            </a:lvl8pPr>
            <a:lvl9pPr marL="4319626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5378" y="4711257"/>
            <a:ext cx="2922263" cy="68057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362" b="0">
                <a:solidFill>
                  <a:schemeClr val="tx1"/>
                </a:solidFill>
              </a:defRPr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047250" y="2470968"/>
            <a:ext cx="2595881" cy="1799872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890"/>
            </a:lvl1pPr>
            <a:lvl2pPr marL="539953" indent="0">
              <a:buNone/>
              <a:defRPr sz="1890"/>
            </a:lvl2pPr>
            <a:lvl3pPr marL="1079906" indent="0">
              <a:buNone/>
              <a:defRPr sz="1890"/>
            </a:lvl3pPr>
            <a:lvl4pPr marL="1619860" indent="0">
              <a:buNone/>
              <a:defRPr sz="1890"/>
            </a:lvl4pPr>
            <a:lvl5pPr marL="2159813" indent="0">
              <a:buNone/>
              <a:defRPr sz="1890"/>
            </a:lvl5pPr>
            <a:lvl6pPr marL="2699766" indent="0">
              <a:buNone/>
              <a:defRPr sz="1890"/>
            </a:lvl6pPr>
            <a:lvl7pPr marL="3239719" indent="0">
              <a:buNone/>
              <a:defRPr sz="1890"/>
            </a:lvl7pPr>
            <a:lvl8pPr marL="3779672" indent="0">
              <a:buNone/>
              <a:defRPr sz="1890"/>
            </a:lvl8pPr>
            <a:lvl9pPr marL="4319626" indent="0">
              <a:buNone/>
              <a:defRPr sz="189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34179" y="5391831"/>
            <a:ext cx="2923462" cy="1447683"/>
          </a:xfrm>
        </p:spPr>
        <p:txBody>
          <a:bodyPr anchor="t">
            <a:normAutofit/>
          </a:bodyPr>
          <a:lstStyle>
            <a:lvl1pPr marL="0" indent="0" algn="ctr">
              <a:buNone/>
              <a:defRPr sz="1653"/>
            </a:lvl1pPr>
            <a:lvl2pPr marL="539953" indent="0">
              <a:buNone/>
              <a:defRPr sz="1417"/>
            </a:lvl2pPr>
            <a:lvl3pPr marL="1079906" indent="0">
              <a:buNone/>
              <a:defRPr sz="1181"/>
            </a:lvl3pPr>
            <a:lvl4pPr marL="1619860" indent="0">
              <a:buNone/>
              <a:defRPr sz="1063"/>
            </a:lvl4pPr>
            <a:lvl5pPr marL="2159813" indent="0">
              <a:buNone/>
              <a:defRPr sz="1063"/>
            </a:lvl5pPr>
            <a:lvl6pPr marL="2699766" indent="0">
              <a:buNone/>
              <a:defRPr sz="1063"/>
            </a:lvl6pPr>
            <a:lvl7pPr marL="3239719" indent="0">
              <a:buNone/>
              <a:defRPr sz="1063"/>
            </a:lvl7pPr>
            <a:lvl8pPr marL="3779672" indent="0">
              <a:buNone/>
              <a:defRPr sz="1063"/>
            </a:lvl8pPr>
            <a:lvl9pPr marL="4319626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062917" y="4711257"/>
            <a:ext cx="2914218" cy="68057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362" b="0">
                <a:solidFill>
                  <a:schemeClr val="tx1"/>
                </a:solidFill>
              </a:defRPr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21814" y="2470968"/>
            <a:ext cx="2597287" cy="1799872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890"/>
            </a:lvl1pPr>
            <a:lvl2pPr marL="539953" indent="0">
              <a:buNone/>
              <a:defRPr sz="1890"/>
            </a:lvl2pPr>
            <a:lvl3pPr marL="1079906" indent="0">
              <a:buNone/>
              <a:defRPr sz="1890"/>
            </a:lvl3pPr>
            <a:lvl4pPr marL="1619860" indent="0">
              <a:buNone/>
              <a:defRPr sz="1890"/>
            </a:lvl4pPr>
            <a:lvl5pPr marL="2159813" indent="0">
              <a:buNone/>
              <a:defRPr sz="1890"/>
            </a:lvl5pPr>
            <a:lvl6pPr marL="2699766" indent="0">
              <a:buNone/>
              <a:defRPr sz="1890"/>
            </a:lvl6pPr>
            <a:lvl7pPr marL="3239719" indent="0">
              <a:buNone/>
              <a:defRPr sz="1890"/>
            </a:lvl7pPr>
            <a:lvl8pPr marL="3779672" indent="0">
              <a:buNone/>
              <a:defRPr sz="1890"/>
            </a:lvl8pPr>
            <a:lvl9pPr marL="4319626" indent="0">
              <a:buNone/>
              <a:defRPr sz="189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062805" y="5391834"/>
            <a:ext cx="2918078" cy="1447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53"/>
            </a:lvl1pPr>
            <a:lvl2pPr marL="539953" indent="0">
              <a:buNone/>
              <a:defRPr sz="1417"/>
            </a:lvl2pPr>
            <a:lvl3pPr marL="1079906" indent="0">
              <a:buNone/>
              <a:defRPr sz="1181"/>
            </a:lvl3pPr>
            <a:lvl4pPr marL="1619860" indent="0">
              <a:buNone/>
              <a:defRPr sz="1063"/>
            </a:lvl4pPr>
            <a:lvl5pPr marL="2159813" indent="0">
              <a:buNone/>
              <a:defRPr sz="1063"/>
            </a:lvl5pPr>
            <a:lvl6pPr marL="2699766" indent="0">
              <a:buNone/>
              <a:defRPr sz="1063"/>
            </a:lvl6pPr>
            <a:lvl7pPr marL="3239719" indent="0">
              <a:buNone/>
              <a:defRPr sz="1063"/>
            </a:lvl7pPr>
            <a:lvl8pPr marL="3779672" indent="0">
              <a:buNone/>
              <a:defRPr sz="1063"/>
            </a:lvl8pPr>
            <a:lvl9pPr marL="4319626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7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83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719949"/>
            <a:ext cx="2252305" cy="611956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447" y="719949"/>
            <a:ext cx="6784137" cy="611956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81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1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874" y="776198"/>
            <a:ext cx="8622016" cy="3369135"/>
          </a:xfrm>
        </p:spPr>
        <p:txBody>
          <a:bodyPr anchor="b">
            <a:normAutofit/>
          </a:bodyPr>
          <a:lstStyle>
            <a:lvl1pPr>
              <a:defRPr sz="40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874" y="4254075"/>
            <a:ext cx="8622016" cy="1771749"/>
          </a:xfrm>
        </p:spPr>
        <p:txBody>
          <a:bodyPr/>
          <a:lstStyle>
            <a:lvl1pPr marL="0" indent="0" algn="ctr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98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8" y="719950"/>
            <a:ext cx="9171438" cy="15664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446" y="2466345"/>
            <a:ext cx="4522936" cy="43731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8445" y="2466345"/>
            <a:ext cx="4512440" cy="43731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1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8" y="719951"/>
            <a:ext cx="9171438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1189" y="2466345"/>
            <a:ext cx="4252260" cy="97305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446" y="3439400"/>
            <a:ext cx="4524002" cy="3400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39122" y="2466345"/>
            <a:ext cx="4241762" cy="97305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0" y="3439400"/>
            <a:ext cx="4513505" cy="3400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0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3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73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87" y="719949"/>
            <a:ext cx="3483205" cy="2789802"/>
          </a:xfrm>
        </p:spPr>
        <p:txBody>
          <a:bodyPr anchor="b">
            <a:normAutofit/>
          </a:bodyPr>
          <a:lstStyle>
            <a:lvl1pPr>
              <a:defRPr sz="330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8187" y="719949"/>
            <a:ext cx="5482697" cy="611956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487" y="3509753"/>
            <a:ext cx="3483205" cy="3329762"/>
          </a:xfrm>
        </p:spPr>
        <p:txBody>
          <a:bodyPr/>
          <a:lstStyle>
            <a:lvl1pPr marL="0" indent="0" algn="ctr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64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88" y="719949"/>
            <a:ext cx="4922258" cy="2789802"/>
          </a:xfrm>
        </p:spPr>
        <p:txBody>
          <a:bodyPr anchor="b">
            <a:normAutofit/>
          </a:bodyPr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00571" y="896253"/>
            <a:ext cx="3504181" cy="576695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446" y="3509751"/>
            <a:ext cx="4926556" cy="3329764"/>
          </a:xfrm>
        </p:spPr>
        <p:txBody>
          <a:bodyPr>
            <a:normAutofit/>
          </a:bodyPr>
          <a:lstStyle>
            <a:lvl1pPr marL="0" indent="0" algn="ctr">
              <a:buNone/>
              <a:defRPr sz="2126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5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448" y="719950"/>
            <a:ext cx="9171438" cy="1566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446" y="2475490"/>
            <a:ext cx="9171439" cy="4364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1880" y="6948259"/>
            <a:ext cx="2429947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9447" y="6948259"/>
            <a:ext cx="5910873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3390" y="6948259"/>
            <a:ext cx="667496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0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1079906" rtl="0" eaLnBrk="1" latinLnBrk="0" hangingPunct="1">
        <a:lnSpc>
          <a:spcPct val="90000"/>
        </a:lnSpc>
        <a:spcBef>
          <a:spcPct val="0"/>
        </a:spcBef>
        <a:buNone/>
        <a:defRPr sz="4015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120000"/>
        </a:lnSpc>
        <a:spcBef>
          <a:spcPts val="118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12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120000"/>
        </a:lnSpc>
        <a:spcBef>
          <a:spcPts val="591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120000"/>
        </a:lnSpc>
        <a:spcBef>
          <a:spcPts val="591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120000"/>
        </a:lnSpc>
        <a:spcBef>
          <a:spcPts val="591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120000"/>
        </a:lnSpc>
        <a:spcBef>
          <a:spcPts val="591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120000"/>
        </a:lnSpc>
        <a:spcBef>
          <a:spcPts val="591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120000"/>
        </a:lnSpc>
        <a:spcBef>
          <a:spcPts val="591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120000"/>
        </a:lnSpc>
        <a:spcBef>
          <a:spcPts val="591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80D1-3B4C-41B3-A419-B772A1C3A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92369" y="3393830"/>
            <a:ext cx="9227642" cy="1723294"/>
          </a:xfrm>
        </p:spPr>
        <p:txBody>
          <a:bodyPr>
            <a:normAutofit fontScale="90000"/>
          </a:bodyPr>
          <a:lstStyle/>
          <a:p>
            <a:pPr algn="l"/>
            <a:br>
              <a:rPr lang="en-IN" dirty="0"/>
            </a:br>
            <a:r>
              <a:rPr lang="en-IN" dirty="0"/>
              <a:t>			</a:t>
            </a:r>
            <a:r>
              <a:rPr lang="en-IN" sz="6299" dirty="0"/>
              <a:t>G</a:t>
            </a:r>
            <a:r>
              <a:rPr lang="en-IN" sz="6299" cap="none" dirty="0"/>
              <a:t>oogle</a:t>
            </a:r>
            <a:r>
              <a:rPr lang="en-IN" sz="6299" dirty="0"/>
              <a:t> S</a:t>
            </a:r>
            <a:r>
              <a:rPr lang="en-IN" sz="6299" cap="none" dirty="0"/>
              <a:t>cholar</a:t>
            </a:r>
            <a:br>
              <a:rPr lang="en-IN" dirty="0"/>
            </a:br>
            <a:r>
              <a:rPr lang="en-IN" dirty="0"/>
              <a:t>	</a:t>
            </a:r>
            <a:br>
              <a:rPr lang="en-IN" dirty="0"/>
            </a:br>
            <a:r>
              <a:rPr lang="en-IN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2008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7F7A5-BE6B-4872-850E-61151E2C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48" y="0"/>
            <a:ext cx="9171438" cy="1150999"/>
          </a:xfrm>
        </p:spPr>
        <p:txBody>
          <a:bodyPr/>
          <a:lstStyle/>
          <a:p>
            <a:r>
              <a:rPr lang="en-IN" cap="none" dirty="0">
                <a:solidFill>
                  <a:srgbClr val="FF0000"/>
                </a:solidFill>
              </a:rPr>
              <a:t>Related Articles</a:t>
            </a:r>
          </a:p>
        </p:txBody>
      </p:sp>
      <p:pic>
        <p:nvPicPr>
          <p:cNvPr id="7" name="Content Placeholder 6" descr="Screen Clipping">
            <a:extLst>
              <a:ext uri="{FF2B5EF4-FFF2-40B4-BE49-F238E27FC236}">
                <a16:creationId xmlns:a16="http://schemas.microsoft.com/office/drawing/2014/main" id="{43C3894A-1BA7-4DE5-83EE-FDBF6B6D8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60" y="1150999"/>
            <a:ext cx="9935241" cy="6639902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7956A-F4BB-4BCC-AA6D-50ABB9A766CF}"/>
              </a:ext>
            </a:extLst>
          </p:cNvPr>
          <p:cNvSpPr/>
          <p:nvPr/>
        </p:nvSpPr>
        <p:spPr>
          <a:xfrm>
            <a:off x="3136639" y="6145368"/>
            <a:ext cx="1747067" cy="803058"/>
          </a:xfrm>
          <a:prstGeom prst="roundRect">
            <a:avLst/>
          </a:prstGeom>
          <a:noFill/>
          <a:ln w="44450">
            <a:solidFill>
              <a:srgbClr val="FF0000">
                <a:alpha val="8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274"/>
          </a:p>
        </p:txBody>
      </p:sp>
    </p:spTree>
    <p:extLst>
      <p:ext uri="{BB962C8B-B14F-4D97-AF65-F5344CB8AC3E}">
        <p14:creationId xmlns:p14="http://schemas.microsoft.com/office/powerpoint/2010/main" val="616987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FB9D-71A5-46A8-A86F-52494D66D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63" y="227580"/>
            <a:ext cx="9171438" cy="1196774"/>
          </a:xfrm>
        </p:spPr>
        <p:txBody>
          <a:bodyPr>
            <a:normAutofit/>
          </a:bodyPr>
          <a:lstStyle/>
          <a:p>
            <a:r>
              <a:rPr lang="en-IN" sz="5512" cap="none" dirty="0">
                <a:solidFill>
                  <a:srgbClr val="FF0000"/>
                </a:solidFill>
              </a:rPr>
              <a:t>All … versions</a:t>
            </a:r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7FE8766D-7143-4730-B382-2B7A9BBCA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716" y="1266092"/>
            <a:ext cx="11756593" cy="11278459"/>
          </a:xfrm>
        </p:spPr>
      </p:pic>
    </p:spTree>
    <p:extLst>
      <p:ext uri="{BB962C8B-B14F-4D97-AF65-F5344CB8AC3E}">
        <p14:creationId xmlns:p14="http://schemas.microsoft.com/office/powerpoint/2010/main" val="3174705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89238-C3CD-4DB9-B899-C6B6676E9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62" y="209996"/>
            <a:ext cx="9171438" cy="1003342"/>
          </a:xfrm>
        </p:spPr>
        <p:txBody>
          <a:bodyPr/>
          <a:lstStyle/>
          <a:p>
            <a:r>
              <a:rPr lang="en-IN" cap="none" dirty="0">
                <a:solidFill>
                  <a:srgbClr val="FF0000"/>
                </a:solidFill>
              </a:rPr>
              <a:t>Cite</a:t>
            </a:r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78163263-6B69-49FD-8919-8BDA0DA09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162" y="1213338"/>
            <a:ext cx="9342681" cy="10162852"/>
          </a:xfrm>
        </p:spPr>
      </p:pic>
    </p:spTree>
    <p:extLst>
      <p:ext uri="{BB962C8B-B14F-4D97-AF65-F5344CB8AC3E}">
        <p14:creationId xmlns:p14="http://schemas.microsoft.com/office/powerpoint/2010/main" val="3507504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112A2-644B-43DD-B0A0-CDDCC82B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32" y="410286"/>
            <a:ext cx="9171438" cy="1108850"/>
          </a:xfrm>
        </p:spPr>
        <p:txBody>
          <a:bodyPr/>
          <a:lstStyle/>
          <a:p>
            <a:r>
              <a:rPr lang="en-IN" cap="none" dirty="0">
                <a:solidFill>
                  <a:srgbClr val="FF0000"/>
                </a:solidFill>
              </a:rPr>
              <a:t>My Library</a:t>
            </a:r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4BE9E8A6-B247-426E-A2EE-CE842948E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938" y="2269173"/>
            <a:ext cx="10068791" cy="5419966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B4EDFD-FAA3-44E1-98E1-43F5A713317F}"/>
              </a:ext>
            </a:extLst>
          </p:cNvPr>
          <p:cNvSpPr/>
          <p:nvPr/>
        </p:nvSpPr>
        <p:spPr>
          <a:xfrm>
            <a:off x="8344682" y="4290998"/>
            <a:ext cx="2023047" cy="1376316"/>
          </a:xfrm>
          <a:prstGeom prst="roundRect">
            <a:avLst/>
          </a:prstGeom>
          <a:noFill/>
          <a:ln w="44450">
            <a:solidFill>
              <a:srgbClr val="FF0000">
                <a:alpha val="8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274"/>
          </a:p>
        </p:txBody>
      </p:sp>
    </p:spTree>
    <p:extLst>
      <p:ext uri="{BB962C8B-B14F-4D97-AF65-F5344CB8AC3E}">
        <p14:creationId xmlns:p14="http://schemas.microsoft.com/office/powerpoint/2010/main" val="771960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E5987-3381-4F41-B4F0-1EE9AAA3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 sz="5512" b="1" dirty="0"/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A21CD442-42BE-42FA-8435-08FF9C9F8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8638" y="-274788"/>
            <a:ext cx="11426900" cy="10329003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5BE80AB-414B-4629-80E6-0D530F3553FE}"/>
              </a:ext>
            </a:extLst>
          </p:cNvPr>
          <p:cNvSpPr/>
          <p:nvPr/>
        </p:nvSpPr>
        <p:spPr>
          <a:xfrm>
            <a:off x="-138638" y="6429311"/>
            <a:ext cx="1283888" cy="1279202"/>
          </a:xfrm>
          <a:prstGeom prst="ellipse">
            <a:avLst/>
          </a:prstGeom>
          <a:noFill/>
          <a:ln w="28575">
            <a:solidFill>
              <a:srgbClr val="C00000">
                <a:alpha val="8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274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B14BF1-70C7-4FFB-8A3F-29336863D8CC}"/>
              </a:ext>
            </a:extLst>
          </p:cNvPr>
          <p:cNvSpPr/>
          <p:nvPr/>
        </p:nvSpPr>
        <p:spPr>
          <a:xfrm>
            <a:off x="-138638" y="4353835"/>
            <a:ext cx="1283888" cy="1279202"/>
          </a:xfrm>
          <a:prstGeom prst="ellipse">
            <a:avLst/>
          </a:prstGeom>
          <a:noFill/>
          <a:ln w="28575">
            <a:solidFill>
              <a:srgbClr val="C00000">
                <a:alpha val="8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274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AEE27F-F974-4B31-A517-96A6C6DF39B0}"/>
              </a:ext>
            </a:extLst>
          </p:cNvPr>
          <p:cNvSpPr/>
          <p:nvPr/>
        </p:nvSpPr>
        <p:spPr>
          <a:xfrm>
            <a:off x="1" y="8766263"/>
            <a:ext cx="1283888" cy="1279202"/>
          </a:xfrm>
          <a:prstGeom prst="ellipse">
            <a:avLst/>
          </a:prstGeom>
          <a:noFill/>
          <a:ln w="28575">
            <a:solidFill>
              <a:srgbClr val="C00000">
                <a:alpha val="8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274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234E68-74F9-40CE-91DC-4823F6A807AD}"/>
              </a:ext>
            </a:extLst>
          </p:cNvPr>
          <p:cNvSpPr/>
          <p:nvPr/>
        </p:nvSpPr>
        <p:spPr>
          <a:xfrm>
            <a:off x="-138638" y="2077634"/>
            <a:ext cx="1283888" cy="1279202"/>
          </a:xfrm>
          <a:prstGeom prst="ellipse">
            <a:avLst/>
          </a:prstGeom>
          <a:noFill/>
          <a:ln w="28575">
            <a:solidFill>
              <a:srgbClr val="C00000">
                <a:alpha val="8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274"/>
          </a:p>
        </p:txBody>
      </p:sp>
    </p:spTree>
    <p:extLst>
      <p:ext uri="{BB962C8B-B14F-4D97-AF65-F5344CB8AC3E}">
        <p14:creationId xmlns:p14="http://schemas.microsoft.com/office/powerpoint/2010/main" val="4014927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945B5-F61C-41A3-A4E7-8D3AEA47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201" y="-1270621"/>
            <a:ext cx="7881529" cy="1905986"/>
          </a:xfrm>
        </p:spPr>
        <p:txBody>
          <a:bodyPr>
            <a:normAutofit/>
          </a:bodyPr>
          <a:lstStyle/>
          <a:p>
            <a:r>
              <a:rPr lang="en-IN" sz="5512" dirty="0"/>
              <a:t>Alerting</a:t>
            </a:r>
          </a:p>
        </p:txBody>
      </p:sp>
      <p:pic>
        <p:nvPicPr>
          <p:cNvPr id="7" name="Content Placeholder 6" descr="Screen Clipping">
            <a:extLst>
              <a:ext uri="{FF2B5EF4-FFF2-40B4-BE49-F238E27FC236}">
                <a16:creationId xmlns:a16="http://schemas.microsoft.com/office/drawing/2014/main" id="{9C868240-1A99-460A-B54B-0C37FA2E1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134" y="-250769"/>
            <a:ext cx="9347494" cy="10677842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1B4BBB-BE8E-4870-A03E-B4762FE5C9D5}"/>
              </a:ext>
            </a:extLst>
          </p:cNvPr>
          <p:cNvSpPr/>
          <p:nvPr/>
        </p:nvSpPr>
        <p:spPr>
          <a:xfrm>
            <a:off x="726133" y="6699848"/>
            <a:ext cx="2134627" cy="740267"/>
          </a:xfrm>
          <a:prstGeom prst="roundRect">
            <a:avLst/>
          </a:prstGeom>
          <a:noFill/>
          <a:ln w="44450">
            <a:solidFill>
              <a:srgbClr val="FF0000">
                <a:alpha val="8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274"/>
          </a:p>
        </p:txBody>
      </p:sp>
    </p:spTree>
    <p:extLst>
      <p:ext uri="{BB962C8B-B14F-4D97-AF65-F5344CB8AC3E}">
        <p14:creationId xmlns:p14="http://schemas.microsoft.com/office/powerpoint/2010/main" val="3073306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34783-DD52-4749-BA04-822D1CB9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090813" cy="1652954"/>
          </a:xfrm>
        </p:spPr>
        <p:txBody>
          <a:bodyPr>
            <a:normAutofit/>
          </a:bodyPr>
          <a:lstStyle/>
          <a:p>
            <a:r>
              <a:rPr lang="en-IN" sz="4000" cap="none" dirty="0">
                <a:solidFill>
                  <a:srgbClr val="FF0000"/>
                </a:solidFill>
              </a:rPr>
              <a:t>Linking with Institutional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EB13A-799E-498B-BCCC-6AF842B3B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917" y="2207363"/>
            <a:ext cx="10695883" cy="6791180"/>
          </a:xfrm>
        </p:spPr>
        <p:txBody>
          <a:bodyPr>
            <a:normAutofit/>
          </a:bodyPr>
          <a:lstStyle/>
          <a:p>
            <a:r>
              <a:rPr lang="en-IN" sz="6548" dirty="0"/>
              <a:t>Link subscribed resources </a:t>
            </a:r>
          </a:p>
        </p:txBody>
      </p:sp>
    </p:spTree>
    <p:extLst>
      <p:ext uri="{BB962C8B-B14F-4D97-AF65-F5344CB8AC3E}">
        <p14:creationId xmlns:p14="http://schemas.microsoft.com/office/powerpoint/2010/main" val="3910319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57DA5-5797-4DEC-BF26-53CB8AF96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56" y="403427"/>
            <a:ext cx="9171438" cy="1566410"/>
          </a:xfrm>
        </p:spPr>
        <p:txBody>
          <a:bodyPr>
            <a:normAutofit/>
          </a:bodyPr>
          <a:lstStyle/>
          <a:p>
            <a:r>
              <a:rPr lang="en-IN" sz="5512" b="1" cap="none" dirty="0">
                <a:solidFill>
                  <a:srgbClr val="FF0000"/>
                </a:solidFill>
              </a:rPr>
              <a:t>My Profile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77765" y="1969837"/>
            <a:ext cx="8844231" cy="89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0861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10" y="0"/>
            <a:ext cx="9171438" cy="1566410"/>
          </a:xfrm>
        </p:spPr>
        <p:txBody>
          <a:bodyPr>
            <a:normAutofit/>
          </a:bodyPr>
          <a:lstStyle/>
          <a:p>
            <a:r>
              <a:rPr lang="en-IN" sz="5512" b="1" cap="none" dirty="0">
                <a:solidFill>
                  <a:srgbClr val="FF0000"/>
                </a:solidFill>
              </a:rPr>
              <a:t>My Citations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9359" y="1227982"/>
            <a:ext cx="8816540" cy="884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321303"/>
            <a:ext cx="15950501" cy="1586814"/>
          </a:xfrm>
        </p:spPr>
        <p:txBody>
          <a:bodyPr>
            <a:normAutofit/>
          </a:bodyPr>
          <a:lstStyle/>
          <a:p>
            <a:pPr algn="l"/>
            <a:r>
              <a:rPr lang="en-IN" sz="4500" b="1" cap="none" dirty="0">
                <a:solidFill>
                  <a:srgbClr val="FF0000"/>
                </a:solidFill>
              </a:rPr>
              <a:t>Other Features &amp; Drawbacks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8" y="1059832"/>
            <a:ext cx="10786485" cy="8951183"/>
          </a:xfrm>
        </p:spPr>
        <p:txBody>
          <a:bodyPr>
            <a:normAutofit lnSpcReduction="10000"/>
          </a:bodyPr>
          <a:lstStyle/>
          <a:p>
            <a:r>
              <a:rPr lang="en-IN" sz="5512" dirty="0"/>
              <a:t>Locating Incomplete Citation</a:t>
            </a:r>
          </a:p>
          <a:p>
            <a:r>
              <a:rPr lang="en-IN" sz="5512" dirty="0"/>
              <a:t>Free Resource</a:t>
            </a:r>
          </a:p>
          <a:p>
            <a:r>
              <a:rPr lang="en-IN" sz="5512" dirty="0"/>
              <a:t>Lack of Controlled Vocabulary</a:t>
            </a:r>
          </a:p>
          <a:p>
            <a:r>
              <a:rPr lang="en-IN" sz="5512" dirty="0" err="1"/>
              <a:t>Incomp</a:t>
            </a:r>
            <a:r>
              <a:rPr lang="en-IN" sz="5512" dirty="0"/>
              <a:t>. with Std. Database Search</a:t>
            </a:r>
          </a:p>
          <a:p>
            <a:r>
              <a:rPr lang="en-IN" sz="5512" dirty="0"/>
              <a:t>Numerical Errors</a:t>
            </a:r>
          </a:p>
          <a:p>
            <a:r>
              <a:rPr lang="en-IN" sz="5512" dirty="0"/>
              <a:t>Shortfall / delay in Indexing</a:t>
            </a:r>
          </a:p>
          <a:p>
            <a:r>
              <a:rPr lang="en-IN" sz="5512" dirty="0"/>
              <a:t>Limited Search Options</a:t>
            </a:r>
          </a:p>
          <a:p>
            <a:pPr marL="0" indent="0">
              <a:buNone/>
            </a:pPr>
            <a:endParaRPr lang="en-IN" sz="6548" dirty="0"/>
          </a:p>
          <a:p>
            <a:endParaRPr lang="en-IN" sz="6548" dirty="0"/>
          </a:p>
          <a:p>
            <a:endParaRPr lang="en-IN" sz="6548" dirty="0"/>
          </a:p>
          <a:p>
            <a:endParaRPr lang="en-IN" sz="5820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AC673-BAFF-4639-91A2-E46E4195F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0799763" cy="93717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IN" sz="5457" dirty="0"/>
              <a:t> Since 2004</a:t>
            </a:r>
          </a:p>
          <a:p>
            <a:r>
              <a:rPr lang="en-IN" sz="5457" dirty="0"/>
              <a:t>Type of Contents:</a:t>
            </a:r>
          </a:p>
          <a:p>
            <a:pPr marL="0" indent="0">
              <a:buNone/>
            </a:pPr>
            <a:r>
              <a:rPr lang="en-IN" sz="5457" dirty="0"/>
              <a:t>	a) Article</a:t>
            </a:r>
          </a:p>
          <a:p>
            <a:pPr marL="0" indent="0">
              <a:buNone/>
            </a:pPr>
            <a:r>
              <a:rPr lang="en-IN" sz="5457" dirty="0"/>
              <a:t> 	b) Theses &amp; Dissertations </a:t>
            </a:r>
          </a:p>
          <a:p>
            <a:pPr marL="0" indent="0">
              <a:buNone/>
            </a:pPr>
            <a:r>
              <a:rPr lang="en-IN" sz="5457" dirty="0"/>
              <a:t>	c) Books</a:t>
            </a:r>
          </a:p>
          <a:p>
            <a:pPr marL="0" indent="0">
              <a:buNone/>
            </a:pPr>
            <a:r>
              <a:rPr lang="en-IN" sz="5457" dirty="0"/>
              <a:t>	d) Conference papers </a:t>
            </a:r>
          </a:p>
          <a:p>
            <a:pPr marL="0" indent="0">
              <a:buNone/>
            </a:pPr>
            <a:r>
              <a:rPr lang="en-IN" sz="5457" dirty="0"/>
              <a:t>	e) Court opinions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7403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B380-7665-4E28-98C3-A353C8A6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28" y="0"/>
            <a:ext cx="7881529" cy="1656760"/>
          </a:xfrm>
        </p:spPr>
        <p:txBody>
          <a:bodyPr>
            <a:normAutofit/>
          </a:bodyPr>
          <a:lstStyle/>
          <a:p>
            <a:pPr algn="l"/>
            <a:r>
              <a:rPr lang="en-IN" sz="5000" b="1" cap="none" dirty="0"/>
              <a:t>Contributors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638FF-B618-4DB9-9450-D4867EB19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22" y="1308245"/>
            <a:ext cx="7769035" cy="6791180"/>
          </a:xfrm>
        </p:spPr>
        <p:txBody>
          <a:bodyPr>
            <a:normAutofit/>
          </a:bodyPr>
          <a:lstStyle/>
          <a:p>
            <a:r>
              <a:rPr lang="en-US" sz="4000" dirty="0"/>
              <a:t>Academic publishers</a:t>
            </a:r>
          </a:p>
          <a:p>
            <a:endParaRPr lang="en-US" sz="4000" dirty="0"/>
          </a:p>
          <a:p>
            <a:r>
              <a:rPr lang="en-US" sz="4000" dirty="0"/>
              <a:t>Professional societies</a:t>
            </a:r>
          </a:p>
          <a:p>
            <a:endParaRPr lang="en-US" sz="4000" dirty="0"/>
          </a:p>
          <a:p>
            <a:r>
              <a:rPr lang="en-US" sz="4000" dirty="0"/>
              <a:t>Online repositories</a:t>
            </a:r>
          </a:p>
          <a:p>
            <a:endParaRPr lang="en-US" sz="4000" dirty="0"/>
          </a:p>
          <a:p>
            <a:r>
              <a:rPr lang="en-US" sz="4000" dirty="0"/>
              <a:t>Universities / Higher Edu. </a:t>
            </a:r>
            <a:r>
              <a:rPr lang="en-US" sz="4000" dirty="0" err="1"/>
              <a:t>Insti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4176379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75EB-555F-4411-9DD4-24A2EC81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34" y="0"/>
            <a:ext cx="7027077" cy="1255733"/>
          </a:xfrm>
        </p:spPr>
        <p:txBody>
          <a:bodyPr>
            <a:normAutofit/>
          </a:bodyPr>
          <a:lstStyle/>
          <a:p>
            <a:r>
              <a:rPr lang="en-IN" sz="5000" cap="none" dirty="0"/>
              <a:t>Advanced Search</a:t>
            </a:r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3100F72A-800C-47AC-9212-CED6C33F9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034" y="1034168"/>
            <a:ext cx="9935241" cy="8086197"/>
          </a:xfrm>
        </p:spPr>
      </p:pic>
    </p:spTree>
    <p:extLst>
      <p:ext uri="{BB962C8B-B14F-4D97-AF65-F5344CB8AC3E}">
        <p14:creationId xmlns:p14="http://schemas.microsoft.com/office/powerpoint/2010/main" val="1921730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8330B-EF20-4002-821F-3A702B48B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865"/>
            <a:ext cx="9869279" cy="1491844"/>
          </a:xfrm>
        </p:spPr>
        <p:txBody>
          <a:bodyPr>
            <a:normAutofit/>
          </a:bodyPr>
          <a:lstStyle/>
          <a:p>
            <a:pPr algn="l"/>
            <a:r>
              <a:rPr lang="en-IN" sz="5000" i="0" cap="none" dirty="0">
                <a:solidFill>
                  <a:srgbClr val="FF0000"/>
                </a:solidFill>
              </a:rPr>
              <a:t>Ranking by Relevance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3DE83-516B-44BE-A126-0E7E72628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207363"/>
            <a:ext cx="10799763" cy="6791180"/>
          </a:xfrm>
        </p:spPr>
        <p:txBody>
          <a:bodyPr/>
          <a:lstStyle/>
          <a:p>
            <a:r>
              <a:rPr lang="en-IN" sz="5512" dirty="0"/>
              <a:t>Uses computer algorithms </a:t>
            </a:r>
          </a:p>
          <a:p>
            <a:pPr marL="0" indent="0">
              <a:buNone/>
            </a:pPr>
            <a:endParaRPr lang="en-IN" sz="4365" dirty="0"/>
          </a:p>
          <a:p>
            <a:r>
              <a:rPr lang="en-IN" sz="5512" dirty="0"/>
              <a:t>Ambiguous on determination of relevancy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356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47334-AF37-4A5A-B119-A5E77C9A0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43124"/>
            <a:ext cx="7578969" cy="944114"/>
          </a:xfrm>
        </p:spPr>
        <p:txBody>
          <a:bodyPr>
            <a:noAutofit/>
          </a:bodyPr>
          <a:lstStyle/>
          <a:p>
            <a:r>
              <a:rPr lang="en-IN" sz="4400" dirty="0">
                <a:solidFill>
                  <a:srgbClr val="FF0000"/>
                </a:solidFill>
              </a:rPr>
              <a:t>Subject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F4AB-0B25-4418-A0C0-ED4121616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1196" y="1762071"/>
            <a:ext cx="15950501" cy="6640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365" dirty="0"/>
              <a:t>	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4E7A0CDE-EE74-4F4D-B446-2EEB20D6C272}"/>
              </a:ext>
            </a:extLst>
          </p:cNvPr>
          <p:cNvSpPr/>
          <p:nvPr/>
        </p:nvSpPr>
        <p:spPr>
          <a:xfrm>
            <a:off x="180732" y="1079638"/>
            <a:ext cx="10438298" cy="17908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38" dirty="0"/>
              <a:t>Science, Technology, Engineering, Medicine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18C6B1C8-B447-4BEB-8586-AA39BC0A09A2}"/>
              </a:ext>
            </a:extLst>
          </p:cNvPr>
          <p:cNvSpPr/>
          <p:nvPr/>
        </p:nvSpPr>
        <p:spPr>
          <a:xfrm>
            <a:off x="180732" y="3154272"/>
            <a:ext cx="8033397" cy="179088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638" dirty="0"/>
              <a:t>   Social Science </a:t>
            </a:r>
            <a:r>
              <a:rPr lang="en-IN" sz="3274" dirty="0"/>
              <a:t>(</a:t>
            </a:r>
            <a:r>
              <a:rPr lang="en-IN" sz="2546" i="1" dirty="0">
                <a:solidFill>
                  <a:srgbClr val="FF0000"/>
                </a:solidFill>
              </a:rPr>
              <a:t>Education &amp; Counselling</a:t>
            </a:r>
            <a:r>
              <a:rPr lang="en-IN" sz="3274" dirty="0"/>
              <a:t>)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FEE9A630-7831-454D-9A0C-14AA19A3AFFA}"/>
              </a:ext>
            </a:extLst>
          </p:cNvPr>
          <p:cNvSpPr/>
          <p:nvPr/>
        </p:nvSpPr>
        <p:spPr>
          <a:xfrm>
            <a:off x="180732" y="5228906"/>
            <a:ext cx="3837612" cy="1640627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74" dirty="0"/>
              <a:t>	Humanities</a:t>
            </a:r>
          </a:p>
        </p:txBody>
      </p:sp>
    </p:spTree>
    <p:extLst>
      <p:ext uri="{BB962C8B-B14F-4D97-AF65-F5344CB8AC3E}">
        <p14:creationId xmlns:p14="http://schemas.microsoft.com/office/powerpoint/2010/main" val="2711420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A8574-F982-4E25-9375-5EE92BAE6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10" y="421012"/>
            <a:ext cx="9171438" cy="1566410"/>
          </a:xfrm>
        </p:spPr>
        <p:txBody>
          <a:bodyPr>
            <a:normAutofit/>
          </a:bodyPr>
          <a:lstStyle/>
          <a:p>
            <a:r>
              <a:rPr lang="en-IN" sz="3500" dirty="0">
                <a:solidFill>
                  <a:srgbClr val="FF0000"/>
                </a:solidFill>
              </a:rPr>
              <a:t>Refining of search results</a:t>
            </a:r>
            <a:br>
              <a:rPr lang="en-IN" sz="3500" dirty="0">
                <a:solidFill>
                  <a:srgbClr val="FF0000"/>
                </a:solidFill>
              </a:rPr>
            </a:br>
            <a:endParaRPr lang="en-IN" sz="35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E71EE67C-7BF7-4BB9-A423-107EEBD89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60" y="1385861"/>
            <a:ext cx="9935241" cy="8795027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A88CA6-BE43-4897-A84F-762576B454D8}"/>
              </a:ext>
            </a:extLst>
          </p:cNvPr>
          <p:cNvSpPr/>
          <p:nvPr/>
        </p:nvSpPr>
        <p:spPr>
          <a:xfrm>
            <a:off x="432260" y="3276136"/>
            <a:ext cx="1725538" cy="4267664"/>
          </a:xfrm>
          <a:prstGeom prst="roundRect">
            <a:avLst/>
          </a:prstGeom>
          <a:noFill/>
          <a:ln w="44450">
            <a:solidFill>
              <a:srgbClr val="FF0000">
                <a:alpha val="8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274"/>
          </a:p>
        </p:txBody>
      </p:sp>
    </p:spTree>
    <p:extLst>
      <p:ext uri="{BB962C8B-B14F-4D97-AF65-F5344CB8AC3E}">
        <p14:creationId xmlns:p14="http://schemas.microsoft.com/office/powerpoint/2010/main" val="2303158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BBD9-3A92-4D54-83C4-AF78A6FA5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61" y="362052"/>
            <a:ext cx="8363507" cy="1027133"/>
          </a:xfrm>
        </p:spPr>
        <p:txBody>
          <a:bodyPr>
            <a:normAutofit/>
          </a:bodyPr>
          <a:lstStyle/>
          <a:p>
            <a:r>
              <a:rPr lang="en-IN" sz="3500" cap="none" dirty="0">
                <a:solidFill>
                  <a:srgbClr val="FF0000"/>
                </a:solidFill>
              </a:rPr>
              <a:t>Reference Manager</a:t>
            </a:r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86B44C9E-ED89-4BC3-A047-C1D830903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777" y="1389185"/>
            <a:ext cx="9924207" cy="7433172"/>
          </a:xfrm>
        </p:spPr>
      </p:pic>
    </p:spTree>
    <p:extLst>
      <p:ext uri="{BB962C8B-B14F-4D97-AF65-F5344CB8AC3E}">
        <p14:creationId xmlns:p14="http://schemas.microsoft.com/office/powerpoint/2010/main" val="388118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22065-73F5-49D6-9712-544DD6A4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48" y="265507"/>
            <a:ext cx="9171438" cy="962182"/>
          </a:xfrm>
        </p:spPr>
        <p:txBody>
          <a:bodyPr>
            <a:normAutofit/>
          </a:bodyPr>
          <a:lstStyle/>
          <a:p>
            <a:r>
              <a:rPr lang="en-IN" cap="none" dirty="0">
                <a:solidFill>
                  <a:srgbClr val="FF0000"/>
                </a:solidFill>
              </a:rPr>
              <a:t>Cited by</a:t>
            </a:r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E4B724B3-F523-4E74-A4F7-84AE00C93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902" y="1485659"/>
            <a:ext cx="7767330" cy="9571234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7BE0CB-0CB7-4330-9961-429ABC95F17F}"/>
              </a:ext>
            </a:extLst>
          </p:cNvPr>
          <p:cNvSpPr/>
          <p:nvPr/>
        </p:nvSpPr>
        <p:spPr>
          <a:xfrm>
            <a:off x="1987552" y="10355496"/>
            <a:ext cx="1179653" cy="478580"/>
          </a:xfrm>
          <a:prstGeom prst="roundRect">
            <a:avLst/>
          </a:prstGeom>
          <a:noFill/>
          <a:ln w="44450">
            <a:solidFill>
              <a:srgbClr val="FF0000">
                <a:alpha val="8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274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700411D-F630-42F9-A736-22E39A2D0ACA}"/>
              </a:ext>
            </a:extLst>
          </p:cNvPr>
          <p:cNvSpPr/>
          <p:nvPr/>
        </p:nvSpPr>
        <p:spPr>
          <a:xfrm>
            <a:off x="1987552" y="7294183"/>
            <a:ext cx="1179653" cy="478580"/>
          </a:xfrm>
          <a:prstGeom prst="roundRect">
            <a:avLst/>
          </a:prstGeom>
          <a:noFill/>
          <a:ln w="44450">
            <a:solidFill>
              <a:srgbClr val="FF0000">
                <a:alpha val="8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274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00DBEA-8406-46ED-AADF-DB34A0BB21DE}"/>
              </a:ext>
            </a:extLst>
          </p:cNvPr>
          <p:cNvSpPr/>
          <p:nvPr/>
        </p:nvSpPr>
        <p:spPr>
          <a:xfrm>
            <a:off x="1987553" y="3571132"/>
            <a:ext cx="1179653" cy="478580"/>
          </a:xfrm>
          <a:prstGeom prst="roundRect">
            <a:avLst/>
          </a:prstGeom>
          <a:noFill/>
          <a:ln w="44450">
            <a:solidFill>
              <a:srgbClr val="FF0000">
                <a:alpha val="8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274"/>
          </a:p>
        </p:txBody>
      </p:sp>
    </p:spTree>
    <p:extLst>
      <p:ext uri="{BB962C8B-B14F-4D97-AF65-F5344CB8AC3E}">
        <p14:creationId xmlns:p14="http://schemas.microsoft.com/office/powerpoint/2010/main" val="2182092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506</TotalTime>
  <Words>103</Words>
  <Application>Microsoft Office PowerPoint</Application>
  <PresentationFormat>Custom</PresentationFormat>
  <Paragraphs>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Bookman Old Style</vt:lpstr>
      <vt:lpstr>Rockwell</vt:lpstr>
      <vt:lpstr>Damask</vt:lpstr>
      <vt:lpstr>    Google Scholar    </vt:lpstr>
      <vt:lpstr>PowerPoint Presentation</vt:lpstr>
      <vt:lpstr>Contributors</vt:lpstr>
      <vt:lpstr>Advanced Search</vt:lpstr>
      <vt:lpstr>Ranking by Relevance</vt:lpstr>
      <vt:lpstr>Subject Coverage</vt:lpstr>
      <vt:lpstr>Refining of search results </vt:lpstr>
      <vt:lpstr>Reference Manager</vt:lpstr>
      <vt:lpstr>Cited by</vt:lpstr>
      <vt:lpstr>Related Articles</vt:lpstr>
      <vt:lpstr>All … versions</vt:lpstr>
      <vt:lpstr>Cite</vt:lpstr>
      <vt:lpstr>My Library</vt:lpstr>
      <vt:lpstr>PowerPoint Presentation</vt:lpstr>
      <vt:lpstr>Alerting</vt:lpstr>
      <vt:lpstr>Linking with Institutional Resources</vt:lpstr>
      <vt:lpstr>My Profile</vt:lpstr>
      <vt:lpstr>My Citations</vt:lpstr>
      <vt:lpstr>Other Features &amp; Drawbacks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Scholar</dc:title>
  <dc:creator>Shijith Kumar</dc:creator>
  <cp:lastModifiedBy>Shijith Kumar</cp:lastModifiedBy>
  <cp:revision>29</cp:revision>
  <dcterms:created xsi:type="dcterms:W3CDTF">2018-03-19T17:33:47Z</dcterms:created>
  <dcterms:modified xsi:type="dcterms:W3CDTF">2019-03-24T16:47:04Z</dcterms:modified>
</cp:coreProperties>
</file>