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0" r:id="rId17"/>
    <p:sldId id="25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C18EE-D1A7-452A-A3EF-1E8540AD1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429E1B-9BC9-4254-A0E0-0E843A9F4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5FC17-3815-4E76-A7E6-6B752672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A3E6E-3DE7-45D6-AAB0-1EE3DDD0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CBEFE-EA75-4166-9AEC-44BA6B292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069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7B244-0628-43E0-A449-12AAC0A4C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33048A-4DD1-4A13-95E8-1047B8C41E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278DA-3B05-4AFC-93BA-82AFB0262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D0E5E-DD0C-4AAD-99F3-A6621BB45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BB161-A3A4-459B-90B9-9661CCD3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447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D5A5D9-2718-4D57-B1D6-2CC214F0FF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0EED0F-D3BE-4383-B1BC-227F14239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E72FE-FC18-413B-AE93-9D3B6AA3B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60B56-E125-4FED-B567-259198EB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E84F7-BB9B-40C0-BA24-5BBBD9A6B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002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5C20B-F083-4583-A2C1-45199995B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D2234-497E-4105-9E8D-06BD30FA8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4F57F-8922-4C5B-90D3-A8FE0EACF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BA349-8645-4C44-A7A0-85E478B73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FE93A-591C-4257-BF67-6F8968B6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31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45D0C-0D49-47C5-B4DE-C438B8EF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C1A7F-B004-44BC-8AC7-99AE83FCF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38135-F76A-46AE-BC76-228076C8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2E626-B773-4731-B48F-085435F2D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2C29F-3042-459A-9DAE-3E455802B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037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2D82-A8EA-4DC0-9FF4-5208D41D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BAD7A-382F-49E5-9771-B22F913F4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06F64-4665-48C4-B577-E2C1E0ABA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24C84-F3E7-4107-A8EB-801CC82D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D63B1-B18C-4AC6-85B3-DF2C4854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C84D8-212C-4F3A-9719-7A555E0FE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210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648AD-152B-40C2-A403-F1F952190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35FA1-869A-4077-9407-69848E0F8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C7FED-BC1A-40BD-AB43-499408F88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8DCC9-0D2F-4C8D-AF84-DB49FDC79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7C4D0-2C4A-404A-A5C6-DB48360E8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C31AEB-817E-4551-9C4F-261A3094B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185820-8B95-4408-AD02-EF4935B99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D66181-ED99-4E10-A70A-950F3F3F4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784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4D654-855A-4C2F-8F9C-933AF8E9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0BA42E-E255-4576-B6AD-E2B522A6C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17F256-9D89-4E05-86AB-6A767E2E3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0D139-4E39-434E-9465-B88F47CD5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223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AFA49-97CD-48B8-9D87-2A93D1FF4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D774D-A659-4C04-A26D-85D8B550C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052B8-F0AB-4E98-92DF-68B60290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958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6A427-995D-4EE3-B223-57B57D81F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3051C-C6E3-400F-ADF3-007D3520B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198E2-E0A5-4AD1-BDB9-AE7628265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177BE-75D6-4A41-86CB-1C35D0509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64109-775E-4DEF-843D-E4A7DB03E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0C8F8-353E-4428-8677-82812E51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611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E744-3F0A-43AA-BD9F-F0C5B9783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C2DB08-F0C6-499B-9FF5-CE1AEDC912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26BB7-DD89-421F-9EF8-8991598E2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8B48A-3B09-435C-8E3F-A970718D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91128-6FB1-4FF5-8A35-A06D6C08B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DF3FC-80D7-4D46-8E4E-7726CF3F9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746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DCEB1-9C2C-4C08-8066-30F92BCFF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45527-5C79-459F-BBBF-664687FAE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21CFA-D3AF-4213-A984-FBE06D3DB8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BFBE3-7F6E-457F-A32E-760517563CA5}" type="datetimeFigureOut">
              <a:rPr lang="en-IN" smtClean="0"/>
              <a:t>17-03-2019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F5137-921F-42B1-B7E4-50A6F1BF3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B0714-7187-44E0-A6A4-A4B18D386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440E-5071-4CFC-87CB-0BE4C8B01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268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4ECA7-390C-442C-8E02-7FA8AE97B9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COMDISDOME</a:t>
            </a:r>
          </a:p>
        </p:txBody>
      </p:sp>
    </p:spTree>
    <p:extLst>
      <p:ext uri="{BB962C8B-B14F-4D97-AF65-F5344CB8AC3E}">
        <p14:creationId xmlns:p14="http://schemas.microsoft.com/office/powerpoint/2010/main" val="120655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9C2F9-88B8-4BB1-80E6-87C295949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494"/>
          </a:xfrm>
        </p:spPr>
        <p:txBody>
          <a:bodyPr/>
          <a:lstStyle/>
          <a:p>
            <a:r>
              <a:rPr lang="en-IN" dirty="0"/>
              <a:t>Advanced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99673-80BF-49EB-AE0D-F5CB296C0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620"/>
            <a:ext cx="10515600" cy="4982343"/>
          </a:xfrm>
        </p:spPr>
        <p:txBody>
          <a:bodyPr/>
          <a:lstStyle/>
          <a:p>
            <a:r>
              <a:rPr lang="en-IN" dirty="0"/>
              <a:t>Multiple Search Frames to search individual fields </a:t>
            </a:r>
          </a:p>
          <a:p>
            <a:r>
              <a:rPr lang="en-IN" dirty="0"/>
              <a:t>Facilitate searching in single or multiple fields </a:t>
            </a:r>
          </a:p>
          <a:p>
            <a:pPr marL="0" indent="0">
              <a:buNone/>
            </a:pPr>
            <a:r>
              <a:rPr lang="en-IN" dirty="0"/>
              <a:t>	Author</a:t>
            </a:r>
          </a:p>
          <a:p>
            <a:pPr marL="0" indent="0">
              <a:buNone/>
            </a:pPr>
            <a:r>
              <a:rPr lang="en-IN" dirty="0"/>
              <a:t>	Title</a:t>
            </a:r>
          </a:p>
          <a:p>
            <a:pPr marL="0" indent="0">
              <a:buNone/>
            </a:pPr>
            <a:r>
              <a:rPr lang="en-IN" dirty="0"/>
              <a:t>	Keywords</a:t>
            </a:r>
          </a:p>
          <a:p>
            <a:pPr marL="0" indent="0">
              <a:buNone/>
            </a:pPr>
            <a:r>
              <a:rPr lang="en-IN" dirty="0"/>
              <a:t>	Publication Year</a:t>
            </a:r>
          </a:p>
          <a:p>
            <a:pPr marL="0" indent="0">
              <a:buNone/>
            </a:pPr>
            <a:r>
              <a:rPr lang="en-IN" dirty="0"/>
              <a:t>	Sources</a:t>
            </a:r>
          </a:p>
          <a:p>
            <a:r>
              <a:rPr lang="en-IN" dirty="0"/>
              <a:t>Combination of different fields using Boolean Operators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9918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3BC58-D874-45B5-947F-1526251B0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Command Line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752A5-A941-45B1-A9EB-012D3004F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510970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IN" dirty="0"/>
              <a:t>Special in </a:t>
            </a:r>
            <a:r>
              <a:rPr lang="en-IN" dirty="0" err="1"/>
              <a:t>Proquest</a:t>
            </a:r>
            <a:r>
              <a:rPr lang="en-IN" dirty="0"/>
              <a:t> databases</a:t>
            </a:r>
          </a:p>
          <a:p>
            <a:pPr>
              <a:lnSpc>
                <a:spcPct val="200000"/>
              </a:lnSpc>
            </a:pPr>
            <a:r>
              <a:rPr lang="en-IN" dirty="0"/>
              <a:t>Search box for placing the search statement</a:t>
            </a:r>
          </a:p>
          <a:p>
            <a:pPr>
              <a:lnSpc>
                <a:spcPct val="200000"/>
              </a:lnSpc>
            </a:pPr>
            <a:r>
              <a:rPr lang="en-IN" dirty="0"/>
              <a:t>Combination of field codes </a:t>
            </a:r>
          </a:p>
          <a:p>
            <a:pPr marL="0" indent="0">
              <a:buNone/>
            </a:pPr>
            <a:endParaRPr lang="en-IN" dirty="0"/>
          </a:p>
          <a:p>
            <a:pPr lvl="3"/>
            <a:r>
              <a:rPr lang="en-IN" sz="2400" b="1" dirty="0"/>
              <a:t>SU, TI, AB (dysarthria) </a:t>
            </a:r>
          </a:p>
          <a:p>
            <a:pPr marL="265113" lvl="3" indent="177800"/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val="164212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FC597-FADB-47D5-A2C1-F8AFA9D08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Thesaurus based Search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FA576-5F7B-4AF6-BCA6-87D3B0B43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5626"/>
            <a:ext cx="10515600" cy="5041337"/>
          </a:xfrm>
        </p:spPr>
        <p:txBody>
          <a:bodyPr/>
          <a:lstStyle/>
          <a:p>
            <a:r>
              <a:rPr lang="en-IN" sz="3500" dirty="0"/>
              <a:t>Controlled Vocabulary </a:t>
            </a:r>
          </a:p>
          <a:p>
            <a:endParaRPr lang="en-IN" dirty="0"/>
          </a:p>
          <a:p>
            <a:r>
              <a:rPr lang="en-IN" sz="3500" dirty="0"/>
              <a:t>List of Subject Headings / Terms 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sz="3000" dirty="0"/>
              <a:t>Indexers </a:t>
            </a:r>
          </a:p>
          <a:p>
            <a:pPr marL="0" indent="0">
              <a:buNone/>
            </a:pPr>
            <a:r>
              <a:rPr lang="en-IN" sz="3000" dirty="0"/>
              <a:t>	Users </a:t>
            </a:r>
          </a:p>
          <a:p>
            <a:r>
              <a:rPr lang="en-IN" sz="3500" dirty="0"/>
              <a:t>Controlled &amp; Structured </a:t>
            </a:r>
          </a:p>
        </p:txBody>
      </p:sp>
    </p:spTree>
    <p:extLst>
      <p:ext uri="{BB962C8B-B14F-4D97-AF65-F5344CB8AC3E}">
        <p14:creationId xmlns:p14="http://schemas.microsoft.com/office/powerpoint/2010/main" val="3837439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2D6A-1EF1-45E6-B4CF-97E9F666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Thesaurus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950DA-4652-4715-A397-392E0756B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865"/>
            <a:ext cx="10515600" cy="41000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IN" sz="4000" dirty="0"/>
          </a:p>
          <a:p>
            <a:pPr marL="0" indent="0" algn="just">
              <a:buNone/>
            </a:pPr>
            <a:r>
              <a:rPr lang="en-IN" sz="4000" dirty="0"/>
              <a:t>A  collection of selected vocabulary, preferred terms or descriptors, with links among synonymous, equivalent, broader, narrower, and other related terms  </a:t>
            </a:r>
          </a:p>
        </p:txBody>
      </p:sp>
    </p:spTree>
    <p:extLst>
      <p:ext uri="{BB962C8B-B14F-4D97-AF65-F5344CB8AC3E}">
        <p14:creationId xmlns:p14="http://schemas.microsoft.com/office/powerpoint/2010/main" val="608348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3BE02-D0C9-4CDE-A149-2BA00170D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Search Filters</a:t>
            </a:r>
            <a:endParaRPr lang="en-IN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D422C-AA8C-48AF-B9D2-22BD61533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1353800" cy="5560142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200000"/>
              </a:lnSpc>
            </a:pPr>
            <a:r>
              <a:rPr lang="en-US" sz="5100" dirty="0"/>
              <a:t>Peer-reviewed or not</a:t>
            </a:r>
            <a:endParaRPr lang="en-IN" sz="5100" dirty="0"/>
          </a:p>
          <a:p>
            <a:pPr lvl="0">
              <a:lnSpc>
                <a:spcPct val="200000"/>
              </a:lnSpc>
            </a:pPr>
            <a:r>
              <a:rPr lang="en-US" sz="5100" dirty="0"/>
              <a:t>Source type</a:t>
            </a:r>
            <a:endParaRPr lang="en-IN" sz="5100" dirty="0"/>
          </a:p>
          <a:p>
            <a:pPr lvl="0">
              <a:lnSpc>
                <a:spcPct val="200000"/>
              </a:lnSpc>
            </a:pPr>
            <a:r>
              <a:rPr lang="en-US" sz="5100" dirty="0"/>
              <a:t>Publication date range </a:t>
            </a:r>
            <a:endParaRPr lang="en-IN" sz="5100" dirty="0"/>
          </a:p>
          <a:p>
            <a:pPr lvl="0">
              <a:lnSpc>
                <a:spcPct val="200000"/>
              </a:lnSpc>
            </a:pPr>
            <a:r>
              <a:rPr lang="en-US" sz="5100" dirty="0"/>
              <a:t>Publication title (</a:t>
            </a:r>
            <a:r>
              <a:rPr lang="en-US" sz="5100" i="1" dirty="0"/>
              <a:t>mainly in case of journals</a:t>
            </a:r>
            <a:r>
              <a:rPr lang="en-US" sz="5100" dirty="0"/>
              <a:t>)</a:t>
            </a:r>
            <a:endParaRPr lang="en-IN" sz="5100" dirty="0"/>
          </a:p>
          <a:p>
            <a:pPr lvl="0">
              <a:lnSpc>
                <a:spcPct val="200000"/>
              </a:lnSpc>
            </a:pPr>
            <a:r>
              <a:rPr lang="en-US" sz="5100" dirty="0"/>
              <a:t>Document type such as article, feature, case study etc.</a:t>
            </a:r>
            <a:endParaRPr lang="en-IN" sz="5100" dirty="0"/>
          </a:p>
          <a:p>
            <a:pPr lvl="0">
              <a:lnSpc>
                <a:spcPct val="200000"/>
              </a:lnSpc>
            </a:pPr>
            <a:r>
              <a:rPr lang="en-US" sz="5100" dirty="0"/>
              <a:t>Subject category such as female, male, age</a:t>
            </a:r>
            <a:endParaRPr lang="en-IN" sz="5100" dirty="0"/>
          </a:p>
          <a:p>
            <a:pPr lvl="0">
              <a:lnSpc>
                <a:spcPct val="200000"/>
              </a:lnSpc>
            </a:pPr>
            <a:r>
              <a:rPr lang="en-US" sz="5100" dirty="0"/>
              <a:t>Language</a:t>
            </a:r>
            <a:endParaRPr lang="en-IN" sz="51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098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8D38E-3DD6-4D75-A57C-4742F6D01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Search Results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312D4-3F6D-419D-9695-AF689F316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7639"/>
            <a:ext cx="10515600" cy="5159324"/>
          </a:xfrm>
        </p:spPr>
        <p:txBody>
          <a:bodyPr/>
          <a:lstStyle/>
          <a:p>
            <a:endParaRPr lang="en-IN" dirty="0"/>
          </a:p>
          <a:p>
            <a:r>
              <a:rPr lang="en-IN" dirty="0"/>
              <a:t>Sort: ‘Oldest’ or ‘Latest’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Display: </a:t>
            </a:r>
            <a:r>
              <a:rPr lang="en-US" dirty="0"/>
              <a:t>brief view, detailed view, preview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Saving Format: </a:t>
            </a:r>
            <a:r>
              <a:rPr lang="en-US" dirty="0"/>
              <a:t>html, pdf, text, rich text, </a:t>
            </a:r>
            <a:r>
              <a:rPr lang="en-US" dirty="0" err="1"/>
              <a:t>ris</a:t>
            </a:r>
            <a:r>
              <a:rPr lang="en-US" dirty="0"/>
              <a:t>, excel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Save in: EndNote, RefWorks</a:t>
            </a:r>
            <a:endParaRPr lang="en-IN" dirty="0"/>
          </a:p>
          <a:p>
            <a:pPr lvl="0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6988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327E-6695-48AF-83B5-5F1D6B33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My Research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2B441-EBFC-498A-93DF-361917A8A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/>
              <a:t>Personalized Service of </a:t>
            </a:r>
            <a:r>
              <a:rPr lang="en-IN" sz="3200" dirty="0" err="1"/>
              <a:t>Proquest</a:t>
            </a:r>
            <a:r>
              <a:rPr lang="en-IN" sz="3200" dirty="0"/>
              <a:t> Database</a:t>
            </a:r>
          </a:p>
          <a:p>
            <a:endParaRPr lang="en-IN" sz="3200" dirty="0"/>
          </a:p>
          <a:p>
            <a:r>
              <a:rPr lang="en-IN" sz="3200" dirty="0"/>
              <a:t>Save Search Results and Search Statements</a:t>
            </a:r>
          </a:p>
          <a:p>
            <a:endParaRPr lang="en-IN" sz="3200" dirty="0"/>
          </a:p>
          <a:p>
            <a:r>
              <a:rPr lang="en-IN" sz="3200" dirty="0"/>
              <a:t>Alert Service</a:t>
            </a:r>
          </a:p>
          <a:p>
            <a:endParaRPr lang="en-IN" sz="3200" dirty="0"/>
          </a:p>
          <a:p>
            <a:r>
              <a:rPr lang="en-IN" sz="3200" dirty="0"/>
              <a:t>Remote Login </a:t>
            </a:r>
            <a:r>
              <a:rPr lang="en-IN" dirty="0"/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7297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50955-45E7-4EF7-9047-5ED3FBA9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2733"/>
          </a:xfrm>
        </p:spPr>
        <p:txBody>
          <a:bodyPr/>
          <a:lstStyle/>
          <a:p>
            <a:r>
              <a:rPr lang="en-IN" dirty="0"/>
              <a:t>Search Techniques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D7D2C-ED49-4F47-BF83-EC1572C16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/>
              <a:t>Phrase Searching</a:t>
            </a:r>
          </a:p>
          <a:p>
            <a:endParaRPr lang="en-US" sz="3200" dirty="0"/>
          </a:p>
          <a:p>
            <a:r>
              <a:rPr lang="en-US" sz="3200" dirty="0"/>
              <a:t>AND is implicit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SPEECH HEARING</a:t>
            </a:r>
          </a:p>
          <a:p>
            <a:endParaRPr lang="en-IN" sz="3500" dirty="0"/>
          </a:p>
          <a:p>
            <a:r>
              <a:rPr lang="en-IN" sz="3500" dirty="0"/>
              <a:t>Spelling Variants</a:t>
            </a:r>
          </a:p>
          <a:p>
            <a:endParaRPr lang="en-IN" sz="3500" dirty="0"/>
          </a:p>
          <a:p>
            <a:r>
              <a:rPr lang="en-IN" sz="3500" dirty="0"/>
              <a:t>Word Variants </a:t>
            </a:r>
          </a:p>
          <a:p>
            <a:pPr marL="0" indent="0">
              <a:buNone/>
            </a:pP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119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32A43-EFC9-4645-85AC-CDBC61D8F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56CC5-FA5A-48EC-A41C-D99EA43CE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Proquest</a:t>
            </a:r>
            <a:r>
              <a:rPr lang="en-IN" dirty="0"/>
              <a:t> Inc., USA</a:t>
            </a:r>
          </a:p>
          <a:p>
            <a:r>
              <a:rPr lang="en-IN" dirty="0"/>
              <a:t>University </a:t>
            </a:r>
            <a:r>
              <a:rPr lang="en-IN" dirty="0" err="1"/>
              <a:t>Micofilms</a:t>
            </a:r>
            <a:r>
              <a:rPr lang="en-IN" dirty="0"/>
              <a:t> International </a:t>
            </a:r>
          </a:p>
          <a:p>
            <a:r>
              <a:rPr lang="en-IN" dirty="0"/>
              <a:t>Hundreds of databases</a:t>
            </a:r>
          </a:p>
          <a:p>
            <a:r>
              <a:rPr lang="en-IN" dirty="0" err="1"/>
              <a:t>Proquest</a:t>
            </a:r>
            <a:r>
              <a:rPr lang="en-IN" dirty="0"/>
              <a:t> Dissertations and Theses </a:t>
            </a:r>
            <a:r>
              <a:rPr lang="en-IN"/>
              <a:t>Global – </a:t>
            </a:r>
            <a:r>
              <a:rPr lang="en-IN" b="1"/>
              <a:t>PQDT</a:t>
            </a:r>
          </a:p>
          <a:p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392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1CE8F-152E-4649-BCBC-BC96EECDE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B4864C-C31E-484C-96B0-E2D2F7D286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238"/>
            <a:ext cx="12192000" cy="6740013"/>
          </a:xfrm>
        </p:spPr>
      </p:pic>
      <p:sp useBgFill="1">
        <p:nvSpPr>
          <p:cNvPr id="6" name="Rectangle: Diagonal Corners Snipped 5">
            <a:extLst>
              <a:ext uri="{FF2B5EF4-FFF2-40B4-BE49-F238E27FC236}">
                <a16:creationId xmlns:a16="http://schemas.microsoft.com/office/drawing/2014/main" id="{1731A4AD-A745-4F93-8AB0-13AE0D374D0B}"/>
              </a:ext>
            </a:extLst>
          </p:cNvPr>
          <p:cNvSpPr/>
          <p:nvPr/>
        </p:nvSpPr>
        <p:spPr>
          <a:xfrm>
            <a:off x="4675239" y="167225"/>
            <a:ext cx="5589638" cy="1270154"/>
          </a:xfrm>
          <a:prstGeom prst="snip2DiagRect">
            <a:avLst/>
          </a:prstGeom>
          <a:ln w="66675">
            <a:solidFill>
              <a:srgbClr val="FF0000">
                <a:alpha val="8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rgbClr val="FF0000"/>
                </a:solidFill>
              </a:rPr>
              <a:t>Common search interface of AIISH-Subscribed </a:t>
            </a:r>
            <a:r>
              <a:rPr lang="en-IN" sz="3200" dirty="0" err="1">
                <a:solidFill>
                  <a:srgbClr val="FF0000"/>
                </a:solidFill>
              </a:rPr>
              <a:t>Databases</a:t>
            </a:r>
            <a:r>
              <a:rPr lang="en-IN" sz="3200" dirty="0" err="1"/>
              <a:t>s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051979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EED6E-68DC-4D13-8609-004484D6F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C63DCC-D972-4660-9BAD-068462235D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51477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FA2A2-E71F-4D9E-BF18-025424AA9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34"/>
            <a:ext cx="10515600" cy="1325563"/>
          </a:xfrm>
        </p:spPr>
        <p:txBody>
          <a:bodyPr/>
          <a:lstStyle/>
          <a:p>
            <a:r>
              <a:rPr lang="en-US" b="1" dirty="0"/>
              <a:t>Sources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6BE8-35A6-46C1-8F58-DDCCC3B22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097"/>
            <a:ext cx="10515600" cy="4775866"/>
          </a:xfrm>
        </p:spPr>
        <p:txBody>
          <a:bodyPr/>
          <a:lstStyle/>
          <a:p>
            <a:r>
              <a:rPr lang="en-US" dirty="0"/>
              <a:t>Journal articles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Books</a:t>
            </a:r>
          </a:p>
          <a:p>
            <a:endParaRPr lang="en-US" dirty="0"/>
          </a:p>
          <a:p>
            <a:r>
              <a:rPr lang="en-US" dirty="0"/>
              <a:t>Conference proceedings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Theses/dissertations</a:t>
            </a:r>
          </a:p>
          <a:p>
            <a:endParaRPr lang="en-US" dirty="0"/>
          </a:p>
          <a:p>
            <a:r>
              <a:rPr lang="en-US" dirty="0"/>
              <a:t>Professional Profiles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2151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5C77C-785D-43B3-8118-AE7F6DE2F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Subject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BB9CB-94AB-437E-B656-63C1844D0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dirty="0"/>
              <a:t>Audiologic Management, Augmentative and Alternative Communication, Communication Mechanism and Systems, Electroneuronography, Hearing Assessment, Hearing Conservation, Hearing Impairment, Hearing Science, Pediatric Audiology, Rehabilitative Audiology, Speech/Articulation, Speech-Language Pathology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7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9ECA3-5641-45E7-9133-1908C3EF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Update Frequency &amp; Period of Coverage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AD4F3-9531-43BD-B77F-547E051E4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sz="4000" dirty="0"/>
              <a:t>Monthly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	400 records per update</a:t>
            </a:r>
          </a:p>
          <a:p>
            <a:endParaRPr lang="en-US" sz="4000" dirty="0"/>
          </a:p>
          <a:p>
            <a:pPr lvl="1" indent="-685800"/>
            <a:r>
              <a:rPr lang="en-US" sz="3600" dirty="0"/>
              <a:t>  1958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411848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56CB-AF6B-4948-BE77-5C443934B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Types of 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3F0CC-357B-40AD-956A-1A857716C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Basic search</a:t>
            </a:r>
            <a:endParaRPr lang="en-IN" dirty="0"/>
          </a:p>
          <a:p>
            <a:pPr lvl="0">
              <a:lnSpc>
                <a:spcPct val="200000"/>
              </a:lnSpc>
            </a:pPr>
            <a:r>
              <a:rPr lang="en-US" dirty="0"/>
              <a:t>Advanced search</a:t>
            </a:r>
            <a:endParaRPr lang="en-IN" dirty="0"/>
          </a:p>
          <a:p>
            <a:pPr lvl="0">
              <a:lnSpc>
                <a:spcPct val="200000"/>
              </a:lnSpc>
            </a:pPr>
            <a:r>
              <a:rPr lang="en-US" dirty="0"/>
              <a:t>Thesaurus based search </a:t>
            </a:r>
            <a:endParaRPr lang="en-IN" dirty="0"/>
          </a:p>
          <a:p>
            <a:pPr>
              <a:lnSpc>
                <a:spcPct val="200000"/>
              </a:lnSpc>
            </a:pPr>
            <a:r>
              <a:rPr lang="en-US" dirty="0"/>
              <a:t>Command line search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9680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57B42-79B9-4391-851B-5DD92C009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</p:spPr>
        <p:txBody>
          <a:bodyPr/>
          <a:lstStyle/>
          <a:p>
            <a:r>
              <a:rPr lang="en-IN" b="1" dirty="0"/>
              <a:t>Basic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D1BA0-1F9D-421C-B5C4-122CC7A3C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878"/>
            <a:ext cx="10515600" cy="505608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IN" dirty="0"/>
              <a:t>Single Search Frame</a:t>
            </a:r>
          </a:p>
          <a:p>
            <a:pPr>
              <a:lnSpc>
                <a:spcPct val="200000"/>
              </a:lnSpc>
            </a:pPr>
            <a:r>
              <a:rPr lang="en-IN" dirty="0"/>
              <a:t>Any search term</a:t>
            </a:r>
          </a:p>
          <a:p>
            <a:pPr>
              <a:lnSpc>
                <a:spcPct val="200000"/>
              </a:lnSpc>
            </a:pPr>
            <a:r>
              <a:rPr lang="en-IN" dirty="0"/>
              <a:t>Search the entire records </a:t>
            </a:r>
          </a:p>
          <a:p>
            <a:pPr>
              <a:lnSpc>
                <a:spcPct val="200000"/>
              </a:lnSpc>
            </a:pPr>
            <a:r>
              <a:rPr lang="en-IN" dirty="0"/>
              <a:t>More no. of retrieval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35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3076</TotalTime>
  <Words>301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COMDISDOME</vt:lpstr>
      <vt:lpstr>Introduction</vt:lpstr>
      <vt:lpstr>PowerPoint Presentation</vt:lpstr>
      <vt:lpstr>PowerPoint Presentation</vt:lpstr>
      <vt:lpstr>Sources</vt:lpstr>
      <vt:lpstr>Subject Coverage</vt:lpstr>
      <vt:lpstr>Update Frequency &amp; Period of Coverage</vt:lpstr>
      <vt:lpstr>Types of Searching</vt:lpstr>
      <vt:lpstr>Basic Search</vt:lpstr>
      <vt:lpstr>Advanced Search</vt:lpstr>
      <vt:lpstr>Command Line Search</vt:lpstr>
      <vt:lpstr>Thesaurus based Search  </vt:lpstr>
      <vt:lpstr>Thesaurus </vt:lpstr>
      <vt:lpstr>Search Filters</vt:lpstr>
      <vt:lpstr>Search Results  </vt:lpstr>
      <vt:lpstr>My Research </vt:lpstr>
      <vt:lpstr>Search Techniques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COMDISDOME</dc:title>
  <dc:creator>Shijith Kumar</dc:creator>
  <cp:lastModifiedBy>Shijith Kumar</cp:lastModifiedBy>
  <cp:revision>32</cp:revision>
  <dcterms:created xsi:type="dcterms:W3CDTF">2019-03-01T19:23:26Z</dcterms:created>
  <dcterms:modified xsi:type="dcterms:W3CDTF">2019-03-19T03:47:41Z</dcterms:modified>
</cp:coreProperties>
</file>