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39F44-9153-4011-B07B-A06BC29A9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9B449A-3CB9-41BF-BE54-AB8CC922E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804F42-5476-499A-BFD6-6F1B2312675A}"/>
              </a:ext>
            </a:extLst>
          </p:cNvPr>
          <p:cNvSpPr/>
          <p:nvPr/>
        </p:nvSpPr>
        <p:spPr>
          <a:xfrm>
            <a:off x="2733370" y="0"/>
            <a:ext cx="9905997" cy="9291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0" b="1" dirty="0">
                <a:solidFill>
                  <a:srgbClr val="FFFF00"/>
                </a:solidFill>
              </a:rPr>
              <a:t>   PREDATORY JOURNALS</a:t>
            </a:r>
            <a:endParaRPr lang="en-IN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7FE77-FE54-48FA-AAC1-31EF51EE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8194"/>
          </a:xfrm>
        </p:spPr>
        <p:txBody>
          <a:bodyPr/>
          <a:lstStyle/>
          <a:p>
            <a:r>
              <a:rPr lang="en-IN" b="1" cap="none" dirty="0"/>
              <a:t>									What is it?</a:t>
            </a:r>
            <a:r>
              <a:rPr lang="en-IN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40824-04F7-463F-87BA-5641A81BE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18" y="1784555"/>
            <a:ext cx="11050587" cy="4247535"/>
          </a:xfrm>
        </p:spPr>
        <p:txBody>
          <a:bodyPr>
            <a:normAutofit fontScale="77500" lnSpcReduction="20000"/>
          </a:bodyPr>
          <a:lstStyle/>
          <a:p>
            <a:pPr marL="457200" lvl="1" indent="0" algn="just">
              <a:lnSpc>
                <a:spcPct val="200000"/>
              </a:lnSpc>
              <a:buNone/>
            </a:pPr>
            <a:r>
              <a:rPr lang="en-IN" sz="3600" cap="none" dirty="0">
                <a:effectLst/>
              </a:rPr>
              <a:t>A publication that </a:t>
            </a:r>
            <a:r>
              <a:rPr lang="en-IN" sz="3600" b="1" cap="none" dirty="0">
                <a:solidFill>
                  <a:srgbClr val="FFFF00"/>
                </a:solidFill>
                <a:effectLst/>
              </a:rPr>
              <a:t>actively asks</a:t>
            </a:r>
            <a:r>
              <a:rPr lang="en-IN" sz="3600" cap="none" dirty="0">
                <a:solidFill>
                  <a:srgbClr val="FFFF00"/>
                </a:solidFill>
                <a:effectLst/>
              </a:rPr>
              <a:t> </a:t>
            </a:r>
            <a:r>
              <a:rPr lang="en-IN" sz="3600" cap="none" dirty="0">
                <a:solidFill>
                  <a:schemeClr val="tx1"/>
                </a:solidFill>
                <a:effectLst/>
              </a:rPr>
              <a:t>for manuscripts </a:t>
            </a:r>
            <a:r>
              <a:rPr lang="en-IN" sz="3600" cap="none" dirty="0">
                <a:effectLst/>
              </a:rPr>
              <a:t>from </a:t>
            </a:r>
            <a:r>
              <a:rPr lang="en-IN" sz="3800" cap="none" dirty="0">
                <a:effectLst/>
              </a:rPr>
              <a:t>researchers. They have </a:t>
            </a:r>
            <a:r>
              <a:rPr lang="en-IN" sz="3800" b="1" cap="none" dirty="0">
                <a:solidFill>
                  <a:srgbClr val="FF0000"/>
                </a:solidFill>
                <a:effectLst/>
              </a:rPr>
              <a:t>no peer review system</a:t>
            </a:r>
            <a:r>
              <a:rPr lang="en-IN" sz="3800" cap="none" dirty="0">
                <a:solidFill>
                  <a:srgbClr val="FF0000"/>
                </a:solidFill>
                <a:effectLst/>
              </a:rPr>
              <a:t> </a:t>
            </a:r>
            <a:r>
              <a:rPr lang="en-IN" sz="3800" cap="none" dirty="0">
                <a:effectLst/>
              </a:rPr>
              <a:t>and </a:t>
            </a:r>
            <a:r>
              <a:rPr lang="en-IN" sz="3800" b="1" cap="none" dirty="0">
                <a:solidFill>
                  <a:srgbClr val="00B0F0"/>
                </a:solidFill>
                <a:effectLst/>
              </a:rPr>
              <a:t>no true editorial board</a:t>
            </a:r>
            <a:r>
              <a:rPr lang="en-IN" sz="3800" b="1" cap="none" dirty="0">
                <a:effectLst/>
              </a:rPr>
              <a:t>		</a:t>
            </a:r>
            <a:r>
              <a:rPr lang="en-IN" sz="3800" cap="none" dirty="0">
                <a:effectLst/>
              </a:rPr>
              <a:t>and are often found to publish </a:t>
            </a:r>
            <a:r>
              <a:rPr lang="en-IN" sz="3800" b="1" cap="none" dirty="0">
                <a:solidFill>
                  <a:srgbClr val="92D050"/>
                </a:solidFill>
                <a:effectLst/>
              </a:rPr>
              <a:t>mediocre</a:t>
            </a:r>
            <a:r>
              <a:rPr lang="en-IN" sz="3800" b="1" cap="none" dirty="0">
                <a:effectLst/>
              </a:rPr>
              <a:t> </a:t>
            </a:r>
            <a:r>
              <a:rPr lang="en-IN" sz="3800" cap="none" dirty="0">
                <a:effectLst/>
              </a:rPr>
              <a:t>or</a:t>
            </a:r>
            <a:r>
              <a:rPr lang="en-IN" sz="3800" b="1" cap="none" dirty="0">
                <a:effectLst/>
              </a:rPr>
              <a:t> </a:t>
            </a:r>
            <a:r>
              <a:rPr lang="en-IN" sz="3800" cap="none" dirty="0">
                <a:effectLst/>
              </a:rPr>
              <a:t>even</a:t>
            </a:r>
            <a:r>
              <a:rPr lang="en-IN" sz="3800" b="1" cap="none" dirty="0">
                <a:effectLst/>
              </a:rPr>
              <a:t> </a:t>
            </a:r>
            <a:r>
              <a:rPr lang="en-IN" sz="3800" b="1" cap="none" dirty="0">
                <a:solidFill>
                  <a:srgbClr val="7030A0"/>
                </a:solidFill>
                <a:effectLst/>
              </a:rPr>
              <a:t>worthless</a:t>
            </a:r>
            <a:r>
              <a:rPr lang="en-IN" sz="3800" b="1" cap="none" dirty="0">
                <a:effectLst/>
              </a:rPr>
              <a:t> </a:t>
            </a:r>
            <a:r>
              <a:rPr lang="en-IN" sz="3800" cap="none" dirty="0">
                <a:effectLst/>
              </a:rPr>
              <a:t>papers. They		also ask for </a:t>
            </a:r>
            <a:r>
              <a:rPr lang="en-IN" sz="3800" b="1" cap="none" dirty="0">
                <a:solidFill>
                  <a:srgbClr val="FFC000"/>
                </a:solidFill>
                <a:effectLst/>
              </a:rPr>
              <a:t>huge charges </a:t>
            </a:r>
            <a:r>
              <a:rPr lang="en-IN" sz="3800" cap="none" dirty="0">
                <a:effectLst/>
              </a:rPr>
              <a:t>for</a:t>
            </a:r>
            <a:r>
              <a:rPr lang="en-IN" sz="3800" b="1" cap="none" dirty="0">
                <a:effectLst/>
              </a:rPr>
              <a:t> </a:t>
            </a:r>
            <a:r>
              <a:rPr lang="en-IN" sz="3800" cap="none" dirty="0">
                <a:effectLst/>
              </a:rPr>
              <a:t>publication.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515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A72B-8F91-4C1D-8A28-274569BBE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77" y="294967"/>
            <a:ext cx="10383734" cy="5722375"/>
          </a:xfrm>
        </p:spPr>
        <p:txBody>
          <a:bodyPr>
            <a:normAutofit fontScale="55000" lnSpcReduction="20000"/>
          </a:bodyPr>
          <a:lstStyle/>
          <a:p>
            <a:endParaRPr lang="en-IN" dirty="0"/>
          </a:p>
          <a:p>
            <a:endParaRPr lang="en-IN" cap="none" dirty="0"/>
          </a:p>
          <a:p>
            <a:endParaRPr lang="en-IN" cap="none" dirty="0"/>
          </a:p>
          <a:p>
            <a:endParaRPr lang="en-IN" cap="none" dirty="0"/>
          </a:p>
          <a:p>
            <a:endParaRPr lang="en-IN" cap="none" dirty="0"/>
          </a:p>
          <a:p>
            <a:endParaRPr lang="en-IN" cap="none" dirty="0"/>
          </a:p>
          <a:p>
            <a:r>
              <a:rPr lang="en-IN" sz="5800" cap="none" dirty="0">
                <a:solidFill>
                  <a:srgbClr val="FFFF00"/>
                </a:solidFill>
              </a:rPr>
              <a:t>Jeffrey Beall, University of Colorado , USA</a:t>
            </a:r>
          </a:p>
          <a:p>
            <a:endParaRPr lang="en-IN" sz="4300" cap="none" dirty="0"/>
          </a:p>
          <a:p>
            <a:r>
              <a:rPr lang="en-IN" sz="5800" cap="none" dirty="0">
                <a:solidFill>
                  <a:srgbClr val="FFFF00"/>
                </a:solidFill>
              </a:rPr>
              <a:t>Beall List</a:t>
            </a:r>
          </a:p>
          <a:p>
            <a:endParaRPr lang="en-IN" sz="4300" cap="none" dirty="0"/>
          </a:p>
          <a:p>
            <a:r>
              <a:rPr lang="en-IN" sz="5800" cap="none" dirty="0" err="1">
                <a:solidFill>
                  <a:srgbClr val="FFFF00"/>
                </a:solidFill>
              </a:rPr>
              <a:t>Cabell’s</a:t>
            </a:r>
            <a:r>
              <a:rPr lang="en-IN" sz="5800" cap="none" dirty="0">
                <a:solidFill>
                  <a:srgbClr val="FFFF00"/>
                </a:solidFill>
              </a:rPr>
              <a:t> Blacklist</a:t>
            </a:r>
          </a:p>
          <a:p>
            <a:endParaRPr lang="en-IN" sz="4300" cap="none" dirty="0"/>
          </a:p>
          <a:p>
            <a:r>
              <a:rPr lang="en-IN" sz="6700" dirty="0">
                <a:solidFill>
                  <a:srgbClr val="FFFF00"/>
                </a:solidFill>
                <a:effectLst/>
              </a:rPr>
              <a:t>4,000 + </a:t>
            </a:r>
            <a:r>
              <a:rPr lang="en-IN" sz="6700" cap="none" dirty="0">
                <a:solidFill>
                  <a:srgbClr val="FFFF00"/>
                </a:solidFill>
                <a:effectLst/>
              </a:rPr>
              <a:t>titles</a:t>
            </a:r>
            <a:endParaRPr lang="en-IN" sz="6700" cap="none" dirty="0">
              <a:solidFill>
                <a:srgbClr val="FFFF00"/>
              </a:solidFill>
            </a:endParaRPr>
          </a:p>
          <a:p>
            <a:endParaRPr lang="en-IN" cap="none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517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FBC8-C0C0-4F41-95BE-944EC71E5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1" y="103239"/>
            <a:ext cx="9905998" cy="1263445"/>
          </a:xfrm>
        </p:spPr>
        <p:txBody>
          <a:bodyPr>
            <a:normAutofit/>
          </a:bodyPr>
          <a:lstStyle/>
          <a:p>
            <a:pPr algn="ctr"/>
            <a:r>
              <a:rPr lang="en-IN" sz="3600" b="1" cap="none" dirty="0">
                <a:solidFill>
                  <a:srgbClr val="FFFF00"/>
                </a:solidFill>
              </a:rPr>
              <a:t>…Reasons &amp;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4B57D-5BCB-4462-AEAA-2D9BE8D62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66684"/>
            <a:ext cx="11048999" cy="5668296"/>
          </a:xfrm>
        </p:spPr>
        <p:txBody>
          <a:bodyPr>
            <a:normAutofit fontScale="70000" lnSpcReduction="20000"/>
          </a:bodyPr>
          <a:lstStyle/>
          <a:p>
            <a:endParaRPr lang="en-IN" dirty="0">
              <a:effectLst/>
            </a:endParaRPr>
          </a:p>
          <a:p>
            <a:endParaRPr lang="en-IN" dirty="0">
              <a:effectLst/>
            </a:endParaRPr>
          </a:p>
          <a:p>
            <a:endParaRPr lang="en-IN" sz="3200" cap="none" dirty="0">
              <a:solidFill>
                <a:srgbClr val="FFC000"/>
              </a:solidFill>
              <a:effectLst/>
            </a:endParaRPr>
          </a:p>
          <a:p>
            <a:r>
              <a:rPr lang="en-IN" sz="4600" cap="none" dirty="0">
                <a:solidFill>
                  <a:srgbClr val="FFC000"/>
                </a:solidFill>
                <a:effectLst/>
              </a:rPr>
              <a:t>Availability of User-friendly Technology </a:t>
            </a:r>
          </a:p>
          <a:p>
            <a:endParaRPr lang="en-IN" sz="3200" cap="none" dirty="0">
              <a:solidFill>
                <a:srgbClr val="92D050"/>
              </a:solidFill>
              <a:effectLst/>
            </a:endParaRPr>
          </a:p>
          <a:p>
            <a:r>
              <a:rPr lang="en-IN" sz="4600" cap="none" dirty="0">
                <a:solidFill>
                  <a:srgbClr val="92D050"/>
                </a:solidFill>
                <a:effectLst/>
              </a:rPr>
              <a:t>‘Publish or Perish’ </a:t>
            </a:r>
          </a:p>
          <a:p>
            <a:endParaRPr lang="en-IN" sz="3200" cap="none" dirty="0">
              <a:solidFill>
                <a:srgbClr val="FF0000"/>
              </a:solidFill>
              <a:effectLst/>
            </a:endParaRPr>
          </a:p>
          <a:p>
            <a:r>
              <a:rPr lang="en-IN" sz="4600" cap="none" dirty="0">
                <a:solidFill>
                  <a:srgbClr val="FF0000"/>
                </a:solidFill>
                <a:effectLst/>
              </a:rPr>
              <a:t>Standard of reputed journals </a:t>
            </a:r>
          </a:p>
          <a:p>
            <a:endParaRPr lang="en-IN" sz="3200" cap="none" dirty="0">
              <a:solidFill>
                <a:srgbClr val="00B0F0"/>
              </a:solidFill>
              <a:effectLst/>
            </a:endParaRPr>
          </a:p>
          <a:p>
            <a:r>
              <a:rPr lang="en-IN" sz="4600" cap="none" dirty="0">
                <a:solidFill>
                  <a:srgbClr val="00B0F0"/>
                </a:solidFill>
                <a:effectLst/>
              </a:rPr>
              <a:t>Poor communication skills</a:t>
            </a:r>
          </a:p>
          <a:p>
            <a:endParaRPr lang="en-IN" sz="3200" cap="none" dirty="0">
              <a:effectLst/>
            </a:endParaRPr>
          </a:p>
          <a:p>
            <a:r>
              <a:rPr lang="en-IN" sz="4600" cap="none" dirty="0">
                <a:effectLst/>
              </a:rPr>
              <a:t>Quantity over quality</a:t>
            </a:r>
          </a:p>
          <a:p>
            <a:pPr marL="0" indent="0">
              <a:buNone/>
            </a:pPr>
            <a:endParaRPr lang="en-IN" dirty="0">
              <a:effectLst/>
            </a:endParaRPr>
          </a:p>
          <a:p>
            <a:endParaRPr lang="en-IN" dirty="0">
              <a:effectLst/>
            </a:endParaRPr>
          </a:p>
          <a:p>
            <a:endParaRPr lang="en-IN" dirty="0">
              <a:effectLst/>
            </a:endParaRPr>
          </a:p>
          <a:p>
            <a:endParaRPr lang="en-IN" dirty="0">
              <a:effectLst/>
            </a:endParaRPr>
          </a:p>
          <a:p>
            <a:endParaRPr lang="en-IN" dirty="0">
              <a:effectLst/>
            </a:endParaRPr>
          </a:p>
          <a:p>
            <a:endParaRPr lang="en-IN" dirty="0">
              <a:effectLst/>
            </a:endParaRP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483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24AD-267F-49A6-8C92-586FD292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25677"/>
          </a:xfrm>
        </p:spPr>
        <p:txBody>
          <a:bodyPr>
            <a:normAutofit/>
          </a:bodyPr>
          <a:lstStyle/>
          <a:p>
            <a:r>
              <a:rPr lang="en-IN" sz="3500" b="1" cap="none" dirty="0">
                <a:solidFill>
                  <a:srgbClr val="FFFF00"/>
                </a:solidFill>
              </a:rPr>
              <a:t>Reasons &amp; Implications…</a:t>
            </a:r>
            <a:endParaRPr lang="en-IN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B7E4A-4E55-42D1-B03C-E479D267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96065"/>
            <a:ext cx="9905998" cy="5161935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  <a:p>
            <a:endParaRPr lang="en-IN" sz="3200" cap="none" dirty="0"/>
          </a:p>
          <a:p>
            <a:endParaRPr lang="en-IN" sz="9600" b="1" cap="none" dirty="0">
              <a:solidFill>
                <a:srgbClr val="FF0000"/>
              </a:solidFill>
              <a:effectLst/>
            </a:endParaRPr>
          </a:p>
          <a:p>
            <a:r>
              <a:rPr lang="en-IN" sz="12800" b="1" cap="none" dirty="0">
                <a:solidFill>
                  <a:srgbClr val="FF0000"/>
                </a:solidFill>
                <a:effectLst/>
              </a:rPr>
              <a:t>Loss of credibility</a:t>
            </a:r>
          </a:p>
          <a:p>
            <a:endParaRPr lang="en-US" sz="9600" b="1" cap="none" dirty="0">
              <a:solidFill>
                <a:srgbClr val="00B050"/>
              </a:solidFill>
              <a:effectLst/>
            </a:endParaRPr>
          </a:p>
          <a:p>
            <a:r>
              <a:rPr lang="en-US" sz="12800" b="1" cap="none" dirty="0">
                <a:solidFill>
                  <a:srgbClr val="00B050"/>
                </a:solidFill>
                <a:effectLst/>
              </a:rPr>
              <a:t>Loss of Control of Copyright</a:t>
            </a:r>
          </a:p>
          <a:p>
            <a:endParaRPr lang="en-IN" sz="9600" b="1" cap="none" dirty="0">
              <a:effectLst/>
            </a:endParaRPr>
          </a:p>
          <a:p>
            <a:r>
              <a:rPr lang="en-IN" sz="12800" b="1" cap="none" dirty="0">
                <a:solidFill>
                  <a:srgbClr val="7030A0"/>
                </a:solidFill>
                <a:effectLst/>
              </a:rPr>
              <a:t>Lost Opportunity</a:t>
            </a:r>
          </a:p>
          <a:p>
            <a:endParaRPr lang="en-IN" sz="12800" b="1" cap="none" dirty="0">
              <a:solidFill>
                <a:srgbClr val="7030A0"/>
              </a:solidFill>
              <a:effectLst/>
            </a:endParaRPr>
          </a:p>
          <a:p>
            <a:r>
              <a:rPr lang="en-IN" sz="12800" b="1" cap="none" dirty="0">
                <a:effectLst/>
              </a:rPr>
              <a:t>Exploitation of Profile</a:t>
            </a:r>
          </a:p>
          <a:p>
            <a:endParaRPr lang="en-IN" sz="3200" cap="none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83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8BFA-4888-4023-A5A0-D83F9453F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27471"/>
          </a:xfrm>
        </p:spPr>
        <p:txBody>
          <a:bodyPr/>
          <a:lstStyle/>
          <a:p>
            <a:r>
              <a:rPr lang="en-IN" b="1" cap="none" dirty="0">
                <a:solidFill>
                  <a:srgbClr val="FF0000"/>
                </a:solidFill>
              </a:rPr>
              <a:t>Check List….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0073C-7FAC-4B37-A7B7-C62C7642C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84555"/>
            <a:ext cx="10745788" cy="6572865"/>
          </a:xfrm>
        </p:spPr>
        <p:txBody>
          <a:bodyPr>
            <a:normAutofit lnSpcReduction="10000"/>
          </a:bodyPr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sz="3500" cap="none" dirty="0">
                <a:solidFill>
                  <a:schemeClr val="tx1"/>
                </a:solidFill>
              </a:rPr>
              <a:t>Editorial board</a:t>
            </a:r>
          </a:p>
          <a:p>
            <a:r>
              <a:rPr lang="en-IN" sz="3500" cap="none" dirty="0">
                <a:solidFill>
                  <a:srgbClr val="00B0F0"/>
                </a:solidFill>
              </a:rPr>
              <a:t>Peer-review system </a:t>
            </a:r>
          </a:p>
          <a:p>
            <a:r>
              <a:rPr lang="en-IN" sz="3500" cap="non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Association membership</a:t>
            </a:r>
          </a:p>
          <a:p>
            <a:pPr marL="0" indent="0">
              <a:buNone/>
            </a:pPr>
            <a:r>
              <a:rPr lang="en-IN" sz="3500" cap="none" dirty="0">
                <a:solidFill>
                  <a:schemeClr val="tx1"/>
                </a:solidFill>
              </a:rPr>
              <a:t>	</a:t>
            </a:r>
            <a:r>
              <a:rPr lang="en-IN" sz="3500" cap="none" dirty="0">
                <a:solidFill>
                  <a:srgbClr val="FFFF00"/>
                </a:solidFill>
              </a:rPr>
              <a:t>DOAJ</a:t>
            </a:r>
            <a:r>
              <a:rPr lang="en-IN" sz="3500" cap="none" dirty="0">
                <a:solidFill>
                  <a:schemeClr val="tx1"/>
                </a:solidFill>
              </a:rPr>
              <a:t> 	- </a:t>
            </a:r>
            <a:r>
              <a:rPr lang="en-IN" sz="3500" b="1" cap="none" dirty="0">
                <a:solidFill>
                  <a:srgbClr val="FF0000"/>
                </a:solidFill>
              </a:rPr>
              <a:t>D</a:t>
            </a:r>
            <a:r>
              <a:rPr lang="en-IN" sz="3500" cap="none" dirty="0">
                <a:solidFill>
                  <a:schemeClr val="tx1"/>
                </a:solidFill>
              </a:rPr>
              <a:t>irectory of </a:t>
            </a:r>
            <a:r>
              <a:rPr lang="en-IN" sz="3500" b="1" cap="none" dirty="0">
                <a:solidFill>
                  <a:srgbClr val="FF0000"/>
                </a:solidFill>
              </a:rPr>
              <a:t>O</a:t>
            </a:r>
            <a:r>
              <a:rPr lang="en-IN" sz="3500" cap="none" dirty="0">
                <a:solidFill>
                  <a:schemeClr val="tx1"/>
                </a:solidFill>
              </a:rPr>
              <a:t>pen </a:t>
            </a:r>
            <a:r>
              <a:rPr lang="en-IN" sz="3500" b="1" cap="none" dirty="0">
                <a:solidFill>
                  <a:srgbClr val="FF0000"/>
                </a:solidFill>
              </a:rPr>
              <a:t>A</a:t>
            </a:r>
            <a:r>
              <a:rPr lang="en-IN" sz="3500" cap="none" dirty="0">
                <a:solidFill>
                  <a:schemeClr val="tx1"/>
                </a:solidFill>
              </a:rPr>
              <a:t>ccess </a:t>
            </a:r>
            <a:r>
              <a:rPr lang="en-IN" sz="3500" b="1" cap="none" dirty="0">
                <a:solidFill>
                  <a:srgbClr val="FF0000"/>
                </a:solidFill>
              </a:rPr>
              <a:t>J</a:t>
            </a:r>
            <a:r>
              <a:rPr lang="en-IN" sz="3500" cap="none" dirty="0">
                <a:solidFill>
                  <a:schemeClr val="tx1"/>
                </a:solidFill>
              </a:rPr>
              <a:t>ournals</a:t>
            </a:r>
          </a:p>
          <a:p>
            <a:pPr marL="457200" lvl="1" indent="0">
              <a:buNone/>
            </a:pPr>
            <a:r>
              <a:rPr lang="en-IN" sz="3500" cap="none" dirty="0">
                <a:solidFill>
                  <a:srgbClr val="FFFF00"/>
                </a:solidFill>
              </a:rPr>
              <a:t>COPE		</a:t>
            </a:r>
            <a:r>
              <a:rPr lang="en-IN" sz="3500" cap="none" dirty="0">
                <a:solidFill>
                  <a:schemeClr val="tx1"/>
                </a:solidFill>
              </a:rPr>
              <a:t>- </a:t>
            </a:r>
            <a:r>
              <a:rPr lang="en-IN" sz="3500" b="1" cap="none" dirty="0">
                <a:solidFill>
                  <a:srgbClr val="FF0000"/>
                </a:solidFill>
              </a:rPr>
              <a:t>C</a:t>
            </a:r>
            <a:r>
              <a:rPr lang="en-IN" sz="3500" cap="none" dirty="0">
                <a:solidFill>
                  <a:schemeClr val="tx1"/>
                </a:solidFill>
              </a:rPr>
              <a:t>ommittee </a:t>
            </a:r>
            <a:r>
              <a:rPr lang="en-IN" sz="3500" b="1" cap="none" dirty="0">
                <a:solidFill>
                  <a:srgbClr val="FF0000"/>
                </a:solidFill>
              </a:rPr>
              <a:t>O</a:t>
            </a:r>
            <a:r>
              <a:rPr lang="en-IN" sz="3500" cap="none" dirty="0">
                <a:solidFill>
                  <a:schemeClr val="tx1"/>
                </a:solidFill>
              </a:rPr>
              <a:t>n </a:t>
            </a:r>
            <a:r>
              <a:rPr lang="en-IN" sz="3500" b="1" cap="none" dirty="0">
                <a:solidFill>
                  <a:srgbClr val="FF0000"/>
                </a:solidFill>
              </a:rPr>
              <a:t>P</a:t>
            </a:r>
            <a:r>
              <a:rPr lang="en-IN" sz="3500" cap="none" dirty="0">
                <a:solidFill>
                  <a:schemeClr val="tx1"/>
                </a:solidFill>
              </a:rPr>
              <a:t>ublication </a:t>
            </a:r>
            <a:r>
              <a:rPr lang="en-IN" sz="3500" b="1" cap="none" dirty="0">
                <a:solidFill>
                  <a:srgbClr val="FF0000"/>
                </a:solidFill>
              </a:rPr>
              <a:t>E</a:t>
            </a:r>
            <a:r>
              <a:rPr lang="en-IN" sz="3500" cap="none" dirty="0">
                <a:solidFill>
                  <a:schemeClr val="tx1"/>
                </a:solidFill>
              </a:rPr>
              <a:t>thics</a:t>
            </a:r>
          </a:p>
          <a:p>
            <a:pPr marL="457200" lvl="1" indent="0">
              <a:buNone/>
            </a:pPr>
            <a:r>
              <a:rPr lang="en-IN" sz="3500" cap="none" dirty="0">
                <a:solidFill>
                  <a:srgbClr val="FFFF00"/>
                </a:solidFill>
              </a:rPr>
              <a:t>OASPA	</a:t>
            </a:r>
            <a:r>
              <a:rPr lang="en-IN" sz="3500" cap="none" dirty="0">
                <a:solidFill>
                  <a:schemeClr val="tx1"/>
                </a:solidFill>
              </a:rPr>
              <a:t>- </a:t>
            </a:r>
            <a:r>
              <a:rPr lang="en-IN" sz="3500" b="1" cap="none" dirty="0">
                <a:solidFill>
                  <a:srgbClr val="FF0000"/>
                </a:solidFill>
              </a:rPr>
              <a:t>O</a:t>
            </a:r>
            <a:r>
              <a:rPr lang="en-IN" sz="3500" cap="none" dirty="0">
                <a:solidFill>
                  <a:schemeClr val="tx1"/>
                </a:solidFill>
              </a:rPr>
              <a:t>pen </a:t>
            </a:r>
            <a:r>
              <a:rPr lang="en-IN" sz="3500" b="1" cap="none" dirty="0">
                <a:solidFill>
                  <a:srgbClr val="FF0000"/>
                </a:solidFill>
              </a:rPr>
              <a:t>A</a:t>
            </a:r>
            <a:r>
              <a:rPr lang="en-IN" sz="3500" cap="none" dirty="0">
                <a:solidFill>
                  <a:schemeClr val="tx1"/>
                </a:solidFill>
              </a:rPr>
              <a:t>ccess </a:t>
            </a:r>
            <a:r>
              <a:rPr lang="en-IN" sz="3500" b="1" cap="none" dirty="0">
                <a:solidFill>
                  <a:srgbClr val="FF0000"/>
                </a:solidFill>
              </a:rPr>
              <a:t>S</a:t>
            </a:r>
            <a:r>
              <a:rPr lang="en-IN" sz="3500" cap="none" dirty="0">
                <a:solidFill>
                  <a:schemeClr val="tx1"/>
                </a:solidFill>
              </a:rPr>
              <a:t>cholarly </a:t>
            </a:r>
            <a:r>
              <a:rPr lang="en-IN" sz="3500" b="1" cap="none" dirty="0">
                <a:solidFill>
                  <a:srgbClr val="FF0000"/>
                </a:solidFill>
              </a:rPr>
              <a:t>P</a:t>
            </a:r>
            <a:r>
              <a:rPr lang="en-IN" sz="3500" cap="none" dirty="0">
                <a:solidFill>
                  <a:schemeClr val="tx1"/>
                </a:solidFill>
              </a:rPr>
              <a:t>ublishers 							</a:t>
            </a:r>
            <a:r>
              <a:rPr lang="en-IN" sz="3500" b="1" cap="none" dirty="0">
                <a:solidFill>
                  <a:srgbClr val="FF0000"/>
                </a:solidFill>
              </a:rPr>
              <a:t>A</a:t>
            </a:r>
            <a:r>
              <a:rPr lang="en-IN" sz="3500" cap="none" dirty="0">
                <a:solidFill>
                  <a:schemeClr val="tx1"/>
                </a:solidFill>
              </a:rPr>
              <a:t>ssociation </a:t>
            </a:r>
          </a:p>
          <a:p>
            <a:pPr marL="457200" lvl="1" indent="0">
              <a:buNone/>
            </a:pPr>
            <a:endParaRPr lang="en-IN" dirty="0"/>
          </a:p>
          <a:p>
            <a:pPr marL="457200" lvl="1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794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28E9-9062-4733-BB1C-384CDBD25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…</a:t>
            </a:r>
            <a:r>
              <a:rPr lang="en-IN" b="1" cap="none" dirty="0">
                <a:solidFill>
                  <a:srgbClr val="FF0000"/>
                </a:solidFill>
              </a:rPr>
              <a:t>Checklist…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367BB-9C5E-49CD-B839-77C0CE182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361" y="1917290"/>
            <a:ext cx="9905998" cy="3741176"/>
          </a:xfrm>
        </p:spPr>
        <p:txBody>
          <a:bodyPr>
            <a:normAutofit/>
          </a:bodyPr>
          <a:lstStyle/>
          <a:p>
            <a:pPr marL="265113" lvl="1" indent="-265113"/>
            <a:r>
              <a:rPr lang="en-IN" sz="3500" cap="none" dirty="0">
                <a:solidFill>
                  <a:srgbClr val="FFFF00"/>
                </a:solidFill>
              </a:rPr>
              <a:t>Indexing</a:t>
            </a:r>
          </a:p>
          <a:p>
            <a:pPr marL="265113" lvl="1" indent="-265113"/>
            <a:r>
              <a:rPr lang="en-IN" sz="3500" cap="non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Popularity</a:t>
            </a:r>
          </a:p>
          <a:p>
            <a:pPr marL="265113" lvl="1" indent="-265113"/>
            <a:r>
              <a:rPr lang="en-IN" sz="3500" cap="none" dirty="0">
                <a:solidFill>
                  <a:srgbClr val="00B0F0"/>
                </a:solidFill>
              </a:rPr>
              <a:t>Clarity on fee</a:t>
            </a:r>
          </a:p>
          <a:p>
            <a:pPr marL="265113" lvl="1" indent="-265113"/>
            <a:r>
              <a:rPr lang="en-IN" sz="3500" cap="none" dirty="0">
                <a:solidFill>
                  <a:srgbClr val="7030A0"/>
                </a:solidFill>
              </a:rPr>
              <a:t>Misleading title</a:t>
            </a:r>
          </a:p>
          <a:p>
            <a:pPr marL="265113" lvl="1" indent="-265113"/>
            <a:r>
              <a:rPr lang="en-IN" sz="3500" cap="none" dirty="0">
                <a:solidFill>
                  <a:srgbClr val="FFFF00"/>
                </a:solidFill>
              </a:rPr>
              <a:t>Poorly maintained website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252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169DF-FC6C-4E70-AA69-72E451696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3948"/>
          </a:xfrm>
        </p:spPr>
        <p:txBody>
          <a:bodyPr/>
          <a:lstStyle/>
          <a:p>
            <a:r>
              <a:rPr lang="en-IN"/>
              <a:t>…</a:t>
            </a:r>
            <a:r>
              <a:rPr lang="en-IN" b="1" cap="none">
                <a:solidFill>
                  <a:srgbClr val="FF0000"/>
                </a:solidFill>
              </a:rPr>
              <a:t>Checklist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37B75-885D-4D9B-822F-09308D1D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342" y="1828799"/>
            <a:ext cx="9905998" cy="3947652"/>
          </a:xfrm>
        </p:spPr>
        <p:txBody>
          <a:bodyPr/>
          <a:lstStyle/>
          <a:p>
            <a:r>
              <a:rPr lang="en-IN" sz="3200" cap="none" dirty="0">
                <a:solidFill>
                  <a:schemeClr val="tx1"/>
                </a:solidFill>
              </a:rPr>
              <a:t>More no. of unrelated journals </a:t>
            </a:r>
          </a:p>
          <a:p>
            <a:r>
              <a:rPr lang="en-IN" sz="3200" cap="none" dirty="0">
                <a:solidFill>
                  <a:srgbClr val="FFFF00"/>
                </a:solidFill>
              </a:rPr>
              <a:t>Broad discipline </a:t>
            </a:r>
          </a:p>
          <a:p>
            <a:r>
              <a:rPr lang="en-IN" sz="3200" cap="none" dirty="0">
                <a:solidFill>
                  <a:schemeClr val="accent6"/>
                </a:solidFill>
              </a:rPr>
              <a:t>More no. of articles </a:t>
            </a:r>
          </a:p>
          <a:p>
            <a:r>
              <a:rPr lang="en-IN" sz="3200" cap="none" dirty="0">
                <a:solidFill>
                  <a:srgbClr val="FF0000"/>
                </a:solidFill>
              </a:rPr>
              <a:t>Use boastful language</a:t>
            </a:r>
          </a:p>
          <a:p>
            <a:r>
              <a:rPr lang="en-IN" sz="3200" cap="none" dirty="0">
                <a:solidFill>
                  <a:srgbClr val="00B0F0"/>
                </a:solidFill>
              </a:rPr>
              <a:t>Incomplete contact details 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7376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290</TotalTime>
  <Words>122</Words>
  <Application>Microsoft Office PowerPoint</Application>
  <PresentationFormat>Widescreen</PresentationFormat>
  <Paragraphs>93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PowerPoint Presentation</vt:lpstr>
      <vt:lpstr>         What is it? </vt:lpstr>
      <vt:lpstr>PowerPoint Presentation</vt:lpstr>
      <vt:lpstr>…Reasons &amp; Implications</vt:lpstr>
      <vt:lpstr>Reasons &amp; Implications…</vt:lpstr>
      <vt:lpstr>Check List….</vt:lpstr>
      <vt:lpstr>…Checklist…</vt:lpstr>
      <vt:lpstr>…Checklist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PREDATORY JOURNALS</dc:title>
  <dc:creator>Shijith Kumar</dc:creator>
  <cp:lastModifiedBy>Shijith Kumar</cp:lastModifiedBy>
  <cp:revision>23</cp:revision>
  <dcterms:created xsi:type="dcterms:W3CDTF">2019-02-17T17:08:57Z</dcterms:created>
  <dcterms:modified xsi:type="dcterms:W3CDTF">2019-02-21T08:43:49Z</dcterms:modified>
</cp:coreProperties>
</file>