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6" r:id="rId3"/>
    <p:sldId id="263" r:id="rId4"/>
    <p:sldId id="267" r:id="rId5"/>
    <p:sldId id="270" r:id="rId6"/>
    <p:sldId id="268" r:id="rId7"/>
    <p:sldId id="257" r:id="rId8"/>
    <p:sldId id="269" r:id="rId9"/>
    <p:sldId id="265" r:id="rId10"/>
    <p:sldId id="258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2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5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6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3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7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9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7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4D9CD-E8EC-4A75-92FA-B7407BABB8D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B5EC2-0AF1-42CD-B2D2-33BE61015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E-Resources: Types, Features, Advantages &amp; Disadvantages</a:t>
            </a:r>
          </a:p>
        </p:txBody>
      </p:sp>
    </p:spTree>
    <p:extLst>
      <p:ext uri="{BB962C8B-B14F-4D97-AF65-F5344CB8AC3E}">
        <p14:creationId xmlns:p14="http://schemas.microsoft.com/office/powerpoint/2010/main" val="159046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962400"/>
          </a:xfrm>
        </p:spPr>
        <p:txBody>
          <a:bodyPr>
            <a:noAutofit/>
          </a:bodyPr>
          <a:lstStyle/>
          <a:p>
            <a:r>
              <a:rPr lang="en-US" sz="2800" dirty="0"/>
              <a:t>Speedy production and distribution</a:t>
            </a:r>
          </a:p>
          <a:p>
            <a:r>
              <a:rPr lang="en-US" sz="2800" dirty="0"/>
              <a:t>Prompt access by scholars </a:t>
            </a:r>
          </a:p>
          <a:p>
            <a:r>
              <a:rPr lang="en-US" sz="2800" dirty="0"/>
              <a:t>Multiple users</a:t>
            </a:r>
          </a:p>
          <a:p>
            <a:r>
              <a:rPr lang="en-US" sz="2800" dirty="0"/>
              <a:t>No question of mutilation, stealing etc.</a:t>
            </a:r>
          </a:p>
          <a:p>
            <a:r>
              <a:rPr lang="en-IN" sz="2800" dirty="0"/>
              <a:t>Easy to copy, store and disseminate</a:t>
            </a:r>
          </a:p>
          <a:p>
            <a:r>
              <a:rPr lang="en-IN" sz="2800" dirty="0"/>
              <a:t>Less bulky than paper</a:t>
            </a:r>
          </a:p>
          <a:p>
            <a:r>
              <a:rPr lang="en-IN" sz="2800" dirty="0"/>
              <a:t>Research collaboration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098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Disadvantages</a:t>
            </a:r>
            <a:r>
              <a:rPr lang="en-US" b="1" dirty="0"/>
              <a:t>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611880"/>
          </a:xfrm>
        </p:spPr>
        <p:txBody>
          <a:bodyPr>
            <a:normAutofit fontScale="62500" lnSpcReduction="20000"/>
          </a:bodyPr>
          <a:lstStyle/>
          <a:p>
            <a:endParaRPr lang="en-US" sz="3400" dirty="0"/>
          </a:p>
          <a:p>
            <a:r>
              <a:rPr lang="en-US" sz="4600" dirty="0"/>
              <a:t>Proper hardware and software</a:t>
            </a:r>
          </a:p>
          <a:p>
            <a:r>
              <a:rPr lang="en-US" sz="4600" dirty="0"/>
              <a:t>Low bandwidth</a:t>
            </a:r>
          </a:p>
          <a:p>
            <a:r>
              <a:rPr lang="en-US" sz="4600" dirty="0"/>
              <a:t>Breakdown of Internet</a:t>
            </a:r>
          </a:p>
          <a:p>
            <a:r>
              <a:rPr lang="en-US" sz="4600" dirty="0"/>
              <a:t>Cost</a:t>
            </a:r>
          </a:p>
          <a:p>
            <a:r>
              <a:rPr lang="en-US" sz="4600" dirty="0"/>
              <a:t>Shifting URLs</a:t>
            </a:r>
          </a:p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7BFED-BC8B-4EC3-B543-87490430E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24856" cy="361188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sz="4600" dirty="0"/>
              <a:t>Download restrictions </a:t>
            </a:r>
          </a:p>
          <a:p>
            <a:r>
              <a:rPr lang="en-US" sz="4600" dirty="0"/>
              <a:t>No ownership </a:t>
            </a:r>
          </a:p>
          <a:p>
            <a:r>
              <a:rPr lang="en-US" sz="4600" dirty="0"/>
              <a:t>Special devices/ software for access</a:t>
            </a:r>
          </a:p>
          <a:p>
            <a:r>
              <a:rPr lang="en-US" sz="4600" dirty="0"/>
              <a:t>Temporary unavailability/ Inconsistency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</a:t>
            </a:r>
            <a:r>
              <a:rPr lang="en-US" b="1" dirty="0">
                <a:solidFill>
                  <a:srgbClr val="FF0000"/>
                </a:solidFill>
              </a:rPr>
              <a:t>Disadvantages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866" y="1981201"/>
            <a:ext cx="6798736" cy="3685459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r>
              <a:rPr lang="en-IN" sz="2800" dirty="0"/>
              <a:t>Identification of proper e-reference sources </a:t>
            </a:r>
            <a:endParaRPr lang="en-US" sz="2800" dirty="0"/>
          </a:p>
          <a:p>
            <a:r>
              <a:rPr lang="en-IN" sz="2800" dirty="0"/>
              <a:t>Creation and maintenance of IT Infrastructure</a:t>
            </a:r>
            <a:endParaRPr lang="en-US" sz="2800" dirty="0"/>
          </a:p>
          <a:p>
            <a:r>
              <a:rPr lang="en-US" sz="2800" dirty="0"/>
              <a:t>Resource organization &amp; discovery </a:t>
            </a:r>
          </a:p>
          <a:p>
            <a:r>
              <a:rPr lang="en-US" sz="2800" dirty="0"/>
              <a:t>Long term preservation</a:t>
            </a:r>
            <a:endParaRPr lang="en-IN" sz="2800" dirty="0"/>
          </a:p>
          <a:p>
            <a:r>
              <a:rPr lang="en-IN" sz="2800" dirty="0"/>
              <a:t>Licensing &amp; Copyright</a:t>
            </a:r>
          </a:p>
          <a:p>
            <a:r>
              <a:rPr lang="en-US" sz="2800" dirty="0"/>
              <a:t>Authenticity</a:t>
            </a:r>
            <a:r>
              <a:rPr lang="en-IN" sz="2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82892"/>
            <a:ext cx="7772400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Medium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05085"/>
            <a:ext cx="6400800" cy="3429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/>
              <a:t>CD/DVD-ROMs/Blue Ray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dirty="0"/>
              <a:t> Web-based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4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6798734" cy="1303867"/>
          </a:xfrm>
        </p:spPr>
        <p:txBody>
          <a:bodyPr>
            <a:normAutofit/>
          </a:bodyPr>
          <a:lstStyle/>
          <a:p>
            <a:r>
              <a:rPr lang="en-IN" sz="4400" b="1" dirty="0">
                <a:solidFill>
                  <a:srgbClr val="FF0000"/>
                </a:solidFill>
              </a:rPr>
              <a:t>Content</a:t>
            </a:r>
            <a:r>
              <a:rPr lang="en-IN" sz="4400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502" y="1706501"/>
            <a:ext cx="8425698" cy="4541899"/>
          </a:xfrm>
        </p:spPr>
        <p:txBody>
          <a:bodyPr>
            <a:noAutofit/>
          </a:bodyPr>
          <a:lstStyle/>
          <a:p>
            <a:endParaRPr lang="en-IN" sz="3200" dirty="0"/>
          </a:p>
          <a:p>
            <a:r>
              <a:rPr lang="en-IN" sz="3200" dirty="0"/>
              <a:t>E-Journals</a:t>
            </a:r>
          </a:p>
          <a:p>
            <a:r>
              <a:rPr lang="en-IN" sz="3200" dirty="0"/>
              <a:t>E-Books</a:t>
            </a:r>
          </a:p>
          <a:p>
            <a:r>
              <a:rPr lang="en-IN" sz="3200" dirty="0"/>
              <a:t>Electronic Theses &amp; Dissertations</a:t>
            </a:r>
          </a:p>
          <a:p>
            <a:r>
              <a:rPr lang="en-IN" sz="3200" dirty="0"/>
              <a:t>Bibliographic Databases </a:t>
            </a:r>
          </a:p>
          <a:p>
            <a:r>
              <a:rPr lang="en-IN" sz="3200" dirty="0"/>
              <a:t>Full-text Databases </a:t>
            </a:r>
          </a:p>
          <a:p>
            <a:r>
              <a:rPr lang="en-IN" sz="3200" dirty="0"/>
              <a:t>E-magazines &amp; Newspapers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.. </a:t>
            </a:r>
            <a:r>
              <a:rPr lang="en-IN" b="1" dirty="0">
                <a:solidFill>
                  <a:srgbClr val="FF0000"/>
                </a:solidFill>
              </a:rPr>
              <a:t>Content</a:t>
            </a:r>
            <a:r>
              <a:rPr lang="en-IN" b="1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068" y="2362201"/>
            <a:ext cx="8026131" cy="4038599"/>
          </a:xfrm>
        </p:spPr>
        <p:txBody>
          <a:bodyPr>
            <a:normAutofit fontScale="77500" lnSpcReduction="20000"/>
          </a:bodyPr>
          <a:lstStyle/>
          <a:p>
            <a:endParaRPr lang="en-IN" sz="4100" b="1" dirty="0"/>
          </a:p>
          <a:p>
            <a:r>
              <a:rPr lang="en-IN" sz="4100" b="1" dirty="0"/>
              <a:t>Websites</a:t>
            </a:r>
            <a:r>
              <a:rPr lang="en-IN" sz="4100" dirty="0"/>
              <a:t> </a:t>
            </a:r>
          </a:p>
          <a:p>
            <a:pPr>
              <a:buNone/>
            </a:pPr>
            <a:r>
              <a:rPr lang="en-IN" sz="4100" dirty="0"/>
              <a:t> 		Personal; Organizational; Products; 	Services  </a:t>
            </a:r>
          </a:p>
          <a:p>
            <a:r>
              <a:rPr lang="en-IN" sz="4100" b="1" dirty="0"/>
              <a:t>Discussion Boards </a:t>
            </a:r>
          </a:p>
          <a:p>
            <a:r>
              <a:rPr lang="en-IN" sz="4100" b="1" dirty="0"/>
              <a:t>Blogs</a:t>
            </a:r>
          </a:p>
          <a:p>
            <a:r>
              <a:rPr lang="en-IN" sz="4100" b="1" dirty="0"/>
              <a:t>Social Media</a:t>
            </a:r>
          </a:p>
          <a:p>
            <a:r>
              <a:rPr lang="en-IN" sz="4100" b="1" dirty="0"/>
              <a:t>E-Mails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33EB-8FAC-4305-9AB4-3A3F8678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.. </a:t>
            </a:r>
            <a:r>
              <a:rPr lang="en-IN" b="1" dirty="0">
                <a:solidFill>
                  <a:srgbClr val="FF0000"/>
                </a:solidFill>
              </a:rPr>
              <a:t>Content</a:t>
            </a:r>
            <a:r>
              <a:rPr lang="en-IN" b="1" dirty="0"/>
              <a:t>..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8107-54D5-48D5-B5D7-BB424173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Course Materials</a:t>
            </a:r>
          </a:p>
          <a:p>
            <a:pPr marL="0" indent="0">
              <a:buNone/>
            </a:pPr>
            <a:r>
              <a:rPr lang="en-IN" dirty="0"/>
              <a:t>	MOOCS</a:t>
            </a:r>
          </a:p>
          <a:p>
            <a:pPr marL="0" indent="0">
              <a:buNone/>
            </a:pPr>
            <a:r>
              <a:rPr lang="en-IN" dirty="0"/>
              <a:t>		 Massive Open Online Courses</a:t>
            </a:r>
          </a:p>
          <a:p>
            <a:pPr marL="0" indent="0">
              <a:buNone/>
            </a:pPr>
            <a:r>
              <a:rPr lang="en-IN" dirty="0"/>
              <a:t>	SWAYAM</a:t>
            </a:r>
          </a:p>
          <a:p>
            <a:pPr marL="0" indent="0">
              <a:buNone/>
            </a:pPr>
            <a:r>
              <a:rPr lang="en-IN" dirty="0"/>
              <a:t>		Study Webs of Active-Learning for Young Aspiring Minds</a:t>
            </a:r>
          </a:p>
          <a:p>
            <a:pPr marL="0" indent="0">
              <a:buNone/>
            </a:pPr>
            <a:r>
              <a:rPr lang="en-IN" dirty="0"/>
              <a:t>		Digital India Initiative </a:t>
            </a:r>
          </a:p>
        </p:txBody>
      </p:sp>
    </p:spTree>
    <p:extLst>
      <p:ext uri="{BB962C8B-B14F-4D97-AF65-F5344CB8AC3E}">
        <p14:creationId xmlns:p14="http://schemas.microsoft.com/office/powerpoint/2010/main" val="31523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Formats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865" y="2219205"/>
            <a:ext cx="6798736" cy="371592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html	</a:t>
            </a:r>
          </a:p>
          <a:p>
            <a:r>
              <a:rPr lang="en-US" sz="4000" dirty="0" err="1"/>
              <a:t>Pdf</a:t>
            </a:r>
            <a:endParaRPr lang="en-US" sz="4000" dirty="0"/>
          </a:p>
          <a:p>
            <a:r>
              <a:rPr lang="en-US" sz="4000" dirty="0"/>
              <a:t>Doc </a:t>
            </a:r>
          </a:p>
          <a:p>
            <a:r>
              <a:rPr lang="en-US" sz="4000" dirty="0"/>
              <a:t>Audio</a:t>
            </a:r>
          </a:p>
          <a:p>
            <a:r>
              <a:rPr lang="en-US" sz="4000" dirty="0"/>
              <a:t>Video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Access</a:t>
            </a:r>
            <a:r>
              <a:rPr lang="en-US" dirty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398" y="2194624"/>
            <a:ext cx="6798736" cy="344499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20000"/>
              </a:lnSpc>
            </a:pPr>
            <a:r>
              <a:rPr lang="en-US" sz="12800" dirty="0"/>
              <a:t> Free Vs Fee-based</a:t>
            </a:r>
          </a:p>
          <a:p>
            <a:pPr marL="0" indent="0">
              <a:lnSpc>
                <a:spcPct val="220000"/>
              </a:lnSpc>
            </a:pPr>
            <a:r>
              <a:rPr lang="en-US" sz="12800" dirty="0"/>
              <a:t> Individual Vs. Institutional </a:t>
            </a:r>
          </a:p>
          <a:p>
            <a:pPr marL="0" indent="0">
              <a:lnSpc>
                <a:spcPct val="220000"/>
              </a:lnSpc>
            </a:pPr>
            <a:r>
              <a:rPr lang="en-US" sz="12800" dirty="0"/>
              <a:t> Intranet Vs. Username &amp; password</a:t>
            </a:r>
          </a:p>
          <a:p>
            <a:pPr marL="0" indent="0">
              <a:lnSpc>
                <a:spcPct val="220000"/>
              </a:lnSpc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7871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...</a:t>
            </a:r>
            <a:r>
              <a:rPr lang="en-US" b="1" dirty="0">
                <a:solidFill>
                  <a:srgbClr val="FF0000"/>
                </a:solidFill>
              </a:rPr>
              <a:t>Access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864" y="2490136"/>
            <a:ext cx="7433736" cy="3444997"/>
          </a:xfrm>
        </p:spPr>
        <p:txBody>
          <a:bodyPr/>
          <a:lstStyle/>
          <a:p>
            <a:r>
              <a:rPr lang="en-IN" sz="3200" dirty="0"/>
              <a:t>Single User Vs. Multi-User</a:t>
            </a:r>
          </a:p>
          <a:p>
            <a:r>
              <a:rPr lang="en-IN" sz="3200" dirty="0"/>
              <a:t>Locally hosted Vs. Globally hosted</a:t>
            </a:r>
          </a:p>
          <a:p>
            <a:r>
              <a:rPr lang="en-IN" sz="3200" dirty="0"/>
              <a:t>Limited download Vs. Unlimited download</a:t>
            </a:r>
          </a:p>
          <a:p>
            <a:r>
              <a:rPr lang="en-IN" sz="3200" dirty="0"/>
              <a:t>Registration Vs. Non-registration 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Features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3300" dirty="0"/>
              <a:t>Searchability: Same journal, others, archival</a:t>
            </a:r>
          </a:p>
          <a:p>
            <a:pPr marL="0" indent="0"/>
            <a:r>
              <a:rPr lang="en-US" sz="3300" dirty="0"/>
              <a:t>Hypertext Links</a:t>
            </a:r>
          </a:p>
          <a:p>
            <a:pPr marL="0" indent="0"/>
            <a:r>
              <a:rPr lang="en-US" sz="3300" dirty="0"/>
              <a:t>Multimedia Objects</a:t>
            </a:r>
          </a:p>
          <a:p>
            <a:pPr marL="0" indent="0"/>
            <a:r>
              <a:rPr lang="en-US" sz="3300" dirty="0"/>
              <a:t>Alerting Service</a:t>
            </a:r>
          </a:p>
          <a:p>
            <a:pPr marL="0" indent="0"/>
            <a:r>
              <a:rPr lang="en-US" sz="3300" dirty="0"/>
              <a:t>Online First</a:t>
            </a:r>
          </a:p>
          <a:p>
            <a:pPr marL="0" indent="0"/>
            <a:r>
              <a:rPr lang="en-US" sz="3300" dirty="0"/>
              <a:t>Digital Object Identifier</a:t>
            </a:r>
          </a:p>
          <a:p>
            <a:pPr marL="0" indent="0"/>
            <a:r>
              <a:rPr lang="en-US" sz="3300" dirty="0"/>
              <a:t>Personal Registration &amp; Individualized Services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1775</TotalTime>
  <Words>194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PowerPoint Presentation</vt:lpstr>
      <vt:lpstr>   Medium</vt:lpstr>
      <vt:lpstr>Content…</vt:lpstr>
      <vt:lpstr>.. Content..</vt:lpstr>
      <vt:lpstr>.. Content..</vt:lpstr>
      <vt:lpstr>Formats</vt:lpstr>
      <vt:lpstr>Access...</vt:lpstr>
      <vt:lpstr>...Access</vt:lpstr>
      <vt:lpstr>Features</vt:lpstr>
      <vt:lpstr>Advantages</vt:lpstr>
      <vt:lpstr>Disadvantages…</vt:lpstr>
      <vt:lpstr>…Disadvantages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E-Journals</dc:title>
  <dc:creator>user</dc:creator>
  <cp:lastModifiedBy>Shijith Kumar</cp:lastModifiedBy>
  <cp:revision>33</cp:revision>
  <dcterms:created xsi:type="dcterms:W3CDTF">2017-02-28T13:49:51Z</dcterms:created>
  <dcterms:modified xsi:type="dcterms:W3CDTF">2019-02-14T17:53:51Z</dcterms:modified>
</cp:coreProperties>
</file>