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82" r:id="rId6"/>
    <p:sldId id="259" r:id="rId7"/>
    <p:sldId id="262" r:id="rId8"/>
    <p:sldId id="261" r:id="rId9"/>
    <p:sldId id="263" r:id="rId10"/>
    <p:sldId id="264" r:id="rId11"/>
    <p:sldId id="272" r:id="rId12"/>
    <p:sldId id="274" r:id="rId13"/>
    <p:sldId id="276" r:id="rId14"/>
    <p:sldId id="277" r:id="rId15"/>
    <p:sldId id="278" r:id="rId16"/>
    <p:sldId id="279" r:id="rId17"/>
    <p:sldId id="280" r:id="rId18"/>
    <p:sldId id="28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5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020" y="1769541"/>
            <a:ext cx="7080026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020" y="3598339"/>
            <a:ext cx="7080026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9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late-V2-S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95" y="540085"/>
            <a:ext cx="7656010" cy="38343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4" y="4565255"/>
            <a:ext cx="7766495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217" y="695010"/>
            <a:ext cx="7285600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6532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33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8437"/>
            <a:ext cx="776532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295180"/>
            <a:ext cx="7765322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327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3"/>
            <a:ext cx="6564224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304353"/>
            <a:ext cx="7765322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27459" y="87391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28359" y="293324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0456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2126943"/>
            <a:ext cx="7765322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9" y="4650556"/>
            <a:ext cx="776414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5033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7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4929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4929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122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39" y="1826045"/>
            <a:ext cx="2529046" cy="1833558"/>
          </a:xfrm>
          <a:prstGeom prst="rect">
            <a:avLst/>
          </a:prstGeom>
        </p:spPr>
      </p:pic>
      <p:pic>
        <p:nvPicPr>
          <p:cNvPr id="28" name="Picture 27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813" y="1826045"/>
            <a:ext cx="2529046" cy="1833558"/>
          </a:xfrm>
          <a:prstGeom prst="rect">
            <a:avLst/>
          </a:prstGeom>
        </p:spPr>
      </p:pic>
      <p:pic>
        <p:nvPicPr>
          <p:cNvPr id="29" name="Picture 28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715" y="1826045"/>
            <a:ext cx="2529046" cy="1833558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6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63577" y="1938918"/>
            <a:ext cx="2319276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6" y="4480369"/>
            <a:ext cx="2475738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91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09307" y="1939094"/>
            <a:ext cx="2319276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75" y="4480368"/>
            <a:ext cx="2476753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5023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056774" y="1934432"/>
            <a:ext cx="2319276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4929" y="4480366"/>
            <a:ext cx="2475738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57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8336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7302" y="609600"/>
            <a:ext cx="1713365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7" y="609600"/>
            <a:ext cx="5937654" cy="5181601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4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1" y="1761068"/>
            <a:ext cx="7192913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1" y="3589879"/>
            <a:ext cx="7192913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48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7" y="1732449"/>
            <a:ext cx="3795373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169" y="1732450"/>
            <a:ext cx="3798499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133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45" y="1770323"/>
            <a:ext cx="3787423" cy="4112953"/>
          </a:xfrm>
          <a:prstGeom prst="rect">
            <a:avLst/>
          </a:prstGeom>
        </p:spPr>
      </p:pic>
      <p:pic>
        <p:nvPicPr>
          <p:cNvPr id="14" name="Picture 13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245" y="1770323"/>
            <a:ext cx="3787423" cy="41129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404" y="1835254"/>
            <a:ext cx="3657258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404" y="2380138"/>
            <a:ext cx="365725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225" y="1835255"/>
            <a:ext cx="3671498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2380138"/>
            <a:ext cx="367149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98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34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316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0"/>
            <a:ext cx="2780167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5" y="609600"/>
            <a:ext cx="4808943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1518"/>
            <a:ext cx="2780167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3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ate-V2-S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987" y="609923"/>
            <a:ext cx="3428146" cy="52054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923"/>
            <a:ext cx="3924676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76728" y="743989"/>
            <a:ext cx="3165375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9261"/>
            <a:ext cx="3924676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74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1732450"/>
            <a:ext cx="776532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D7965C73-AC3E-474D-BFA4-5EA95E33D091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B6F59F58-696C-4B89-8B6B-B886FD4D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3665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Indian Copyright Act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31531"/>
            <a:ext cx="7765322" cy="97045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Copyright Infringements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991600" cy="6324600"/>
          </a:xfrm>
        </p:spPr>
        <p:txBody>
          <a:bodyPr>
            <a:normAutofit fontScale="92500"/>
          </a:bodyPr>
          <a:lstStyle/>
          <a:p>
            <a:endParaRPr lang="en-US" b="1" dirty="0"/>
          </a:p>
          <a:p>
            <a:pPr lvl="1"/>
            <a:r>
              <a:rPr lang="en-US" sz="4000" dirty="0"/>
              <a:t>Making infringing copies for sale</a:t>
            </a:r>
          </a:p>
          <a:p>
            <a:pPr lvl="1"/>
            <a:r>
              <a:rPr lang="en-US" sz="4000" dirty="0"/>
              <a:t>Performance of works in public</a:t>
            </a:r>
          </a:p>
          <a:p>
            <a:pPr lvl="1"/>
            <a:r>
              <a:rPr lang="en-US" sz="4000" dirty="0"/>
              <a:t>Distributing infringing copies for trade </a:t>
            </a:r>
          </a:p>
          <a:p>
            <a:pPr lvl="1"/>
            <a:r>
              <a:rPr lang="en-US" sz="4000" dirty="0"/>
              <a:t>Importation of infringing copies</a:t>
            </a:r>
          </a:p>
          <a:p>
            <a:pPr lvl="1"/>
            <a:r>
              <a:rPr lang="en-US" sz="4000" dirty="0"/>
              <a:t>Crim. offence u/s 63 of Copyright Act</a:t>
            </a:r>
          </a:p>
          <a:p>
            <a:pPr lvl="1"/>
            <a:r>
              <a:rPr lang="en-US" sz="4000" dirty="0"/>
              <a:t>Six months Imp. &amp; fine of Rs. 50,000/-</a:t>
            </a:r>
          </a:p>
          <a:p>
            <a:pPr lvl="1"/>
            <a:r>
              <a:rPr lang="en-US" sz="4000" dirty="0"/>
              <a:t>Second &amp; subsequent conviction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FA93F-6C80-4ACB-BCC5-9C1B9F0BA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BC2AF-ACFD-4803-B1B2-4D745D151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r>
              <a:rPr lang="en-IN" dirty="0"/>
              <a:t>				</a:t>
            </a:r>
          </a:p>
          <a:p>
            <a:pPr marL="36900" indent="0">
              <a:buNone/>
            </a:pPr>
            <a:r>
              <a:rPr lang="en-IN" dirty="0"/>
              <a:t>		</a:t>
            </a:r>
            <a:r>
              <a:rPr lang="en-IN" sz="4000" dirty="0">
                <a:solidFill>
                  <a:srgbClr val="FFFF00"/>
                </a:solidFill>
              </a:rPr>
              <a:t>Creative Common Licences </a:t>
            </a:r>
          </a:p>
        </p:txBody>
      </p:sp>
    </p:spTree>
    <p:extLst>
      <p:ext uri="{BB962C8B-B14F-4D97-AF65-F5344CB8AC3E}">
        <p14:creationId xmlns:p14="http://schemas.microsoft.com/office/powerpoint/2010/main" val="1307399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DA000-A12D-4480-966C-9B975FF63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32756"/>
            <a:ext cx="7765322" cy="738794"/>
          </a:xfrm>
        </p:spPr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Licence Elements </a:t>
            </a:r>
            <a:endParaRPr lang="en-IN" dirty="0"/>
          </a:p>
        </p:txBody>
      </p:sp>
      <p:pic>
        <p:nvPicPr>
          <p:cNvPr id="4" name="Picture 6" descr="https://cdn.arstechnica.net/2011/05/31/cc-by.png">
            <a:extLst>
              <a:ext uri="{FF2B5EF4-FFF2-40B4-BE49-F238E27FC236}">
                <a16:creationId xmlns:a16="http://schemas.microsoft.com/office/drawing/2014/main" id="{400E8B8D-598E-4760-9600-7DB3AD460A1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048" y="1733550"/>
            <a:ext cx="2438400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creative common NC">
            <a:extLst>
              <a:ext uri="{FF2B5EF4-FFF2-40B4-BE49-F238E27FC236}">
                <a16:creationId xmlns:a16="http://schemas.microsoft.com/office/drawing/2014/main" id="{DEEC9B9A-1C66-4692-B1B6-3A248A2424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583" y="1789899"/>
            <a:ext cx="2438400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https://cdn.arstechnica.net/2011/05/31/cc-nd.png">
            <a:extLst>
              <a:ext uri="{FF2B5EF4-FFF2-40B4-BE49-F238E27FC236}">
                <a16:creationId xmlns:a16="http://schemas.microsoft.com/office/drawing/2014/main" id="{7B4FE9D8-B007-42D5-9378-85BEDCA31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048" y="3980679"/>
            <a:ext cx="2435773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cdn.arstechnica.net/2011/05/31/cc-sa.png">
            <a:extLst>
              <a:ext uri="{FF2B5EF4-FFF2-40B4-BE49-F238E27FC236}">
                <a16:creationId xmlns:a16="http://schemas.microsoft.com/office/drawing/2014/main" id="{DE6C7466-8FD7-45F1-86AF-2DBBDEDF2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407" y="4133079"/>
            <a:ext cx="2414752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3D9FF67-809F-4FDD-9547-5485BBE32408}"/>
              </a:ext>
            </a:extLst>
          </p:cNvPr>
          <p:cNvSpPr/>
          <p:nvPr/>
        </p:nvSpPr>
        <p:spPr>
          <a:xfrm>
            <a:off x="938048" y="1447250"/>
            <a:ext cx="2414752" cy="3053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bg2"/>
                </a:solidFill>
              </a:rPr>
              <a:t>Attribution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A00E0E-F185-4BA0-9F0B-7C752697B3C4}"/>
              </a:ext>
            </a:extLst>
          </p:cNvPr>
          <p:cNvSpPr/>
          <p:nvPr/>
        </p:nvSpPr>
        <p:spPr>
          <a:xfrm>
            <a:off x="4858407" y="1511183"/>
            <a:ext cx="2414752" cy="3053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bg2"/>
                </a:solidFill>
              </a:rPr>
              <a:t>Non-commercial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7C4EA2-43CF-42E8-A53B-2CBE2F678EA5}"/>
              </a:ext>
            </a:extLst>
          </p:cNvPr>
          <p:cNvSpPr/>
          <p:nvPr/>
        </p:nvSpPr>
        <p:spPr>
          <a:xfrm>
            <a:off x="938048" y="3683212"/>
            <a:ext cx="2414752" cy="3053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bg2"/>
                </a:solidFill>
              </a:rPr>
              <a:t>No Derives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F0CD39-76C1-48F3-B83A-6779A388E7FC}"/>
              </a:ext>
            </a:extLst>
          </p:cNvPr>
          <p:cNvSpPr/>
          <p:nvPr/>
        </p:nvSpPr>
        <p:spPr>
          <a:xfrm>
            <a:off x="4858407" y="3835887"/>
            <a:ext cx="2414752" cy="30535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bg2"/>
                </a:solidFill>
              </a:rPr>
              <a:t>Share Alike</a:t>
            </a:r>
          </a:p>
        </p:txBody>
      </p:sp>
    </p:spTree>
    <p:extLst>
      <p:ext uri="{BB962C8B-B14F-4D97-AF65-F5344CB8AC3E}">
        <p14:creationId xmlns:p14="http://schemas.microsoft.com/office/powerpoint/2010/main" val="2436458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FD4B2-BCE4-42EF-AF86-CADDC5856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Creative Common Licence-1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1B22A-3D75-4E11-A313-CA58F677C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32450"/>
            <a:ext cx="8763000" cy="4744550"/>
          </a:xfrm>
        </p:spPr>
        <p:txBody>
          <a:bodyPr>
            <a:normAutofit/>
          </a:bodyPr>
          <a:lstStyle/>
          <a:p>
            <a:pPr marL="36900" indent="0">
              <a:buNone/>
            </a:pPr>
            <a:r>
              <a:rPr lang="en-IN" sz="3200" dirty="0"/>
              <a:t>						</a:t>
            </a:r>
            <a:r>
              <a:rPr lang="en-IN" sz="3200" dirty="0">
                <a:solidFill>
                  <a:srgbClr val="FFFF00"/>
                </a:solidFill>
              </a:rPr>
              <a:t>Attribution </a:t>
            </a:r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 algn="just">
              <a:buNone/>
            </a:pPr>
            <a:r>
              <a:rPr lang="en-IN" sz="2800" dirty="0">
                <a:solidFill>
                  <a:srgbClr val="00B0F0"/>
                </a:solidFill>
              </a:rPr>
              <a:t>Copy, Display, Distribute, Perform, Modify both for commercial &amp; non-commercial purposes</a:t>
            </a:r>
          </a:p>
        </p:txBody>
      </p:sp>
      <p:pic>
        <p:nvPicPr>
          <p:cNvPr id="4" name="Picture 2" descr="https://mirrors.creativecommons.org/presskit/buttons/88x31/png/by.png">
            <a:extLst>
              <a:ext uri="{FF2B5EF4-FFF2-40B4-BE49-F238E27FC236}">
                <a16:creationId xmlns:a16="http://schemas.microsoft.com/office/drawing/2014/main" id="{44FF90B7-8365-4164-B655-2E66B057F0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4307" y="2466425"/>
            <a:ext cx="5867400" cy="2590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63014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00635-0774-461D-88ED-E7072A2DC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solidFill>
                  <a:srgbClr val="FF0000"/>
                </a:solidFill>
              </a:rPr>
              <a:t>Creative Common Licence-2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E1F96-F60F-4DCA-BBE2-152D3DCBC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2" y="1752600"/>
            <a:ext cx="9136117" cy="4876800"/>
          </a:xfrm>
        </p:spPr>
        <p:txBody>
          <a:bodyPr/>
          <a:lstStyle/>
          <a:p>
            <a:pPr marL="36900" indent="0" algn="ctr">
              <a:buNone/>
            </a:pPr>
            <a:r>
              <a:rPr lang="en-IN" sz="3200" dirty="0">
                <a:solidFill>
                  <a:srgbClr val="FFFF00"/>
                </a:solidFill>
              </a:rPr>
              <a:t>Attribution, Non-commercial </a:t>
            </a:r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 algn="just">
              <a:buNone/>
            </a:pPr>
            <a:r>
              <a:rPr lang="en-IN" sz="2800" dirty="0">
                <a:solidFill>
                  <a:srgbClr val="00B0F0"/>
                </a:solidFill>
              </a:rPr>
              <a:t>Copy, Display, Distribute, Perform, Modify: </a:t>
            </a:r>
            <a:r>
              <a:rPr lang="en-IN" sz="2800" dirty="0">
                <a:solidFill>
                  <a:srgbClr val="FF0000"/>
                </a:solidFill>
              </a:rPr>
              <a:t>Non-commercial purpose</a:t>
            </a:r>
          </a:p>
          <a:p>
            <a:pPr marL="36900" indent="0">
              <a:buNone/>
            </a:pPr>
            <a:endParaRPr lang="en-IN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A5E4292-2699-475F-8D56-7405D3EA96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828800" y="2590800"/>
            <a:ext cx="5262935" cy="232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06609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9D2F6-4371-43BD-BE1C-3EEE5853A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Creative Common Licence-3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3A4DB-B1E8-4782-9A11-A37D4E9C6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4515950"/>
          </a:xfrm>
        </p:spPr>
        <p:txBody>
          <a:bodyPr>
            <a:normAutofit lnSpcReduction="10000"/>
          </a:bodyPr>
          <a:lstStyle/>
          <a:p>
            <a:pPr marL="36900" indent="0">
              <a:buNone/>
            </a:pPr>
            <a:r>
              <a:rPr lang="en-IN" sz="3200" dirty="0">
                <a:solidFill>
                  <a:srgbClr val="FFFF00"/>
                </a:solidFill>
              </a:rPr>
              <a:t>			Attribution, No Derivative </a:t>
            </a:r>
          </a:p>
          <a:p>
            <a:pPr marL="36900" indent="0">
              <a:buNone/>
            </a:pPr>
            <a:r>
              <a:rPr lang="en-IN" dirty="0"/>
              <a:t> </a:t>
            </a:r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 algn="just">
              <a:buNone/>
            </a:pPr>
            <a:r>
              <a:rPr lang="en-IN" sz="2800" dirty="0">
                <a:solidFill>
                  <a:srgbClr val="00B0F0"/>
                </a:solidFill>
              </a:rPr>
              <a:t>Copy, Display, Distribute, Perform Commercially &amp; Non-Commercially:  </a:t>
            </a:r>
            <a:r>
              <a:rPr lang="en-IN" sz="2800" dirty="0">
                <a:solidFill>
                  <a:srgbClr val="FF0000"/>
                </a:solidFill>
              </a:rPr>
              <a:t>Verbatim copies </a:t>
            </a:r>
          </a:p>
          <a:p>
            <a:pPr marL="36900" indent="0">
              <a:buNone/>
            </a:pPr>
            <a:endParaRPr lang="en-IN" dirty="0"/>
          </a:p>
        </p:txBody>
      </p:sp>
      <p:pic>
        <p:nvPicPr>
          <p:cNvPr id="5" name="Picture 2" descr="https://mirrors.creativecommons.org/presskit/buttons/88x31/png/by-nd.png">
            <a:extLst>
              <a:ext uri="{FF2B5EF4-FFF2-40B4-BE49-F238E27FC236}">
                <a16:creationId xmlns:a16="http://schemas.microsoft.com/office/drawing/2014/main" id="{DB259E6D-1CEF-4A13-9B79-E45D019A60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91507" y="2435468"/>
            <a:ext cx="4953000" cy="26527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93950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E5F12-F7A1-40B4-938C-A4726F2E3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Creative Common Licence-4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69E64-3D57-4B78-BC36-6131A8DBE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32450"/>
            <a:ext cx="8145868" cy="4896950"/>
          </a:xfrm>
        </p:spPr>
        <p:txBody>
          <a:bodyPr>
            <a:normAutofit lnSpcReduction="10000"/>
          </a:bodyPr>
          <a:lstStyle/>
          <a:p>
            <a:pPr marL="36900" indent="0" algn="ctr">
              <a:buNone/>
            </a:pPr>
            <a:r>
              <a:rPr lang="en-IN" sz="3200" dirty="0">
                <a:solidFill>
                  <a:srgbClr val="FFFF00"/>
                </a:solidFill>
              </a:rPr>
              <a:t>Attribution, Share Alike </a:t>
            </a:r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 algn="just">
              <a:buNone/>
            </a:pPr>
            <a:r>
              <a:rPr lang="en-IN" sz="2800" dirty="0">
                <a:solidFill>
                  <a:srgbClr val="00B0F0"/>
                </a:solidFill>
              </a:rPr>
              <a:t>Copy, Display, Distribute, Perform, Modify commercial or non-commercial purposes- </a:t>
            </a:r>
            <a:r>
              <a:rPr lang="en-IN" sz="2800" dirty="0">
                <a:solidFill>
                  <a:srgbClr val="FF0000"/>
                </a:solidFill>
              </a:rPr>
              <a:t>Share alike</a:t>
            </a:r>
          </a:p>
          <a:p>
            <a:pPr marL="36900" indent="0">
              <a:buNone/>
            </a:pPr>
            <a:endParaRPr lang="en-IN" dirty="0"/>
          </a:p>
        </p:txBody>
      </p:sp>
      <p:pic>
        <p:nvPicPr>
          <p:cNvPr id="4" name="Picture 2" descr="https://mirrors.creativecommons.org/presskit/buttons/88x31/png/by-sa.png">
            <a:extLst>
              <a:ext uri="{FF2B5EF4-FFF2-40B4-BE49-F238E27FC236}">
                <a16:creationId xmlns:a16="http://schemas.microsoft.com/office/drawing/2014/main" id="{713B5455-CE15-4B93-997C-3EA23F96F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8334" y="2514600"/>
            <a:ext cx="5638799" cy="2362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246391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F7345-3329-4628-A7FC-2066507AC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Creative Common Licence-5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F0A29-EABE-4102-81AE-B7FF763CA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5049350"/>
          </a:xfrm>
        </p:spPr>
        <p:txBody>
          <a:bodyPr>
            <a:normAutofit fontScale="77500" lnSpcReduction="20000"/>
          </a:bodyPr>
          <a:lstStyle/>
          <a:p>
            <a:pPr marL="36900" indent="0" algn="ctr">
              <a:buNone/>
            </a:pPr>
            <a:r>
              <a:rPr lang="en-IN" sz="3200" dirty="0">
                <a:solidFill>
                  <a:srgbClr val="FFFF00"/>
                </a:solidFill>
              </a:rPr>
              <a:t>Attribution, Non-Commercial, Share Alike</a:t>
            </a:r>
          </a:p>
          <a:p>
            <a:pPr marL="36900" indent="0" algn="ctr">
              <a:buNone/>
            </a:pPr>
            <a:endParaRPr lang="en-IN" sz="3200" dirty="0">
              <a:solidFill>
                <a:srgbClr val="FFFF00"/>
              </a:solidFill>
            </a:endParaRPr>
          </a:p>
          <a:p>
            <a:pPr marL="36900" indent="0" algn="ctr">
              <a:buNone/>
            </a:pPr>
            <a:endParaRPr lang="en-IN" sz="3200" dirty="0">
              <a:solidFill>
                <a:srgbClr val="FFFF00"/>
              </a:solidFill>
            </a:endParaRPr>
          </a:p>
          <a:p>
            <a:pPr marL="36900" indent="0" algn="ctr">
              <a:buNone/>
            </a:pPr>
            <a:endParaRPr lang="en-IN" sz="3200" dirty="0">
              <a:solidFill>
                <a:srgbClr val="FFFF00"/>
              </a:solidFill>
            </a:endParaRPr>
          </a:p>
          <a:p>
            <a:pPr marL="36900" indent="0" algn="ctr">
              <a:buNone/>
            </a:pPr>
            <a:endParaRPr lang="en-IN" sz="3200" dirty="0">
              <a:solidFill>
                <a:srgbClr val="FFFF00"/>
              </a:solidFill>
            </a:endParaRPr>
          </a:p>
          <a:p>
            <a:pPr marL="36900" indent="0" algn="ctr">
              <a:buNone/>
            </a:pPr>
            <a:endParaRPr lang="en-IN" sz="3200" dirty="0">
              <a:solidFill>
                <a:srgbClr val="FFFF00"/>
              </a:solidFill>
            </a:endParaRPr>
          </a:p>
          <a:p>
            <a:pPr marL="36900" indent="0" algn="ctr">
              <a:buNone/>
            </a:pPr>
            <a:endParaRPr lang="en-IN" sz="3200" dirty="0">
              <a:solidFill>
                <a:srgbClr val="FFFF00"/>
              </a:solidFill>
            </a:endParaRPr>
          </a:p>
          <a:p>
            <a:pPr marL="36900" indent="0" algn="ctr">
              <a:buNone/>
            </a:pPr>
            <a:endParaRPr lang="en-IN" sz="3200" dirty="0">
              <a:solidFill>
                <a:srgbClr val="FFFF00"/>
              </a:solidFill>
            </a:endParaRPr>
          </a:p>
          <a:p>
            <a:pPr marL="36900" indent="0" algn="just">
              <a:buNone/>
            </a:pPr>
            <a:r>
              <a:rPr lang="en-IN" sz="3600" dirty="0">
                <a:solidFill>
                  <a:srgbClr val="00B0F0"/>
                </a:solidFill>
              </a:rPr>
              <a:t>Copy, Display, Distribute, Perform, Modify </a:t>
            </a:r>
            <a:r>
              <a:rPr lang="en-IN" sz="3600" dirty="0">
                <a:solidFill>
                  <a:srgbClr val="FF0000"/>
                </a:solidFill>
              </a:rPr>
              <a:t>Non-commercial purposes &amp; Share alike</a:t>
            </a:r>
          </a:p>
          <a:p>
            <a:pPr marL="36900" indent="0" algn="ctr">
              <a:buNone/>
            </a:pPr>
            <a:r>
              <a:rPr lang="en-IN" sz="3200" dirty="0">
                <a:solidFill>
                  <a:srgbClr val="FFFF00"/>
                </a:solidFill>
              </a:rPr>
              <a:t> </a:t>
            </a:r>
          </a:p>
          <a:p>
            <a:pPr marL="36900" indent="0" algn="ctr">
              <a:buNone/>
            </a:pPr>
            <a:endParaRPr lang="en-IN" sz="2800" dirty="0"/>
          </a:p>
          <a:p>
            <a:pPr marL="36900" indent="0">
              <a:buNone/>
            </a:pPr>
            <a:endParaRPr lang="en-IN" dirty="0"/>
          </a:p>
        </p:txBody>
      </p:sp>
      <p:pic>
        <p:nvPicPr>
          <p:cNvPr id="4" name="Picture 2" descr="Image result for creative commons license pdf">
            <a:extLst>
              <a:ext uri="{FF2B5EF4-FFF2-40B4-BE49-F238E27FC236}">
                <a16:creationId xmlns:a16="http://schemas.microsoft.com/office/drawing/2014/main" id="{B86B839D-D728-4098-8C55-29CFCE0E9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41937" y="2362200"/>
            <a:ext cx="6452140" cy="2590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800402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68790-0FE1-4C26-A0B6-A6ADB20F6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Creative Common Licence-6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85129-9DD8-4841-9468-D805535FE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8230054" cy="4515950"/>
          </a:xfrm>
        </p:spPr>
        <p:txBody>
          <a:bodyPr>
            <a:normAutofit lnSpcReduction="10000"/>
          </a:bodyPr>
          <a:lstStyle/>
          <a:p>
            <a:pPr marL="36900" indent="0">
              <a:buNone/>
            </a:pPr>
            <a:r>
              <a:rPr lang="en-IN" sz="3200" dirty="0">
                <a:solidFill>
                  <a:srgbClr val="FFFF00"/>
                </a:solidFill>
              </a:rPr>
              <a:t>Attribution, Non-Commercial, No Derivative</a:t>
            </a:r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>
              <a:buNone/>
            </a:pPr>
            <a:endParaRPr lang="en-IN" dirty="0"/>
          </a:p>
          <a:p>
            <a:pPr marL="36900" indent="0" algn="just">
              <a:buNone/>
            </a:pPr>
            <a:r>
              <a:rPr lang="en-IN" sz="2800" dirty="0">
                <a:solidFill>
                  <a:srgbClr val="00B0F0"/>
                </a:solidFill>
              </a:rPr>
              <a:t>Copy, Display, Distribute, Perform-</a:t>
            </a:r>
            <a:r>
              <a:rPr lang="en-IN" sz="2800" dirty="0">
                <a:solidFill>
                  <a:srgbClr val="FF0000"/>
                </a:solidFill>
              </a:rPr>
              <a:t>Verbatim</a:t>
            </a:r>
            <a:r>
              <a:rPr lang="en-IN" sz="2800" dirty="0">
                <a:solidFill>
                  <a:srgbClr val="00B0F0"/>
                </a:solidFill>
              </a:rPr>
              <a:t>, </a:t>
            </a:r>
            <a:r>
              <a:rPr lang="en-IN" sz="2800" dirty="0">
                <a:solidFill>
                  <a:srgbClr val="FF0000"/>
                </a:solidFill>
              </a:rPr>
              <a:t>Non-Commercially</a:t>
            </a:r>
            <a:r>
              <a:rPr lang="en-IN" sz="2800" dirty="0">
                <a:solidFill>
                  <a:srgbClr val="00B0F0"/>
                </a:solidFill>
              </a:rPr>
              <a:t> </a:t>
            </a:r>
          </a:p>
        </p:txBody>
      </p:sp>
      <p:pic>
        <p:nvPicPr>
          <p:cNvPr id="4" name="Picture 4" descr="https://mirrors.creativecommons.org/presskit/buttons/88x31/png/by-nc-nd.png">
            <a:extLst>
              <a:ext uri="{FF2B5EF4-FFF2-40B4-BE49-F238E27FC236}">
                <a16:creationId xmlns:a16="http://schemas.microsoft.com/office/drawing/2014/main" id="{2B5000BB-B28E-4885-9266-E7BDA2547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39107" y="2618825"/>
            <a:ext cx="5257799" cy="2286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25113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en-US" sz="3500" dirty="0"/>
              <a:t>	Legal Right </a:t>
            </a:r>
          </a:p>
          <a:p>
            <a:pPr algn="ctr">
              <a:buNone/>
            </a:pPr>
            <a:r>
              <a:rPr lang="en-US" sz="3200" dirty="0"/>
              <a:t>	on</a:t>
            </a:r>
          </a:p>
          <a:p>
            <a:pPr algn="ctr">
              <a:buNone/>
            </a:pPr>
            <a:r>
              <a:rPr lang="en-US" sz="3500" dirty="0"/>
              <a:t> Intellectual Work 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Intellectual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4668350"/>
          </a:xfrm>
        </p:spPr>
        <p:txBody>
          <a:bodyPr>
            <a:normAutofit/>
          </a:bodyPr>
          <a:lstStyle/>
          <a:p>
            <a:pPr marL="551250" indent="-514350">
              <a:buAutoNum type="arabicPeriod"/>
            </a:pPr>
            <a:r>
              <a:rPr lang="en-US" sz="3200" dirty="0"/>
              <a:t>Artistic works</a:t>
            </a:r>
          </a:p>
          <a:p>
            <a:pPr marL="551250" indent="-514350">
              <a:buFont typeface="Wingdings 2" charset="2"/>
              <a:buAutoNum type="arabicPeriod"/>
            </a:pPr>
            <a:r>
              <a:rPr lang="en-US" sz="3200" dirty="0"/>
              <a:t>Cinematographic films</a:t>
            </a:r>
            <a:endParaRPr lang="en-US" sz="3200" dirty="0">
              <a:solidFill>
                <a:srgbClr val="FF0000"/>
              </a:solidFill>
            </a:endParaRPr>
          </a:p>
          <a:p>
            <a:pPr marL="551250" indent="-514350">
              <a:buAutoNum type="arabicPeriod"/>
            </a:pPr>
            <a:r>
              <a:rPr lang="en-US" sz="3200" dirty="0"/>
              <a:t>Dramatic works</a:t>
            </a:r>
          </a:p>
          <a:p>
            <a:pPr marL="551250" indent="-514350">
              <a:buFont typeface="Wingdings 2" charset="2"/>
              <a:buAutoNum type="arabicPeriod"/>
            </a:pPr>
            <a:r>
              <a:rPr lang="en-US" sz="3200" dirty="0"/>
              <a:t>Literary works</a:t>
            </a:r>
          </a:p>
          <a:p>
            <a:pPr marL="551250" indent="-514350">
              <a:buFont typeface="Wingdings 2" charset="2"/>
              <a:buAutoNum type="arabicPeriod"/>
            </a:pPr>
            <a:r>
              <a:rPr lang="en-US" sz="3200" dirty="0"/>
              <a:t>Music</a:t>
            </a:r>
            <a:endParaRPr lang="en-US" sz="3200" b="1" dirty="0"/>
          </a:p>
          <a:p>
            <a:pPr marL="551250" indent="-514350">
              <a:buAutoNum type="arabicPeriod"/>
            </a:pPr>
            <a:r>
              <a:rPr lang="en-US" sz="3200" dirty="0"/>
              <a:t>Sound recordings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Copyright Owners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9144000" cy="6019800"/>
          </a:xfrm>
        </p:spPr>
        <p:txBody>
          <a:bodyPr>
            <a:normAutofit fontScale="92500"/>
          </a:bodyPr>
          <a:lstStyle/>
          <a:p>
            <a:r>
              <a:rPr lang="en-US" sz="4000" dirty="0"/>
              <a:t>Literary work : </a:t>
            </a:r>
            <a:r>
              <a:rPr lang="en-US" sz="2200" b="1" dirty="0">
                <a:solidFill>
                  <a:srgbClr val="FFC000"/>
                </a:solidFill>
              </a:rPr>
              <a:t>Author</a:t>
            </a:r>
          </a:p>
          <a:p>
            <a:r>
              <a:rPr lang="en-US" sz="4000" dirty="0"/>
              <a:t>Dramatic work : </a:t>
            </a:r>
            <a:r>
              <a:rPr lang="en-US" sz="2200" b="1" dirty="0">
                <a:solidFill>
                  <a:srgbClr val="FFC000"/>
                </a:solidFill>
              </a:rPr>
              <a:t>Performer</a:t>
            </a:r>
          </a:p>
          <a:p>
            <a:r>
              <a:rPr lang="en-US" sz="4000" dirty="0"/>
              <a:t>Music: </a:t>
            </a:r>
            <a:r>
              <a:rPr lang="en-US" sz="2200" b="1" dirty="0">
                <a:solidFill>
                  <a:srgbClr val="FFC000"/>
                </a:solidFill>
              </a:rPr>
              <a:t>Composer</a:t>
            </a:r>
          </a:p>
          <a:p>
            <a:r>
              <a:rPr lang="en-US" sz="4000" dirty="0"/>
              <a:t>Cinematographic film: </a:t>
            </a:r>
            <a:r>
              <a:rPr lang="en-US" sz="2200" b="1" dirty="0">
                <a:solidFill>
                  <a:srgbClr val="FFC000"/>
                </a:solidFill>
              </a:rPr>
              <a:t>Producer</a:t>
            </a:r>
          </a:p>
          <a:p>
            <a:r>
              <a:rPr lang="en-US" sz="4000" dirty="0"/>
              <a:t>Photograph: </a:t>
            </a:r>
            <a:r>
              <a:rPr lang="en-US" sz="2200" b="1" dirty="0">
                <a:solidFill>
                  <a:srgbClr val="FFC000"/>
                </a:solidFill>
              </a:rPr>
              <a:t>Photographer</a:t>
            </a:r>
          </a:p>
          <a:p>
            <a:r>
              <a:rPr lang="en-US" sz="4000" dirty="0"/>
              <a:t>Sound Recording: </a:t>
            </a:r>
            <a:r>
              <a:rPr lang="en-US" sz="2200" b="1" dirty="0">
                <a:solidFill>
                  <a:srgbClr val="FFC000"/>
                </a:solidFill>
              </a:rPr>
              <a:t>Lyricist, Composer, Singer/ Producer</a:t>
            </a:r>
            <a:endParaRPr lang="en-US" dirty="0"/>
          </a:p>
          <a:p>
            <a:r>
              <a:rPr lang="en-US" sz="4000" dirty="0"/>
              <a:t>Employer</a:t>
            </a:r>
          </a:p>
          <a:p>
            <a:r>
              <a:rPr lang="en-US" sz="4000" dirty="0"/>
              <a:t>Assignee</a:t>
            </a:r>
            <a:r>
              <a:rPr lang="en-US" b="1" dirty="0"/>
              <a:t> </a:t>
            </a:r>
          </a:p>
          <a:p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27798-2EBD-4D5A-BFAD-7305FFF87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CDE09-0349-4EF8-8AAD-449B21E8A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74" name="Picture 2" descr="https://upload.wikimedia.org/wikipedia/commons/thumb/4/4e/Macaca_nigra_self-portrait_large.jpg/170px-Macaca_nigra_self-portrait_large.jpg">
            <a:extLst>
              <a:ext uri="{FF2B5EF4-FFF2-40B4-BE49-F238E27FC236}">
                <a16:creationId xmlns:a16="http://schemas.microsoft.com/office/drawing/2014/main" id="{2614A8BD-A72A-4E3B-A473-63F9684D47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007" y="1944931"/>
            <a:ext cx="4572000" cy="3633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055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Bundle of Rights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Reproduction</a:t>
            </a:r>
          </a:p>
          <a:p>
            <a:r>
              <a:rPr lang="en-US" sz="3200" dirty="0"/>
              <a:t>Communication</a:t>
            </a:r>
          </a:p>
          <a:p>
            <a:r>
              <a:rPr lang="en-US" sz="3200" dirty="0"/>
              <a:t>Performance</a:t>
            </a:r>
          </a:p>
          <a:p>
            <a:r>
              <a:rPr lang="en-US" sz="3200" dirty="0"/>
              <a:t>Adaptation </a:t>
            </a:r>
          </a:p>
          <a:p>
            <a:r>
              <a:rPr lang="en-US" sz="3200" dirty="0"/>
              <a:t>Translation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How to Claim?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sz="3000" dirty="0"/>
              <a:t>Automatic</a:t>
            </a:r>
          </a:p>
          <a:p>
            <a:r>
              <a:rPr lang="en-US" sz="3000" dirty="0"/>
              <a:t>Copyright Office, Department of Education, MHRD, GOI</a:t>
            </a:r>
          </a:p>
          <a:p>
            <a:r>
              <a:rPr lang="en-US" sz="3000" dirty="0"/>
              <a:t>Register of Copyrights</a:t>
            </a:r>
          </a:p>
          <a:p>
            <a:endParaRPr lang="en-US" sz="3000" dirty="0"/>
          </a:p>
          <a:p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Term of Copyright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32450"/>
            <a:ext cx="8686800" cy="4058751"/>
          </a:xfrm>
        </p:spPr>
        <p:txBody>
          <a:bodyPr/>
          <a:lstStyle/>
          <a:p>
            <a:r>
              <a:rPr lang="en-US" sz="3200" dirty="0"/>
              <a:t>Protected for a limited period of time</a:t>
            </a:r>
          </a:p>
          <a:p>
            <a:r>
              <a:rPr lang="en-US" sz="3200" dirty="0"/>
              <a:t>60-year from the year following the death of the author</a:t>
            </a:r>
          </a:p>
          <a:p>
            <a:r>
              <a:rPr lang="en-US" sz="3200" dirty="0"/>
              <a:t>60-year from the date of publication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Foreign Works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46" y="1732450"/>
            <a:ext cx="8229600" cy="4058751"/>
          </a:xfrm>
        </p:spPr>
        <p:txBody>
          <a:bodyPr/>
          <a:lstStyle/>
          <a:p>
            <a:r>
              <a:rPr lang="en-US" sz="3000" dirty="0"/>
              <a:t>International Copyright Order</a:t>
            </a:r>
          </a:p>
          <a:p>
            <a:r>
              <a:rPr lang="en-US" sz="3000" dirty="0"/>
              <a:t>Berne Convention for the Protection of Literary and Artistic Works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Slate</Template>
  <TotalTime>648</TotalTime>
  <Words>229</Words>
  <Application>Microsoft Office PowerPoint</Application>
  <PresentationFormat>On-screen Show (4:3)</PresentationFormat>
  <Paragraphs>122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Calisto MT</vt:lpstr>
      <vt:lpstr>Wingdings 2</vt:lpstr>
      <vt:lpstr>Slate</vt:lpstr>
      <vt:lpstr>Indian Copyright Act</vt:lpstr>
      <vt:lpstr>PowerPoint Presentation</vt:lpstr>
      <vt:lpstr>Intellectual Works</vt:lpstr>
      <vt:lpstr>Copyright Owners</vt:lpstr>
      <vt:lpstr>PowerPoint Presentation</vt:lpstr>
      <vt:lpstr>Bundle of Rights </vt:lpstr>
      <vt:lpstr>How to Claim? </vt:lpstr>
      <vt:lpstr>Term of Copyright</vt:lpstr>
      <vt:lpstr>Foreign Works </vt:lpstr>
      <vt:lpstr>Copyright Infringements</vt:lpstr>
      <vt:lpstr> </vt:lpstr>
      <vt:lpstr>Licence Elements </vt:lpstr>
      <vt:lpstr>Creative Common Licence-1 </vt:lpstr>
      <vt:lpstr>Creative Common Licence-2 </vt:lpstr>
      <vt:lpstr>Creative Common Licence-3</vt:lpstr>
      <vt:lpstr>Creative Common Licence-4</vt:lpstr>
      <vt:lpstr>Creative Common Licence-5</vt:lpstr>
      <vt:lpstr>Creative Common Licence-6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Indian Copyright Act</dc:title>
  <dc:creator>Windows User</dc:creator>
  <cp:lastModifiedBy>Shijith Kumar</cp:lastModifiedBy>
  <cp:revision>46</cp:revision>
  <dcterms:created xsi:type="dcterms:W3CDTF">2019-04-26T08:42:51Z</dcterms:created>
  <dcterms:modified xsi:type="dcterms:W3CDTF">2019-04-29T06:57:01Z</dcterms:modified>
</cp:coreProperties>
</file>